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338" r:id="rId5"/>
    <p:sldId id="347" r:id="rId6"/>
    <p:sldId id="340" r:id="rId7"/>
    <p:sldId id="342" r:id="rId8"/>
    <p:sldId id="333" r:id="rId9"/>
    <p:sldId id="265" r:id="rId10"/>
    <p:sldId id="262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 autoAdjust="0"/>
    <p:restoredTop sz="95714"/>
  </p:normalViewPr>
  <p:slideViewPr>
    <p:cSldViewPr snapToGrid="0">
      <p:cViewPr varScale="1">
        <p:scale>
          <a:sx n="82" d="100"/>
          <a:sy n="82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Luca Caruccio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Twitter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@</a:t>
          </a:r>
          <a:r>
            <a:rPr lang="en-US" sz="1600" b="0" i="0" dirty="0" err="1">
              <a:solidFill>
                <a:schemeClr val="tx2"/>
              </a:solidFill>
            </a:rPr>
            <a:t>lfcaruccio</a:t>
          </a:r>
          <a:endParaRPr lang="en-US" sz="1600" b="0" i="0" dirty="0">
            <a:solidFill>
              <a:schemeClr val="tx2"/>
            </a:solidFill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 err="1">
              <a:solidFill>
                <a:schemeClr val="tx2"/>
              </a:solidFill>
            </a:rPr>
            <a:t>lfcaruccio@gmail.com</a:t>
          </a:r>
          <a:endParaRPr lang="en-US" sz="1600" b="0" i="0" dirty="0">
            <a:solidFill>
              <a:schemeClr val="tx2"/>
            </a:solidFill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 err="1">
              <a:solidFill>
                <a:schemeClr val="tx2"/>
              </a:solidFill>
            </a:rPr>
            <a:t>Github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 err="1">
              <a:solidFill>
                <a:schemeClr val="tx2"/>
              </a:solidFill>
            </a:rPr>
            <a:t>luca-caruccio</a:t>
          </a:r>
          <a:endParaRPr lang="en-US" sz="1600" b="0" i="0" dirty="0">
            <a:solidFill>
              <a:schemeClr val="tx2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 custLinFactNeighborX="-2516" custLinFactNeighborY="-9057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2240"/>
          <a:ext cx="5538422" cy="113578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27857" y="0"/>
          <a:ext cx="624680" cy="624680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311830" y="2240"/>
          <a:ext cx="4226591" cy="1135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4" tIns="120204" rIns="120204" bIns="12020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Luca Caruccio</a:t>
          </a:r>
        </a:p>
      </dsp:txBody>
      <dsp:txXfrm>
        <a:off x="1311830" y="2240"/>
        <a:ext cx="4226591" cy="1135783"/>
      </dsp:txXfrm>
    </dsp:sp>
    <dsp:sp modelId="{A7FEDAED-2CDA-4D2F-883D-8D7438E3B422}">
      <dsp:nvSpPr>
        <dsp:cNvPr id="0" name=""/>
        <dsp:cNvSpPr/>
      </dsp:nvSpPr>
      <dsp:spPr>
        <a:xfrm>
          <a:off x="0" y="1421970"/>
          <a:ext cx="5538422" cy="113578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343574" y="1677521"/>
          <a:ext cx="624680" cy="624680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1311830" y="1421970"/>
          <a:ext cx="4226591" cy="1135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4" tIns="120204" rIns="120204" bIns="12020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Twitter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@</a:t>
          </a:r>
          <a:r>
            <a:rPr lang="en-US" sz="1600" b="0" i="0" kern="1200" dirty="0" err="1">
              <a:solidFill>
                <a:schemeClr val="tx2"/>
              </a:solidFill>
            </a:rPr>
            <a:t>lfcaruccio</a:t>
          </a:r>
          <a:endParaRPr lang="en-US" sz="1600" b="0" i="0" kern="1200" dirty="0">
            <a:solidFill>
              <a:schemeClr val="tx2"/>
            </a:solidFill>
          </a:endParaRPr>
        </a:p>
      </dsp:txBody>
      <dsp:txXfrm>
        <a:off x="1311830" y="1421970"/>
        <a:ext cx="4226591" cy="1135783"/>
      </dsp:txXfrm>
    </dsp:sp>
    <dsp:sp modelId="{712D2B29-4977-4B70-ABE9-215A9E804015}">
      <dsp:nvSpPr>
        <dsp:cNvPr id="0" name=""/>
        <dsp:cNvSpPr/>
      </dsp:nvSpPr>
      <dsp:spPr>
        <a:xfrm>
          <a:off x="0" y="2841699"/>
          <a:ext cx="5538422" cy="113578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43574" y="3097251"/>
          <a:ext cx="624680" cy="624680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311830" y="2841699"/>
          <a:ext cx="4226591" cy="1135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4" tIns="120204" rIns="120204" bIns="12020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 err="1">
              <a:solidFill>
                <a:schemeClr val="tx2"/>
              </a:solidFill>
            </a:rPr>
            <a:t>lfcaruccio@gmail.com</a:t>
          </a:r>
          <a:endParaRPr lang="en-US" sz="1600" b="0" i="0" kern="1200" dirty="0">
            <a:solidFill>
              <a:schemeClr val="tx2"/>
            </a:solidFill>
          </a:endParaRPr>
        </a:p>
      </dsp:txBody>
      <dsp:txXfrm>
        <a:off x="1311830" y="2841699"/>
        <a:ext cx="4226591" cy="1135783"/>
      </dsp:txXfrm>
    </dsp:sp>
    <dsp:sp modelId="{59534EC1-7FD9-454B-8378-AACE14683CA9}">
      <dsp:nvSpPr>
        <dsp:cNvPr id="0" name=""/>
        <dsp:cNvSpPr/>
      </dsp:nvSpPr>
      <dsp:spPr>
        <a:xfrm>
          <a:off x="0" y="4261429"/>
          <a:ext cx="5538422" cy="113578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343574" y="4516980"/>
          <a:ext cx="624680" cy="624680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311830" y="4261429"/>
          <a:ext cx="4226591" cy="1135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4" tIns="120204" rIns="120204" bIns="12020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>
              <a:solidFill>
                <a:schemeClr val="tx2"/>
              </a:solidFill>
            </a:rPr>
            <a:t>Github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 err="1">
              <a:solidFill>
                <a:schemeClr val="tx2"/>
              </a:solidFill>
            </a:rPr>
            <a:t>luca-caruccio</a:t>
          </a:r>
          <a:endParaRPr lang="en-US" sz="1600" b="0" i="0" kern="1200" dirty="0">
            <a:solidFill>
              <a:schemeClr val="tx2"/>
            </a:solidFill>
          </a:endParaRPr>
        </a:p>
      </dsp:txBody>
      <dsp:txXfrm>
        <a:off x="1311830" y="4261429"/>
        <a:ext cx="4226591" cy="113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3/22/21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3/22/21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3/22/21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3/22/21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Luca Caruccio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7C6BB-930E-D24C-9572-3689FE15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292" y="164801"/>
            <a:ext cx="2585426" cy="1492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2326BF-BB8E-2242-9B4C-7A953600DC6C}"/>
              </a:ext>
            </a:extLst>
          </p:cNvPr>
          <p:cNvSpPr txBox="1"/>
          <p:nvPr/>
        </p:nvSpPr>
        <p:spPr>
          <a:xfrm>
            <a:off x="2426677" y="4267200"/>
            <a:ext cx="608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Diwan Kufi" pitchFamily="2" charset="-78"/>
                <a:cs typeface="Diwan Kufi" pitchFamily="2" charset="-78"/>
              </a:rPr>
              <a:t>Auri</a:t>
            </a:r>
            <a:r>
              <a:rPr lang="en-US" sz="4000" dirty="0">
                <a:solidFill>
                  <a:schemeClr val="bg1"/>
                </a:solidFill>
                <a:latin typeface="Diwan Kufi" pitchFamily="2" charset="-78"/>
                <a:cs typeface="Diwan Kufi" pitchFamily="2" charset="-78"/>
              </a:rPr>
              <a:t>+  Streaming Services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C8F5D-DFD6-304F-9FFA-920AE5B6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0" y="3659395"/>
            <a:ext cx="1118577" cy="11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0"/>
            <a:ext cx="11029615" cy="9267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408670"/>
            <a:ext cx="11029615" cy="3733303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Business problem</a:t>
            </a:r>
          </a:p>
          <a:p>
            <a:endParaRPr lang="en-US" sz="8000" dirty="0"/>
          </a:p>
          <a:p>
            <a:r>
              <a:rPr lang="en-US" sz="8000" dirty="0"/>
              <a:t>The Data Process</a:t>
            </a:r>
          </a:p>
          <a:p>
            <a:endParaRPr lang="en-US" sz="8000" dirty="0"/>
          </a:p>
          <a:p>
            <a:r>
              <a:rPr lang="en-US" sz="8000" dirty="0"/>
              <a:t>What did we Do and why is it relevant?</a:t>
            </a:r>
          </a:p>
          <a:p>
            <a:endParaRPr lang="en-US" sz="8000" dirty="0"/>
          </a:p>
          <a:p>
            <a:r>
              <a:rPr lang="en-US" sz="8000" dirty="0"/>
              <a:t>What is left to learn?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55DA4-2D90-7A4B-8269-6342717C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85" y="164801"/>
            <a:ext cx="2995733" cy="17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32" y="267538"/>
            <a:ext cx="3658324" cy="997102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832" y="-1"/>
            <a:ext cx="4994803" cy="6168325"/>
          </a:xfrm>
        </p:spPr>
        <p:txBody>
          <a:bodyPr>
            <a:normAutofit/>
          </a:bodyPr>
          <a:lstStyle/>
          <a:p>
            <a:r>
              <a:rPr lang="en-US" sz="2400" dirty="0"/>
              <a:t>New Streaming </a:t>
            </a:r>
            <a:r>
              <a:rPr lang="en-US" sz="2400" dirty="0" err="1"/>
              <a:t>Serivce</a:t>
            </a:r>
            <a:r>
              <a:rPr lang="en-US" sz="2400" dirty="0"/>
              <a:t>! </a:t>
            </a:r>
            <a:r>
              <a:rPr lang="en-US" sz="2400" dirty="0" err="1"/>
              <a:t>Auri</a:t>
            </a:r>
            <a:r>
              <a:rPr lang="en-US" sz="2400" dirty="0"/>
              <a:t>+</a:t>
            </a:r>
          </a:p>
          <a:p>
            <a:r>
              <a:rPr lang="en-US" sz="2400" dirty="0"/>
              <a:t>Oversaturation of Services AND content</a:t>
            </a:r>
          </a:p>
          <a:p>
            <a:r>
              <a:rPr lang="en-US" sz="2400" dirty="0"/>
              <a:t>How to get new users, and keep them invested and active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CC7DD-50BE-4246-900A-A3BDD576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726" y="128954"/>
            <a:ext cx="4519694" cy="2544588"/>
          </a:xfrm>
          <a:prstGeom prst="rect">
            <a:avLst/>
          </a:prstGeom>
        </p:spPr>
      </p:pic>
      <p:sp>
        <p:nvSpPr>
          <p:cNvPr id="9" name="Minus 8">
            <a:extLst>
              <a:ext uri="{FF2B5EF4-FFF2-40B4-BE49-F238E27FC236}">
                <a16:creationId xmlns:a16="http://schemas.microsoft.com/office/drawing/2014/main" id="{7E31B4E2-1873-B84F-86BF-F366F01E2CC9}"/>
              </a:ext>
            </a:extLst>
          </p:cNvPr>
          <p:cNvSpPr/>
          <p:nvPr/>
        </p:nvSpPr>
        <p:spPr>
          <a:xfrm rot="2772790">
            <a:off x="6077643" y="946072"/>
            <a:ext cx="6071860" cy="63713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DC5523C0-72AE-1148-9045-7EAA7276FAA4}"/>
              </a:ext>
            </a:extLst>
          </p:cNvPr>
          <p:cNvSpPr/>
          <p:nvPr/>
        </p:nvSpPr>
        <p:spPr>
          <a:xfrm rot="9930856">
            <a:off x="6077642" y="1082681"/>
            <a:ext cx="6071860" cy="63713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1640A6-910E-164E-B9F0-EA3E6AFB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71" y="3828583"/>
            <a:ext cx="1118577" cy="11162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69408-E651-C343-B70C-E20C5FCA0DFD}"/>
              </a:ext>
            </a:extLst>
          </p:cNvPr>
          <p:cNvSpPr txBox="1"/>
          <p:nvPr/>
        </p:nvSpPr>
        <p:spPr>
          <a:xfrm>
            <a:off x="8176549" y="3828583"/>
            <a:ext cx="3196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Dotum" panose="020B0600000101010101" pitchFamily="34" charset="-127"/>
                <a:ea typeface="Dotum" panose="020B0600000101010101" pitchFamily="34" charset="-127"/>
              </a:rPr>
              <a:t>Auri</a:t>
            </a:r>
            <a:r>
              <a:rPr lang="en-US" sz="5000" dirty="0">
                <a:latin typeface="Dotum" panose="020B0600000101010101" pitchFamily="34" charset="-127"/>
                <a:ea typeface="Dotum" panose="020B0600000101010101" pitchFamily="34" charset="-127"/>
              </a:rPr>
              <a:t>+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C4B629C-BC31-D346-B46F-AD1F3537F7E6}"/>
              </a:ext>
            </a:extLst>
          </p:cNvPr>
          <p:cNvSpPr/>
          <p:nvPr/>
        </p:nvSpPr>
        <p:spPr>
          <a:xfrm>
            <a:off x="6500634" y="3350916"/>
            <a:ext cx="4441169" cy="19959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338D-BB08-7E49-B1C1-DF19E7BA48B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443567" y="1278934"/>
            <a:ext cx="4321803" cy="270895"/>
          </a:xfrm>
        </p:spPr>
        <p:txBody>
          <a:bodyPr/>
          <a:lstStyle/>
          <a:p>
            <a:pPr defTabSz="412750" hangingPunct="0"/>
            <a:r>
              <a:rPr lang="en-US" sz="3200" kern="0" dirty="0">
                <a:latin typeface="Garamond" panose="02020404030301010803" pitchFamily="18" charset="0"/>
              </a:rPr>
              <a:t>The Data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A721A2-99BC-7842-9615-B40C896B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  <a:t>Data set provided by Movie Lens</a:t>
            </a:r>
            <a:b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</a:br>
            <a:b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</a:br>
            <a: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  <a:t>Measured ratings across Users to compare</a:t>
            </a:r>
            <a:b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</a:br>
            <a:b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</a:br>
            <a:r>
              <a:rPr lang="en-US" sz="2000" kern="0" spc="340" dirty="0">
                <a:latin typeface="Garamond" panose="02020404030301010803" pitchFamily="18" charset="0"/>
                <a:sym typeface="Bodoni SvtyTwo ITC TT-Book"/>
              </a:rPr>
              <a:t>Filtered results with low average ratings</a:t>
            </a:r>
            <a:br>
              <a:rPr lang="en-US" sz="3600" kern="0" spc="340" dirty="0">
                <a:latin typeface="Garamond" panose="02020404030301010803" pitchFamily="18" charset="0"/>
                <a:sym typeface="Bodoni SvtyTwo ITC TT-Book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92272"/>
            <a:ext cx="3863216" cy="42626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“Collaborative Filtering Method”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Successfully Recommended relevant movies based on item and other user activity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Created a rating floor as a filter, to ensure higher quality content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CA729-65C0-264D-B003-014CCA56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02" y="1047858"/>
            <a:ext cx="7010402" cy="42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Findings, continued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536856"/>
              </p:ext>
            </p:extLst>
          </p:nvPr>
        </p:nvGraphicFramePr>
        <p:xfrm>
          <a:off x="1066800" y="2507401"/>
          <a:ext cx="10058400" cy="25709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/>
                      <a:endParaRPr lang="en-US" sz="2400" b="0" cap="all" spc="15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A3E1F3-D19D-1546-AE81-7D3BF425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158" y="3370552"/>
            <a:ext cx="422910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337A8-6AE5-BD49-82F8-1E5BDBB1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608" y="454456"/>
            <a:ext cx="4648200" cy="264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FD8A4-8D43-E34C-A3E6-DC60F7699A3A}"/>
              </a:ext>
            </a:extLst>
          </p:cNvPr>
          <p:cNvSpPr txBox="1"/>
          <p:nvPr/>
        </p:nvSpPr>
        <p:spPr>
          <a:xfrm>
            <a:off x="1270861" y="1442312"/>
            <a:ext cx="5691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Average ratings for all movies was 3.5</a:t>
            </a:r>
          </a:p>
          <a:p>
            <a:endParaRPr lang="en-US" sz="2400" dirty="0"/>
          </a:p>
          <a:p>
            <a:r>
              <a:rPr lang="en-US" sz="2400" dirty="0"/>
              <a:t>Filtered movies below that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C0F6A-0436-D243-BA0D-417B8D5C2EAE}"/>
              </a:ext>
            </a:extLst>
          </p:cNvPr>
          <p:cNvSpPr txBox="1"/>
          <p:nvPr/>
        </p:nvSpPr>
        <p:spPr>
          <a:xfrm>
            <a:off x="1066800" y="4691352"/>
            <a:ext cx="589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Recommendations should be based on Similarity, and Quality</a:t>
            </a:r>
          </a:p>
          <a:p>
            <a:endParaRPr lang="en-US" dirty="0"/>
          </a:p>
          <a:p>
            <a:r>
              <a:rPr lang="en-US" dirty="0"/>
              <a:t>Higher quality movies will promote userbase growth</a:t>
            </a:r>
          </a:p>
        </p:txBody>
      </p:sp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sz="quarter" idx="21"/>
          </p:nvPr>
        </p:nvSpPr>
        <p:spPr>
          <a:xfrm>
            <a:off x="735988" y="1608592"/>
            <a:ext cx="3316999" cy="269370"/>
          </a:xfrm>
        </p:spPr>
        <p:txBody>
          <a:bodyPr/>
          <a:lstStyle/>
          <a:p>
            <a:r>
              <a:rPr lang="en-US" sz="2200" b="1" dirty="0"/>
              <a:t>Recommendations</a:t>
            </a:r>
          </a:p>
        </p:txBody>
      </p:sp>
      <p:sp>
        <p:nvSpPr>
          <p:cNvPr id="51" name="Content Placeholder 50"/>
          <p:cNvSpPr>
            <a:spLocks noGrp="1"/>
          </p:cNvSpPr>
          <p:nvPr>
            <p:ph sz="quarter" idx="41"/>
          </p:nvPr>
        </p:nvSpPr>
        <p:spPr>
          <a:xfrm>
            <a:off x="7189202" y="1638255"/>
            <a:ext cx="3316999" cy="269370"/>
          </a:xfrm>
        </p:spPr>
        <p:txBody>
          <a:bodyPr/>
          <a:lstStyle/>
          <a:p>
            <a:r>
              <a:rPr lang="en-US" sz="2200" b="1" dirty="0"/>
              <a:t>Future Work</a:t>
            </a:r>
          </a:p>
        </p:txBody>
      </p:sp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Future 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DD7C2-7740-A649-85BA-FC2F08245406}"/>
              </a:ext>
            </a:extLst>
          </p:cNvPr>
          <p:cNvSpPr txBox="1"/>
          <p:nvPr/>
        </p:nvSpPr>
        <p:spPr>
          <a:xfrm>
            <a:off x="1022887" y="1890592"/>
            <a:ext cx="46029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Include a Recommendation Suggestion on 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this Recommendation method to issue suggestions for existing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Incentivized Rating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28012-9DD5-5442-9413-EA953D630B63}"/>
              </a:ext>
            </a:extLst>
          </p:cNvPr>
          <p:cNvSpPr txBox="1"/>
          <p:nvPr/>
        </p:nvSpPr>
        <p:spPr>
          <a:xfrm>
            <a:off x="6710766" y="1907625"/>
            <a:ext cx="47579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Rating Floor for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Adding weight to the number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Filtering by genre for improved accuracy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1426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945525"/>
            <a:ext cx="6431545" cy="1613201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you!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15441546"/>
              </p:ext>
            </p:extLst>
          </p:nvPr>
        </p:nvGraphicFramePr>
        <p:xfrm>
          <a:off x="6377354" y="633047"/>
          <a:ext cx="5538422" cy="539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55D742-2892-2847-9EAF-E38D4B5F7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3582" y="-582632"/>
            <a:ext cx="4706938" cy="352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DividendVTI</Template>
  <TotalTime>0</TotalTime>
  <Words>214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Dotum</vt:lpstr>
      <vt:lpstr>Arial</vt:lpstr>
      <vt:lpstr>Bodoni SvtyTwo ITC TT-Book</vt:lpstr>
      <vt:lpstr>Calibri</vt:lpstr>
      <vt:lpstr>Diwan Kufi</vt:lpstr>
      <vt:lpstr>Garamond</vt:lpstr>
      <vt:lpstr>Helvetica Light</vt:lpstr>
      <vt:lpstr>Open Sans</vt:lpstr>
      <vt:lpstr>Wingdings 2</vt:lpstr>
      <vt:lpstr>DividendVTI</vt:lpstr>
      <vt:lpstr>Movie Recommendation systems</vt:lpstr>
      <vt:lpstr>Summary</vt:lpstr>
      <vt:lpstr>Business Problem</vt:lpstr>
      <vt:lpstr>Data set provided by Movie Lens  Measured ratings across Users to compare  Filtered results with low average ratings </vt:lpstr>
      <vt:lpstr>Findings</vt:lpstr>
      <vt:lpstr>Findings, continued</vt:lpstr>
      <vt:lpstr>Recommendations and Future works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Caruccio</dc:creator>
  <cp:lastModifiedBy/>
  <cp:revision>1</cp:revision>
  <dcterms:created xsi:type="dcterms:W3CDTF">2021-03-21T11:40:53Z</dcterms:created>
  <dcterms:modified xsi:type="dcterms:W3CDTF">2021-03-22T23:19:17Z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