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9"/>
  </p:notesMasterIdLst>
  <p:sldIdLst>
    <p:sldId id="256" r:id="rId2"/>
    <p:sldId id="266" r:id="rId3"/>
    <p:sldId id="259" r:id="rId4"/>
    <p:sldId id="267" r:id="rId5"/>
    <p:sldId id="257" r:id="rId6"/>
    <p:sldId id="260" r:id="rId7"/>
    <p:sldId id="261" r:id="rId8"/>
    <p:sldId id="269" r:id="rId9"/>
    <p:sldId id="268" r:id="rId10"/>
    <p:sldId id="271" r:id="rId11"/>
    <p:sldId id="264" r:id="rId12"/>
    <p:sldId id="263" r:id="rId13"/>
    <p:sldId id="274" r:id="rId14"/>
    <p:sldId id="275" r:id="rId15"/>
    <p:sldId id="273" r:id="rId16"/>
    <p:sldId id="265" r:id="rId17"/>
    <p:sldId id="25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8" d="100"/>
          <a:sy n="158" d="100"/>
        </p:scale>
        <p:origin x="34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39C71-72CD-414E-9879-B08A3450B09A}" type="datetimeFigureOut">
              <a:rPr lang="it-IT" smtClean="0"/>
              <a:t>24/01/2024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B77A4-0866-4FAA-9C7E-63956A680162}" type="slidenum">
              <a:rPr lang="it-IT" smtClean="0"/>
              <a:t>‹N›</a:t>
            </a:fld>
            <a:endParaRPr lang="it-IT"/>
          </a:p>
        </p:txBody>
      </p:sp>
    </p:spTree>
    <p:extLst>
      <p:ext uri="{BB962C8B-B14F-4D97-AF65-F5344CB8AC3E}">
        <p14:creationId xmlns:p14="http://schemas.microsoft.com/office/powerpoint/2010/main" val="115000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5345B5C-3F67-4267-BF50-AC17B4907CB6}" type="datetime1">
              <a:rPr lang="it-IT" smtClean="0"/>
              <a:t>24/01/2024</a:t>
            </a:fld>
            <a:endParaRPr lang="it-IT"/>
          </a:p>
        </p:txBody>
      </p:sp>
      <p:sp>
        <p:nvSpPr>
          <p:cNvPr id="5" name="Footer Placeholder 4"/>
          <p:cNvSpPr>
            <a:spLocks noGrp="1"/>
          </p:cNvSpPr>
          <p:nvPr>
            <p:ph type="ftr" sz="quarter" idx="11"/>
          </p:nvPr>
        </p:nvSpPr>
        <p:spPr/>
        <p:txBody>
          <a:bodyPr/>
          <a:lstStyle/>
          <a:p>
            <a:r>
              <a:rPr lang="it-IT"/>
              <a:t>Marco Lorenzo Damiani Ferretti, Luca De Dominicis, Alessandro Pasi</a:t>
            </a:r>
          </a:p>
        </p:txBody>
      </p:sp>
      <p:sp>
        <p:nvSpPr>
          <p:cNvPr id="6" name="Slide Number Placeholder 5"/>
          <p:cNvSpPr>
            <a:spLocks noGrp="1"/>
          </p:cNvSpPr>
          <p:nvPr>
            <p:ph type="sldNum" sz="quarter" idx="12"/>
          </p:nvPr>
        </p:nvSpPr>
        <p:spPr/>
        <p:txBody>
          <a:bodyPr/>
          <a:lstStyle/>
          <a:p>
            <a:fld id="{95620998-ADA0-441C-80D3-EFB04A67844F}"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01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5675821-A713-43C5-932B-FAC960D710B1}" type="datetime1">
              <a:rPr lang="it-IT" smtClean="0"/>
              <a:t>24/01/2024</a:t>
            </a:fld>
            <a:endParaRPr lang="it-IT"/>
          </a:p>
        </p:txBody>
      </p:sp>
      <p:sp>
        <p:nvSpPr>
          <p:cNvPr id="5" name="Footer Placeholder 4"/>
          <p:cNvSpPr>
            <a:spLocks noGrp="1"/>
          </p:cNvSpPr>
          <p:nvPr>
            <p:ph type="ftr" sz="quarter" idx="11"/>
          </p:nvPr>
        </p:nvSpPr>
        <p:spPr/>
        <p:txBody>
          <a:bodyPr/>
          <a:lstStyle/>
          <a:p>
            <a:r>
              <a:rPr lang="it-IT"/>
              <a:t>Marco Lorenzo Damiani Ferretti, Luca De Dominicis, Alessandro Pasi</a:t>
            </a:r>
          </a:p>
        </p:txBody>
      </p:sp>
      <p:sp>
        <p:nvSpPr>
          <p:cNvPr id="6" name="Slide Number Placeholder 5"/>
          <p:cNvSpPr>
            <a:spLocks noGrp="1"/>
          </p:cNvSpPr>
          <p:nvPr>
            <p:ph type="sldNum" sz="quarter" idx="12"/>
          </p:nvPr>
        </p:nvSpPr>
        <p:spPr/>
        <p:txBody>
          <a:bodyPr/>
          <a:lstStyle/>
          <a:p>
            <a:fld id="{95620998-ADA0-441C-80D3-EFB04A67844F}" type="slidenum">
              <a:rPr lang="it-IT" smtClean="0"/>
              <a:t>‹N›</a:t>
            </a:fld>
            <a:endParaRPr lang="it-IT"/>
          </a:p>
        </p:txBody>
      </p:sp>
    </p:spTree>
    <p:extLst>
      <p:ext uri="{BB962C8B-B14F-4D97-AF65-F5344CB8AC3E}">
        <p14:creationId xmlns:p14="http://schemas.microsoft.com/office/powerpoint/2010/main" val="1400691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2D482F7-1056-4AE6-8D38-A95125912CC3}" type="datetime1">
              <a:rPr lang="it-IT" smtClean="0"/>
              <a:t>24/01/2024</a:t>
            </a:fld>
            <a:endParaRPr lang="it-IT"/>
          </a:p>
        </p:txBody>
      </p:sp>
      <p:sp>
        <p:nvSpPr>
          <p:cNvPr id="5" name="Footer Placeholder 4"/>
          <p:cNvSpPr>
            <a:spLocks noGrp="1"/>
          </p:cNvSpPr>
          <p:nvPr>
            <p:ph type="ftr" sz="quarter" idx="11"/>
          </p:nvPr>
        </p:nvSpPr>
        <p:spPr/>
        <p:txBody>
          <a:bodyPr/>
          <a:lstStyle/>
          <a:p>
            <a:r>
              <a:rPr lang="it-IT"/>
              <a:t>Marco Lorenzo Damiani Ferretti, Luca De Dominicis, Alessandro Pasi</a:t>
            </a:r>
          </a:p>
        </p:txBody>
      </p:sp>
      <p:sp>
        <p:nvSpPr>
          <p:cNvPr id="6" name="Slide Number Placeholder 5"/>
          <p:cNvSpPr>
            <a:spLocks noGrp="1"/>
          </p:cNvSpPr>
          <p:nvPr>
            <p:ph type="sldNum" sz="quarter" idx="12"/>
          </p:nvPr>
        </p:nvSpPr>
        <p:spPr/>
        <p:txBody>
          <a:bodyPr/>
          <a:lstStyle/>
          <a:p>
            <a:fld id="{95620998-ADA0-441C-80D3-EFB04A67844F}" type="slidenum">
              <a:rPr lang="it-IT" smtClean="0"/>
              <a:t>‹N›</a:t>
            </a:fld>
            <a:endParaRPr lang="it-IT"/>
          </a:p>
        </p:txBody>
      </p:sp>
    </p:spTree>
    <p:extLst>
      <p:ext uri="{BB962C8B-B14F-4D97-AF65-F5344CB8AC3E}">
        <p14:creationId xmlns:p14="http://schemas.microsoft.com/office/powerpoint/2010/main" val="193805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FEFCBF6-73FF-4566-9E9B-AB5787C7CE47}" type="datetime1">
              <a:rPr lang="it-IT" smtClean="0"/>
              <a:t>24/01/2024</a:t>
            </a:fld>
            <a:endParaRPr lang="it-IT"/>
          </a:p>
        </p:txBody>
      </p:sp>
      <p:sp>
        <p:nvSpPr>
          <p:cNvPr id="5" name="Footer Placeholder 4"/>
          <p:cNvSpPr>
            <a:spLocks noGrp="1"/>
          </p:cNvSpPr>
          <p:nvPr>
            <p:ph type="ftr" sz="quarter" idx="11"/>
          </p:nvPr>
        </p:nvSpPr>
        <p:spPr/>
        <p:txBody>
          <a:bodyPr/>
          <a:lstStyle/>
          <a:p>
            <a:r>
              <a:rPr lang="it-IT"/>
              <a:t>Marco Lorenzo Damiani Ferretti, Luca De Dominicis, Alessandro Pasi</a:t>
            </a:r>
          </a:p>
        </p:txBody>
      </p:sp>
      <p:sp>
        <p:nvSpPr>
          <p:cNvPr id="6" name="Slide Number Placeholder 5"/>
          <p:cNvSpPr>
            <a:spLocks noGrp="1"/>
          </p:cNvSpPr>
          <p:nvPr>
            <p:ph type="sldNum" sz="quarter" idx="12"/>
          </p:nvPr>
        </p:nvSpPr>
        <p:spPr/>
        <p:txBody>
          <a:bodyPr/>
          <a:lstStyle/>
          <a:p>
            <a:fld id="{95620998-ADA0-441C-80D3-EFB04A67844F}" type="slidenum">
              <a:rPr lang="it-IT" smtClean="0"/>
              <a:t>‹N›</a:t>
            </a:fld>
            <a:endParaRPr lang="it-IT"/>
          </a:p>
        </p:txBody>
      </p:sp>
    </p:spTree>
    <p:extLst>
      <p:ext uri="{BB962C8B-B14F-4D97-AF65-F5344CB8AC3E}">
        <p14:creationId xmlns:p14="http://schemas.microsoft.com/office/powerpoint/2010/main" val="2675023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68FF355-1E81-4545-BE46-C4162E1305C9}" type="datetime1">
              <a:rPr lang="it-IT" smtClean="0"/>
              <a:t>24/01/2024</a:t>
            </a:fld>
            <a:endParaRPr lang="it-IT"/>
          </a:p>
        </p:txBody>
      </p:sp>
      <p:sp>
        <p:nvSpPr>
          <p:cNvPr id="5" name="Footer Placeholder 4"/>
          <p:cNvSpPr>
            <a:spLocks noGrp="1"/>
          </p:cNvSpPr>
          <p:nvPr>
            <p:ph type="ftr" sz="quarter" idx="11"/>
          </p:nvPr>
        </p:nvSpPr>
        <p:spPr/>
        <p:txBody>
          <a:bodyPr/>
          <a:lstStyle/>
          <a:p>
            <a:r>
              <a:rPr lang="it-IT"/>
              <a:t>Marco Lorenzo Damiani Ferretti, Luca De Dominicis, Alessandro Pasi</a:t>
            </a:r>
          </a:p>
        </p:txBody>
      </p:sp>
      <p:sp>
        <p:nvSpPr>
          <p:cNvPr id="6" name="Slide Number Placeholder 5"/>
          <p:cNvSpPr>
            <a:spLocks noGrp="1"/>
          </p:cNvSpPr>
          <p:nvPr>
            <p:ph type="sldNum" sz="quarter" idx="12"/>
          </p:nvPr>
        </p:nvSpPr>
        <p:spPr/>
        <p:txBody>
          <a:bodyPr/>
          <a:lstStyle/>
          <a:p>
            <a:fld id="{95620998-ADA0-441C-80D3-EFB04A67844F}"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910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16075D06-2C4E-4151-9362-49E0B50CCC71}" type="datetime1">
              <a:rPr lang="it-IT" smtClean="0"/>
              <a:t>24/01/2024</a:t>
            </a:fld>
            <a:endParaRPr lang="it-IT"/>
          </a:p>
        </p:txBody>
      </p:sp>
      <p:sp>
        <p:nvSpPr>
          <p:cNvPr id="6" name="Footer Placeholder 5"/>
          <p:cNvSpPr>
            <a:spLocks noGrp="1"/>
          </p:cNvSpPr>
          <p:nvPr>
            <p:ph type="ftr" sz="quarter" idx="11"/>
          </p:nvPr>
        </p:nvSpPr>
        <p:spPr/>
        <p:txBody>
          <a:bodyPr/>
          <a:lstStyle/>
          <a:p>
            <a:r>
              <a:rPr lang="it-IT"/>
              <a:t>Marco Lorenzo Damiani Ferretti, Luca De Dominicis, Alessandro Pasi</a:t>
            </a:r>
          </a:p>
        </p:txBody>
      </p:sp>
      <p:sp>
        <p:nvSpPr>
          <p:cNvPr id="7" name="Slide Number Placeholder 6"/>
          <p:cNvSpPr>
            <a:spLocks noGrp="1"/>
          </p:cNvSpPr>
          <p:nvPr>
            <p:ph type="sldNum" sz="quarter" idx="12"/>
          </p:nvPr>
        </p:nvSpPr>
        <p:spPr/>
        <p:txBody>
          <a:bodyPr/>
          <a:lstStyle/>
          <a:p>
            <a:fld id="{95620998-ADA0-441C-80D3-EFB04A67844F}" type="slidenum">
              <a:rPr lang="it-IT" smtClean="0"/>
              <a:t>‹N›</a:t>
            </a:fld>
            <a:endParaRPr lang="it-IT"/>
          </a:p>
        </p:txBody>
      </p:sp>
    </p:spTree>
    <p:extLst>
      <p:ext uri="{BB962C8B-B14F-4D97-AF65-F5344CB8AC3E}">
        <p14:creationId xmlns:p14="http://schemas.microsoft.com/office/powerpoint/2010/main" val="397578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5"/>
            <a:ext cx="4937760" cy="32867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2867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13DABDF-D048-496E-966A-FB18B142C4DE}" type="datetime1">
              <a:rPr lang="it-IT" smtClean="0"/>
              <a:t>24/01/2024</a:t>
            </a:fld>
            <a:endParaRPr lang="it-IT"/>
          </a:p>
        </p:txBody>
      </p:sp>
      <p:sp>
        <p:nvSpPr>
          <p:cNvPr id="8" name="Footer Placeholder 7"/>
          <p:cNvSpPr>
            <a:spLocks noGrp="1"/>
          </p:cNvSpPr>
          <p:nvPr>
            <p:ph type="ftr" sz="quarter" idx="11"/>
          </p:nvPr>
        </p:nvSpPr>
        <p:spPr/>
        <p:txBody>
          <a:bodyPr/>
          <a:lstStyle/>
          <a:p>
            <a:r>
              <a:rPr lang="it-IT"/>
              <a:t>Marco Lorenzo Damiani Ferretti, Luca De Dominicis, Alessandro Pasi</a:t>
            </a:r>
          </a:p>
        </p:txBody>
      </p:sp>
      <p:sp>
        <p:nvSpPr>
          <p:cNvPr id="9" name="Slide Number Placeholder 8"/>
          <p:cNvSpPr>
            <a:spLocks noGrp="1"/>
          </p:cNvSpPr>
          <p:nvPr>
            <p:ph type="sldNum" sz="quarter" idx="12"/>
          </p:nvPr>
        </p:nvSpPr>
        <p:spPr/>
        <p:txBody>
          <a:bodyPr/>
          <a:lstStyle/>
          <a:p>
            <a:fld id="{95620998-ADA0-441C-80D3-EFB04A67844F}" type="slidenum">
              <a:rPr lang="it-IT" smtClean="0"/>
              <a:t>‹N›</a:t>
            </a:fld>
            <a:endParaRPr lang="it-IT"/>
          </a:p>
        </p:txBody>
      </p:sp>
    </p:spTree>
    <p:extLst>
      <p:ext uri="{BB962C8B-B14F-4D97-AF65-F5344CB8AC3E}">
        <p14:creationId xmlns:p14="http://schemas.microsoft.com/office/powerpoint/2010/main" val="99152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5EC862E-691A-49FC-95C3-416C83D5B24E}" type="datetime1">
              <a:rPr lang="it-IT" smtClean="0"/>
              <a:t>24/01/2024</a:t>
            </a:fld>
            <a:endParaRPr lang="it-IT"/>
          </a:p>
        </p:txBody>
      </p:sp>
      <p:sp>
        <p:nvSpPr>
          <p:cNvPr id="4" name="Footer Placeholder 3"/>
          <p:cNvSpPr>
            <a:spLocks noGrp="1"/>
          </p:cNvSpPr>
          <p:nvPr>
            <p:ph type="ftr" sz="quarter" idx="11"/>
          </p:nvPr>
        </p:nvSpPr>
        <p:spPr/>
        <p:txBody>
          <a:bodyPr/>
          <a:lstStyle/>
          <a:p>
            <a:r>
              <a:rPr lang="it-IT"/>
              <a:t>Marco Lorenzo Damiani Ferretti, Luca De Dominicis, Alessandro Pasi</a:t>
            </a:r>
          </a:p>
        </p:txBody>
      </p:sp>
      <p:sp>
        <p:nvSpPr>
          <p:cNvPr id="5" name="Slide Number Placeholder 4"/>
          <p:cNvSpPr>
            <a:spLocks noGrp="1"/>
          </p:cNvSpPr>
          <p:nvPr>
            <p:ph type="sldNum" sz="quarter" idx="12"/>
          </p:nvPr>
        </p:nvSpPr>
        <p:spPr/>
        <p:txBody>
          <a:bodyPr/>
          <a:lstStyle/>
          <a:p>
            <a:fld id="{95620998-ADA0-441C-80D3-EFB04A67844F}" type="slidenum">
              <a:rPr lang="it-IT" smtClean="0"/>
              <a:t>‹N›</a:t>
            </a:fld>
            <a:endParaRPr lang="it-IT"/>
          </a:p>
        </p:txBody>
      </p:sp>
    </p:spTree>
    <p:extLst>
      <p:ext uri="{BB962C8B-B14F-4D97-AF65-F5344CB8AC3E}">
        <p14:creationId xmlns:p14="http://schemas.microsoft.com/office/powerpoint/2010/main" val="266264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8F00424-DE71-41C8-AB11-22FAD3372A17}" type="datetime1">
              <a:rPr lang="it-IT" smtClean="0"/>
              <a:t>24/01/2024</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r>
              <a:rPr lang="it-IT"/>
              <a:t>Marco Lorenzo Damiani Ferretti, Luca De Dominicis, Alessandro Pasi</a:t>
            </a:r>
          </a:p>
        </p:txBody>
      </p:sp>
      <p:sp>
        <p:nvSpPr>
          <p:cNvPr id="9" name="Slide Number Placeholder 8"/>
          <p:cNvSpPr>
            <a:spLocks noGrp="1"/>
          </p:cNvSpPr>
          <p:nvPr>
            <p:ph type="sldNum" sz="quarter" idx="12"/>
          </p:nvPr>
        </p:nvSpPr>
        <p:spPr/>
        <p:txBody>
          <a:bodyPr/>
          <a:lstStyle/>
          <a:p>
            <a:fld id="{95620998-ADA0-441C-80D3-EFB04A67844F}" type="slidenum">
              <a:rPr lang="it-IT" smtClean="0"/>
              <a:t>‹N›</a:t>
            </a:fld>
            <a:endParaRPr lang="it-IT"/>
          </a:p>
        </p:txBody>
      </p:sp>
    </p:spTree>
    <p:extLst>
      <p:ext uri="{BB962C8B-B14F-4D97-AF65-F5344CB8AC3E}">
        <p14:creationId xmlns:p14="http://schemas.microsoft.com/office/powerpoint/2010/main" val="358720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DD4E48-A731-497B-A26F-939869ADD5DB}" type="datetime1">
              <a:rPr lang="it-IT" smtClean="0"/>
              <a:t>24/01/2024</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it-IT"/>
              <a:t>Marco Lorenzo Damiani Ferretti, Luca De Dominicis, Alessandro Pasi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620998-ADA0-441C-80D3-EFB04A67844F}" type="slidenum">
              <a:rPr lang="it-IT" smtClean="0"/>
              <a:t>‹N›</a:t>
            </a:fld>
            <a:endParaRPr lang="it-IT"/>
          </a:p>
        </p:txBody>
      </p:sp>
    </p:spTree>
    <p:extLst>
      <p:ext uri="{BB962C8B-B14F-4D97-AF65-F5344CB8AC3E}">
        <p14:creationId xmlns:p14="http://schemas.microsoft.com/office/powerpoint/2010/main" val="7340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BD3A40C-82D3-410E-A602-7645765D8747}" type="datetime1">
              <a:rPr lang="it-IT" smtClean="0"/>
              <a:t>24/01/2024</a:t>
            </a:fld>
            <a:endParaRPr lang="it-IT"/>
          </a:p>
        </p:txBody>
      </p:sp>
      <p:sp>
        <p:nvSpPr>
          <p:cNvPr id="6" name="Footer Placeholder 5"/>
          <p:cNvSpPr>
            <a:spLocks noGrp="1"/>
          </p:cNvSpPr>
          <p:nvPr>
            <p:ph type="ftr" sz="quarter" idx="11"/>
          </p:nvPr>
        </p:nvSpPr>
        <p:spPr/>
        <p:txBody>
          <a:bodyPr/>
          <a:lstStyle/>
          <a:p>
            <a:r>
              <a:rPr lang="it-IT"/>
              <a:t>Marco Lorenzo Damiani Ferretti, Luca De Dominicis, Alessandro Pasi</a:t>
            </a:r>
          </a:p>
        </p:txBody>
      </p:sp>
      <p:sp>
        <p:nvSpPr>
          <p:cNvPr id="7" name="Slide Number Placeholder 6"/>
          <p:cNvSpPr>
            <a:spLocks noGrp="1"/>
          </p:cNvSpPr>
          <p:nvPr>
            <p:ph type="sldNum" sz="quarter" idx="12"/>
          </p:nvPr>
        </p:nvSpPr>
        <p:spPr/>
        <p:txBody>
          <a:bodyPr/>
          <a:lstStyle/>
          <a:p>
            <a:fld id="{95620998-ADA0-441C-80D3-EFB04A67844F}" type="slidenum">
              <a:rPr lang="it-IT" smtClean="0"/>
              <a:t>‹N›</a:t>
            </a:fld>
            <a:endParaRPr lang="it-IT"/>
          </a:p>
        </p:txBody>
      </p:sp>
    </p:spTree>
    <p:extLst>
      <p:ext uri="{BB962C8B-B14F-4D97-AF65-F5344CB8AC3E}">
        <p14:creationId xmlns:p14="http://schemas.microsoft.com/office/powerpoint/2010/main" val="1368998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17CAC8-9854-4BCA-B1EA-F43415874BEC}" type="datetime1">
              <a:rPr lang="it-IT" smtClean="0"/>
              <a:t>24/01/2024</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it-IT"/>
              <a:t>Marco Lorenzo Damiani Ferretti, Luca De Dominicis, Alessandro Pasi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5620998-ADA0-441C-80D3-EFB04A67844F}"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45709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D0017F-49DB-4D5C-5BFA-00B537452AAF}"/>
              </a:ext>
            </a:extLst>
          </p:cNvPr>
          <p:cNvSpPr>
            <a:spLocks noGrp="1"/>
          </p:cNvSpPr>
          <p:nvPr>
            <p:ph type="ctrTitle"/>
          </p:nvPr>
        </p:nvSpPr>
        <p:spPr/>
        <p:txBody>
          <a:bodyPr/>
          <a:lstStyle/>
          <a:p>
            <a:r>
              <a:rPr lang="it-IT" dirty="0"/>
              <a:t>Project of Big Data </a:t>
            </a:r>
            <a:r>
              <a:rPr lang="it-IT" dirty="0" err="1"/>
              <a:t>Analisys</a:t>
            </a:r>
            <a:endParaRPr lang="it-IT" dirty="0"/>
          </a:p>
        </p:txBody>
      </p:sp>
      <p:sp>
        <p:nvSpPr>
          <p:cNvPr id="3" name="Sottotitolo 2">
            <a:extLst>
              <a:ext uri="{FF2B5EF4-FFF2-40B4-BE49-F238E27FC236}">
                <a16:creationId xmlns:a16="http://schemas.microsoft.com/office/drawing/2014/main" id="{415483F0-3A58-C63D-26D3-2B775731419E}"/>
              </a:ext>
            </a:extLst>
          </p:cNvPr>
          <p:cNvSpPr>
            <a:spLocks noGrp="1"/>
          </p:cNvSpPr>
          <p:nvPr>
            <p:ph type="subTitle" idx="1"/>
          </p:nvPr>
        </p:nvSpPr>
        <p:spPr/>
        <p:txBody>
          <a:bodyPr/>
          <a:lstStyle/>
          <a:p>
            <a:r>
              <a:rPr lang="it-IT" dirty="0"/>
              <a:t>Using </a:t>
            </a:r>
            <a:r>
              <a:rPr lang="it-IT" dirty="0" err="1"/>
              <a:t>secondary</a:t>
            </a:r>
            <a:r>
              <a:rPr lang="it-IT" dirty="0"/>
              <a:t> </a:t>
            </a:r>
            <a:r>
              <a:rPr lang="it-IT" dirty="0" err="1"/>
              <a:t>Mushroom</a:t>
            </a:r>
            <a:r>
              <a:rPr lang="it-IT" dirty="0"/>
              <a:t> dataset</a:t>
            </a:r>
          </a:p>
        </p:txBody>
      </p:sp>
      <p:sp>
        <p:nvSpPr>
          <p:cNvPr id="4" name="Segnaposto piè di pagina 3">
            <a:extLst>
              <a:ext uri="{FF2B5EF4-FFF2-40B4-BE49-F238E27FC236}">
                <a16:creationId xmlns:a16="http://schemas.microsoft.com/office/drawing/2014/main" id="{5F2378B5-10A8-168D-53B4-CBE2637AA4F3}"/>
              </a:ext>
            </a:extLst>
          </p:cNvPr>
          <p:cNvSpPr>
            <a:spLocks noGrp="1"/>
          </p:cNvSpPr>
          <p:nvPr>
            <p:ph type="ftr" sz="quarter" idx="11"/>
          </p:nvPr>
        </p:nvSpPr>
        <p:spPr/>
        <p:txBody>
          <a:bodyPr/>
          <a:lstStyle/>
          <a:p>
            <a:r>
              <a:rPr lang="it-IT" cap="none" dirty="0"/>
              <a:t>Marco Lorenzo Damiani Ferretti, Luca De Dominicis, Alessandro Pasi</a:t>
            </a:r>
          </a:p>
        </p:txBody>
      </p:sp>
    </p:spTree>
    <p:extLst>
      <p:ext uri="{BB962C8B-B14F-4D97-AF65-F5344CB8AC3E}">
        <p14:creationId xmlns:p14="http://schemas.microsoft.com/office/powerpoint/2010/main" val="120610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5FC548-019B-80F7-F4ED-B2914EA54A1C}"/>
              </a:ext>
            </a:extLst>
          </p:cNvPr>
          <p:cNvSpPr>
            <a:spLocks noGrp="1"/>
          </p:cNvSpPr>
          <p:nvPr>
            <p:ph type="title"/>
          </p:nvPr>
        </p:nvSpPr>
        <p:spPr/>
        <p:txBody>
          <a:bodyPr/>
          <a:lstStyle/>
          <a:p>
            <a:r>
              <a:rPr lang="it-IT" dirty="0"/>
              <a:t>Models</a:t>
            </a:r>
          </a:p>
        </p:txBody>
      </p:sp>
      <p:sp>
        <p:nvSpPr>
          <p:cNvPr id="3" name="Segnaposto contenuto 2">
            <a:extLst>
              <a:ext uri="{FF2B5EF4-FFF2-40B4-BE49-F238E27FC236}">
                <a16:creationId xmlns:a16="http://schemas.microsoft.com/office/drawing/2014/main" id="{9675DF24-4C9F-7050-D965-12FF736F061C}"/>
              </a:ext>
            </a:extLst>
          </p:cNvPr>
          <p:cNvSpPr>
            <a:spLocks noGrp="1"/>
          </p:cNvSpPr>
          <p:nvPr>
            <p:ph idx="1"/>
          </p:nvPr>
        </p:nvSpPr>
        <p:spPr/>
        <p:txBody>
          <a:bodyPr/>
          <a:lstStyle/>
          <a:p>
            <a:pPr marL="0" indent="0">
              <a:buNone/>
            </a:pPr>
            <a:r>
              <a:rPr lang="it-IT" dirty="0">
                <a:solidFill>
                  <a:schemeClr val="tx1"/>
                </a:solidFill>
                <a:effectLst>
                  <a:outerShdw blurRad="38100" dist="38100" dir="2700000" algn="tl">
                    <a:srgbClr val="000000">
                      <a:alpha val="43137"/>
                    </a:srgbClr>
                  </a:outerShdw>
                </a:effectLst>
              </a:rPr>
              <a:t>One-vs-</a:t>
            </a:r>
            <a:r>
              <a:rPr lang="it-IT" dirty="0" err="1">
                <a:solidFill>
                  <a:schemeClr val="tx1"/>
                </a:solidFill>
                <a:effectLst>
                  <a:outerShdw blurRad="38100" dist="38100" dir="2700000" algn="tl">
                    <a:srgbClr val="000000">
                      <a:alpha val="43137"/>
                    </a:srgbClr>
                  </a:outerShdw>
                </a:effectLst>
              </a:rPr>
              <a:t>Rest</a:t>
            </a:r>
            <a:r>
              <a:rPr lang="it-IT" dirty="0">
                <a:solidFill>
                  <a:schemeClr val="tx1"/>
                </a:solidFill>
                <a:effectLst>
                  <a:outerShdw blurRad="38100" dist="38100" dir="2700000" algn="tl">
                    <a:srgbClr val="000000">
                      <a:alpha val="43137"/>
                    </a:srgbClr>
                  </a:outerShdw>
                </a:effectLst>
              </a:rPr>
              <a:t> </a:t>
            </a:r>
            <a:r>
              <a:rPr lang="it-IT" dirty="0" err="1">
                <a:solidFill>
                  <a:schemeClr val="tx1"/>
                </a:solidFill>
                <a:effectLst>
                  <a:outerShdw blurRad="38100" dist="38100" dir="2700000" algn="tl">
                    <a:srgbClr val="000000">
                      <a:alpha val="43137"/>
                    </a:srgbClr>
                  </a:outerShdw>
                </a:effectLst>
              </a:rPr>
              <a:t>Gaussian</a:t>
            </a:r>
            <a:r>
              <a:rPr lang="it-IT" dirty="0">
                <a:solidFill>
                  <a:schemeClr val="tx1"/>
                </a:solidFill>
                <a:effectLst>
                  <a:outerShdw blurRad="38100" dist="38100" dir="2700000" algn="tl">
                    <a:srgbClr val="000000">
                      <a:alpha val="43137"/>
                    </a:srgbClr>
                  </a:outerShdw>
                </a:effectLst>
              </a:rPr>
              <a:t> </a:t>
            </a:r>
            <a:r>
              <a:rPr lang="it-IT" dirty="0" err="1">
                <a:solidFill>
                  <a:schemeClr val="tx1"/>
                </a:solidFill>
                <a:effectLst>
                  <a:outerShdw blurRad="38100" dist="38100" dir="2700000" algn="tl">
                    <a:srgbClr val="000000">
                      <a:alpha val="43137"/>
                    </a:srgbClr>
                  </a:outerShdw>
                </a:effectLst>
              </a:rPr>
              <a:t>Naive</a:t>
            </a:r>
            <a:r>
              <a:rPr lang="it-IT" dirty="0">
                <a:solidFill>
                  <a:schemeClr val="tx1"/>
                </a:solidFill>
                <a:effectLst>
                  <a:outerShdw blurRad="38100" dist="38100" dir="2700000" algn="tl">
                    <a:srgbClr val="000000">
                      <a:alpha val="43137"/>
                    </a:srgbClr>
                  </a:outerShdw>
                </a:effectLst>
              </a:rPr>
              <a:t> </a:t>
            </a:r>
            <a:r>
              <a:rPr lang="it-IT" dirty="0" err="1">
                <a:solidFill>
                  <a:schemeClr val="tx1"/>
                </a:solidFill>
                <a:effectLst>
                  <a:outerShdw blurRad="38100" dist="38100" dir="2700000" algn="tl">
                    <a:srgbClr val="000000">
                      <a:alpha val="43137"/>
                    </a:srgbClr>
                  </a:outerShdw>
                </a:effectLst>
              </a:rPr>
              <a:t>Bayes</a:t>
            </a:r>
            <a:r>
              <a:rPr lang="it-IT" dirty="0">
                <a:solidFill>
                  <a:schemeClr val="tx1"/>
                </a:solidFill>
                <a:effectLst>
                  <a:outerShdw blurRad="38100" dist="38100" dir="2700000" algn="tl">
                    <a:srgbClr val="000000">
                      <a:alpha val="43137"/>
                    </a:srgbClr>
                  </a:outerShdw>
                </a:effectLst>
              </a:rPr>
              <a:t>:</a:t>
            </a:r>
          </a:p>
          <a:p>
            <a:pPr>
              <a:buFont typeface="Wingdings" panose="05000000000000000000" pitchFamily="2" charset="2"/>
              <a:buChar char="§"/>
            </a:pPr>
            <a:r>
              <a:rPr lang="it-IT" dirty="0">
                <a:solidFill>
                  <a:schemeClr val="tx1"/>
                </a:solidFill>
                <a:effectLst>
                  <a:outerShdw blurRad="38100" dist="38100" dir="2700000" algn="tl">
                    <a:srgbClr val="000000">
                      <a:alpha val="43137"/>
                    </a:srgbClr>
                  </a:outerShdw>
                </a:effectLst>
              </a:rPr>
              <a:t> </a:t>
            </a:r>
            <a:r>
              <a:rPr lang="en-US" b="0" i="0" dirty="0">
                <a:solidFill>
                  <a:schemeClr val="tx1"/>
                </a:solidFill>
                <a:effectLst/>
                <a:latin typeface="gg sans"/>
              </a:rPr>
              <a:t>One-Vs-Rest (</a:t>
            </a:r>
            <a:r>
              <a:rPr lang="en-US" b="0" i="0" dirty="0" err="1">
                <a:solidFill>
                  <a:schemeClr val="tx1"/>
                </a:solidFill>
                <a:effectLst/>
                <a:latin typeface="gg sans"/>
              </a:rPr>
              <a:t>OvR</a:t>
            </a:r>
            <a:r>
              <a:rPr lang="en-US" b="0" i="0" dirty="0">
                <a:solidFill>
                  <a:schemeClr val="tx1"/>
                </a:solidFill>
                <a:effectLst/>
                <a:latin typeface="gg sans"/>
              </a:rPr>
              <a:t>), also known as One-Vs-All, is a strategy for multi-class classification that involves training a single classifier per class, with the samples of that class as positive samples and all other samples as negatives. </a:t>
            </a:r>
          </a:p>
          <a:p>
            <a:pPr>
              <a:buFont typeface="Wingdings" panose="05000000000000000000" pitchFamily="2" charset="2"/>
              <a:buChar char="§"/>
            </a:pPr>
            <a:r>
              <a:rPr lang="en-US" dirty="0">
                <a:solidFill>
                  <a:schemeClr val="tx1"/>
                </a:solidFill>
                <a:latin typeface="gg sans"/>
              </a:rPr>
              <a:t> </a:t>
            </a:r>
            <a:r>
              <a:rPr lang="en-US" b="0" i="0" dirty="0">
                <a:solidFill>
                  <a:schemeClr val="tx1"/>
                </a:solidFill>
                <a:effectLst/>
                <a:latin typeface="gg sans"/>
              </a:rPr>
              <a:t>This approach essentially decomposes a multi-class classification problem into multiple binary classification problems, one for each class.</a:t>
            </a:r>
          </a:p>
          <a:p>
            <a:pPr fontAlgn="base">
              <a:buFont typeface="Wingdings" panose="05000000000000000000" pitchFamily="2" charset="2"/>
              <a:buChar char="§"/>
            </a:pPr>
            <a:r>
              <a:rPr lang="en-US" dirty="0">
                <a:solidFill>
                  <a:schemeClr val="tx1"/>
                </a:solidFill>
                <a:latin typeface="gg sans"/>
              </a:rPr>
              <a:t> </a:t>
            </a:r>
            <a:r>
              <a:rPr lang="en-US" b="0" i="0" dirty="0">
                <a:solidFill>
                  <a:srgbClr val="000000"/>
                </a:solidFill>
                <a:effectLst/>
                <a:latin typeface="inherit"/>
              </a:rPr>
              <a:t>The best value for the smoothing parameter is found to be 1.0.</a:t>
            </a:r>
          </a:p>
          <a:p>
            <a:pPr fontAlgn="base">
              <a:buFont typeface="Wingdings" panose="05000000000000000000" pitchFamily="2" charset="2"/>
              <a:buChar char="§"/>
            </a:pPr>
            <a:r>
              <a:rPr lang="en-US" dirty="0">
                <a:solidFill>
                  <a:srgbClr val="000000"/>
                </a:solidFill>
                <a:latin typeface="inherit"/>
              </a:rPr>
              <a:t> This method is used as a control of effectiveness of the other classifiers</a:t>
            </a:r>
            <a:endParaRPr lang="en-US" b="0" i="0" dirty="0">
              <a:solidFill>
                <a:srgbClr val="000000"/>
              </a:solidFill>
              <a:effectLst/>
              <a:latin typeface="inherit"/>
            </a:endParaRPr>
          </a:p>
          <a:p>
            <a:endParaRPr lang="it-IT" dirty="0"/>
          </a:p>
        </p:txBody>
      </p:sp>
      <p:sp>
        <p:nvSpPr>
          <p:cNvPr id="4" name="Segnaposto testo 3">
            <a:extLst>
              <a:ext uri="{FF2B5EF4-FFF2-40B4-BE49-F238E27FC236}">
                <a16:creationId xmlns:a16="http://schemas.microsoft.com/office/drawing/2014/main" id="{85E3D2A8-B86E-7ADA-B305-5BB7F8922B2A}"/>
              </a:ext>
            </a:extLst>
          </p:cNvPr>
          <p:cNvSpPr>
            <a:spLocks noGrp="1"/>
          </p:cNvSpPr>
          <p:nvPr>
            <p:ph type="body" sz="half" idx="2"/>
          </p:nvPr>
        </p:nvSpPr>
        <p:spPr/>
        <p:txBody>
          <a:bodyPr/>
          <a:lstStyle/>
          <a:p>
            <a:r>
              <a:rPr lang="it-IT" dirty="0"/>
              <a:t>We </a:t>
            </a:r>
            <a:r>
              <a:rPr lang="it-IT" dirty="0" err="1"/>
              <a:t>tried</a:t>
            </a:r>
            <a:r>
              <a:rPr lang="it-IT" dirty="0"/>
              <a:t> multiple models </a:t>
            </a:r>
            <a:r>
              <a:rPr lang="it-IT" dirty="0" err="1"/>
              <a:t>architectures</a:t>
            </a:r>
            <a:r>
              <a:rPr lang="it-IT" dirty="0"/>
              <a:t> to </a:t>
            </a:r>
            <a:r>
              <a:rPr lang="it-IT" dirty="0" err="1"/>
              <a:t>see</a:t>
            </a:r>
            <a:r>
              <a:rPr lang="it-IT" dirty="0"/>
              <a:t> </a:t>
            </a:r>
            <a:r>
              <a:rPr lang="it-IT" dirty="0" err="1"/>
              <a:t>which</a:t>
            </a:r>
            <a:r>
              <a:rPr lang="it-IT" dirty="0"/>
              <a:t> one </a:t>
            </a:r>
            <a:r>
              <a:rPr lang="it-IT" dirty="0" err="1"/>
              <a:t>would</a:t>
            </a:r>
            <a:r>
              <a:rPr lang="it-IT" dirty="0"/>
              <a:t> have the best performance </a:t>
            </a:r>
          </a:p>
          <a:p>
            <a:endParaRPr lang="it-IT" dirty="0"/>
          </a:p>
        </p:txBody>
      </p:sp>
      <p:sp>
        <p:nvSpPr>
          <p:cNvPr id="5" name="Segnaposto piè di pagina 4">
            <a:extLst>
              <a:ext uri="{FF2B5EF4-FFF2-40B4-BE49-F238E27FC236}">
                <a16:creationId xmlns:a16="http://schemas.microsoft.com/office/drawing/2014/main" id="{5662D7B1-2541-CDD2-60FD-14939C7ED1E4}"/>
              </a:ext>
            </a:extLst>
          </p:cNvPr>
          <p:cNvSpPr>
            <a:spLocks noGrp="1"/>
          </p:cNvSpPr>
          <p:nvPr>
            <p:ph type="ftr" sz="quarter" idx="11"/>
          </p:nvPr>
        </p:nvSpPr>
        <p:spPr/>
        <p:txBody>
          <a:bodyPr/>
          <a:lstStyle/>
          <a:p>
            <a:r>
              <a:rPr lang="it-IT" cap="none" dirty="0"/>
              <a:t>Marco Lorenzo Damiani Ferretti, Luca De Dominicis, Alessandro Pasi</a:t>
            </a:r>
          </a:p>
        </p:txBody>
      </p:sp>
    </p:spTree>
    <p:extLst>
      <p:ext uri="{BB962C8B-B14F-4D97-AF65-F5344CB8AC3E}">
        <p14:creationId xmlns:p14="http://schemas.microsoft.com/office/powerpoint/2010/main" val="1170567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C5DAE6-4108-6FE5-7B58-C0587223FFB1}"/>
              </a:ext>
            </a:extLst>
          </p:cNvPr>
          <p:cNvSpPr>
            <a:spLocks noGrp="1"/>
          </p:cNvSpPr>
          <p:nvPr>
            <p:ph type="title"/>
          </p:nvPr>
        </p:nvSpPr>
        <p:spPr/>
        <p:txBody>
          <a:bodyPr/>
          <a:lstStyle/>
          <a:p>
            <a:r>
              <a:rPr lang="it-IT" dirty="0" err="1"/>
              <a:t>Results</a:t>
            </a:r>
            <a:endParaRPr lang="it-IT" dirty="0"/>
          </a:p>
        </p:txBody>
      </p:sp>
      <p:graphicFrame>
        <p:nvGraphicFramePr>
          <p:cNvPr id="6" name="Segnaposto contenuto 5">
            <a:extLst>
              <a:ext uri="{FF2B5EF4-FFF2-40B4-BE49-F238E27FC236}">
                <a16:creationId xmlns:a16="http://schemas.microsoft.com/office/drawing/2014/main" id="{BB2F568F-D291-D88D-A4EF-B336A6857AEA}"/>
              </a:ext>
            </a:extLst>
          </p:cNvPr>
          <p:cNvGraphicFramePr>
            <a:graphicFrameLocks noGrp="1"/>
          </p:cNvGraphicFramePr>
          <p:nvPr>
            <p:ph idx="1"/>
            <p:extLst>
              <p:ext uri="{D42A27DB-BD31-4B8C-83A1-F6EECF244321}">
                <p14:modId xmlns:p14="http://schemas.microsoft.com/office/powerpoint/2010/main" val="234442415"/>
              </p:ext>
            </p:extLst>
          </p:nvPr>
        </p:nvGraphicFramePr>
        <p:xfrm>
          <a:off x="4800599" y="731838"/>
          <a:ext cx="6747487" cy="3235960"/>
        </p:xfrm>
        <a:graphic>
          <a:graphicData uri="http://schemas.openxmlformats.org/drawingml/2006/table">
            <a:tbl>
              <a:tblPr firstRow="1" bandRow="1">
                <a:tableStyleId>{5C22544A-7EE6-4342-B048-85BDC9FD1C3A}</a:tableStyleId>
              </a:tblPr>
              <a:tblGrid>
                <a:gridCol w="2320074">
                  <a:extLst>
                    <a:ext uri="{9D8B030D-6E8A-4147-A177-3AD203B41FA5}">
                      <a16:colId xmlns:a16="http://schemas.microsoft.com/office/drawing/2014/main" val="3105192780"/>
                    </a:ext>
                  </a:extLst>
                </a:gridCol>
                <a:gridCol w="1079106">
                  <a:extLst>
                    <a:ext uri="{9D8B030D-6E8A-4147-A177-3AD203B41FA5}">
                      <a16:colId xmlns:a16="http://schemas.microsoft.com/office/drawing/2014/main" val="947801415"/>
                    </a:ext>
                  </a:extLst>
                </a:gridCol>
                <a:gridCol w="1122268">
                  <a:extLst>
                    <a:ext uri="{9D8B030D-6E8A-4147-A177-3AD203B41FA5}">
                      <a16:colId xmlns:a16="http://schemas.microsoft.com/office/drawing/2014/main" val="1736177625"/>
                    </a:ext>
                  </a:extLst>
                </a:gridCol>
                <a:gridCol w="1172358">
                  <a:extLst>
                    <a:ext uri="{9D8B030D-6E8A-4147-A177-3AD203B41FA5}">
                      <a16:colId xmlns:a16="http://schemas.microsoft.com/office/drawing/2014/main" val="4009605074"/>
                    </a:ext>
                  </a:extLst>
                </a:gridCol>
                <a:gridCol w="1053681">
                  <a:extLst>
                    <a:ext uri="{9D8B030D-6E8A-4147-A177-3AD203B41FA5}">
                      <a16:colId xmlns:a16="http://schemas.microsoft.com/office/drawing/2014/main" val="1540967772"/>
                    </a:ext>
                  </a:extLst>
                </a:gridCol>
              </a:tblGrid>
              <a:tr h="370840">
                <a:tc>
                  <a:txBody>
                    <a:bodyPr/>
                    <a:lstStyle/>
                    <a:p>
                      <a:r>
                        <a:rPr lang="it-IT" dirty="0" err="1"/>
                        <a:t>Classifier</a:t>
                      </a:r>
                      <a:endParaRPr lang="it-IT" dirty="0"/>
                    </a:p>
                  </a:txBody>
                  <a:tcPr/>
                </a:tc>
                <a:tc>
                  <a:txBody>
                    <a:bodyPr/>
                    <a:lstStyle/>
                    <a:p>
                      <a:r>
                        <a:rPr lang="it-IT" dirty="0" err="1"/>
                        <a:t>Accuracy</a:t>
                      </a:r>
                      <a:endParaRPr lang="it-IT" dirty="0"/>
                    </a:p>
                  </a:txBody>
                  <a:tcPr/>
                </a:tc>
                <a:tc>
                  <a:txBody>
                    <a:bodyPr/>
                    <a:lstStyle/>
                    <a:p>
                      <a:r>
                        <a:rPr lang="it-IT" dirty="0"/>
                        <a:t>F1</a:t>
                      </a:r>
                    </a:p>
                  </a:txBody>
                  <a:tcPr/>
                </a:tc>
                <a:tc>
                  <a:txBody>
                    <a:bodyPr/>
                    <a:lstStyle/>
                    <a:p>
                      <a:r>
                        <a:rPr lang="it-IT" dirty="0"/>
                        <a:t>F2</a:t>
                      </a:r>
                    </a:p>
                  </a:txBody>
                  <a:tcPr/>
                </a:tc>
                <a:tc>
                  <a:txBody>
                    <a:bodyPr/>
                    <a:lstStyle/>
                    <a:p>
                      <a:r>
                        <a:rPr lang="it-IT" dirty="0"/>
                        <a:t>ROC</a:t>
                      </a:r>
                    </a:p>
                  </a:txBody>
                  <a:tcPr/>
                </a:tc>
                <a:extLst>
                  <a:ext uri="{0D108BD9-81ED-4DB2-BD59-A6C34878D82A}">
                    <a16:rowId xmlns:a16="http://schemas.microsoft.com/office/drawing/2014/main" val="1044056868"/>
                  </a:ext>
                </a:extLst>
              </a:tr>
              <a:tr h="370840">
                <a:tc>
                  <a:txBody>
                    <a:bodyPr/>
                    <a:lstStyle/>
                    <a:p>
                      <a:r>
                        <a:rPr lang="it-IT" dirty="0" err="1"/>
                        <a:t>Gaussian</a:t>
                      </a:r>
                      <a:r>
                        <a:rPr lang="it-IT" dirty="0"/>
                        <a:t> </a:t>
                      </a:r>
                      <a:r>
                        <a:rPr lang="it-IT" dirty="0" err="1"/>
                        <a:t>Naive</a:t>
                      </a:r>
                      <a:r>
                        <a:rPr lang="it-IT" dirty="0"/>
                        <a:t> </a:t>
                      </a:r>
                      <a:r>
                        <a:rPr lang="it-IT" dirty="0" err="1"/>
                        <a:t>Bayes</a:t>
                      </a:r>
                      <a:endParaRPr lang="it-IT" dirty="0"/>
                    </a:p>
                  </a:txBody>
                  <a:tcPr/>
                </a:tc>
                <a:tc>
                  <a:txBody>
                    <a:bodyPr/>
                    <a:lstStyle/>
                    <a:p>
                      <a:r>
                        <a:rPr lang="it-IT" dirty="0"/>
                        <a:t>0.625114</a:t>
                      </a:r>
                    </a:p>
                  </a:txBody>
                  <a:tcPr/>
                </a:tc>
                <a:tc>
                  <a:txBody>
                    <a:bodyPr/>
                    <a:lstStyle/>
                    <a:p>
                      <a:r>
                        <a:rPr lang="it-IT" dirty="0"/>
                        <a:t>0.693344</a:t>
                      </a:r>
                    </a:p>
                  </a:txBody>
                  <a:tcPr/>
                </a:tc>
                <a:tc>
                  <a:txBody>
                    <a:bodyPr/>
                    <a:lstStyle/>
                    <a:p>
                      <a:r>
                        <a:rPr lang="it-IT" dirty="0"/>
                        <a:t>0.829687</a:t>
                      </a:r>
                    </a:p>
                  </a:txBody>
                  <a:tcPr/>
                </a:tc>
                <a:tc>
                  <a:txBody>
                    <a:bodyPr/>
                    <a:lstStyle/>
                    <a:p>
                      <a:r>
                        <a:rPr lang="it-IT" dirty="0"/>
                        <a:t>0.691138</a:t>
                      </a:r>
                    </a:p>
                  </a:txBody>
                  <a:tcPr/>
                </a:tc>
                <a:extLst>
                  <a:ext uri="{0D108BD9-81ED-4DB2-BD59-A6C34878D82A}">
                    <a16:rowId xmlns:a16="http://schemas.microsoft.com/office/drawing/2014/main" val="500150850"/>
                  </a:ext>
                </a:extLst>
              </a:tr>
              <a:tr h="370840">
                <a:tc>
                  <a:txBody>
                    <a:bodyPr/>
                    <a:lstStyle/>
                    <a:p>
                      <a:r>
                        <a:rPr lang="it-IT" dirty="0" err="1"/>
                        <a:t>Logistic</a:t>
                      </a:r>
                      <a:r>
                        <a:rPr lang="it-IT" dirty="0"/>
                        <a:t> </a:t>
                      </a:r>
                      <a:r>
                        <a:rPr lang="it-IT" dirty="0" err="1"/>
                        <a:t>Regression</a:t>
                      </a:r>
                      <a:endParaRPr lang="it-IT" dirty="0"/>
                    </a:p>
                  </a:txBody>
                  <a:tcPr/>
                </a:tc>
                <a:tc>
                  <a:txBody>
                    <a:bodyPr/>
                    <a:lstStyle/>
                    <a:p>
                      <a:r>
                        <a:rPr lang="it-IT" dirty="0"/>
                        <a:t>0.77535</a:t>
                      </a:r>
                    </a:p>
                  </a:txBody>
                  <a:tcPr/>
                </a:tc>
                <a:tc>
                  <a:txBody>
                    <a:bodyPr/>
                    <a:lstStyle/>
                    <a:p>
                      <a:r>
                        <a:rPr lang="it-IT" dirty="0"/>
                        <a:t>0.752913</a:t>
                      </a:r>
                    </a:p>
                  </a:txBody>
                  <a:tcPr/>
                </a:tc>
                <a:tc>
                  <a:txBody>
                    <a:bodyPr/>
                    <a:lstStyle/>
                    <a:p>
                      <a:r>
                        <a:rPr lang="it-IT" dirty="0"/>
                        <a:t>0.763761</a:t>
                      </a:r>
                    </a:p>
                  </a:txBody>
                  <a:tcPr/>
                </a:tc>
                <a:tc>
                  <a:txBody>
                    <a:bodyPr/>
                    <a:lstStyle/>
                    <a:p>
                      <a:r>
                        <a:rPr lang="it-IT" dirty="0"/>
                        <a:t>0.849205</a:t>
                      </a:r>
                    </a:p>
                  </a:txBody>
                  <a:tcPr/>
                </a:tc>
                <a:extLst>
                  <a:ext uri="{0D108BD9-81ED-4DB2-BD59-A6C34878D82A}">
                    <a16:rowId xmlns:a16="http://schemas.microsoft.com/office/drawing/2014/main" val="630844668"/>
                  </a:ext>
                </a:extLst>
              </a:tr>
              <a:tr h="370840">
                <a:tc>
                  <a:txBody>
                    <a:bodyPr/>
                    <a:lstStyle/>
                    <a:p>
                      <a:r>
                        <a:rPr lang="it-IT" dirty="0"/>
                        <a:t>PCA-</a:t>
                      </a:r>
                      <a:r>
                        <a:rPr lang="it-IT" dirty="0" err="1"/>
                        <a:t>Logistic</a:t>
                      </a:r>
                      <a:r>
                        <a:rPr lang="it-IT" dirty="0"/>
                        <a:t> </a:t>
                      </a:r>
                      <a:r>
                        <a:rPr lang="it-IT" dirty="0" err="1"/>
                        <a:t>Regressor</a:t>
                      </a:r>
                      <a:endParaRPr lang="it-IT" dirty="0"/>
                    </a:p>
                  </a:txBody>
                  <a:tcPr/>
                </a:tc>
                <a:tc>
                  <a:txBody>
                    <a:bodyPr/>
                    <a:lstStyle/>
                    <a:p>
                      <a:r>
                        <a:rPr lang="it-IT" dirty="0"/>
                        <a:t>0.557984</a:t>
                      </a:r>
                    </a:p>
                  </a:txBody>
                  <a:tcPr/>
                </a:tc>
                <a:tc>
                  <a:txBody>
                    <a:bodyPr/>
                    <a:lstStyle/>
                    <a:p>
                      <a:r>
                        <a:rPr lang="it-IT" dirty="0"/>
                        <a:t>0.122288</a:t>
                      </a:r>
                    </a:p>
                  </a:txBody>
                  <a:tcPr/>
                </a:tc>
                <a:tc>
                  <a:txBody>
                    <a:bodyPr/>
                    <a:lstStyle/>
                    <a:p>
                      <a:r>
                        <a:rPr lang="it-IT" dirty="0"/>
                        <a:t>0.0838972</a:t>
                      </a:r>
                    </a:p>
                  </a:txBody>
                  <a:tcPr/>
                </a:tc>
                <a:tc>
                  <a:txBody>
                    <a:bodyPr/>
                    <a:lstStyle/>
                    <a:p>
                      <a:r>
                        <a:rPr lang="it-IT" dirty="0"/>
                        <a:t>0.631083</a:t>
                      </a:r>
                    </a:p>
                  </a:txBody>
                  <a:tcPr/>
                </a:tc>
                <a:extLst>
                  <a:ext uri="{0D108BD9-81ED-4DB2-BD59-A6C34878D82A}">
                    <a16:rowId xmlns:a16="http://schemas.microsoft.com/office/drawing/2014/main" val="3193417597"/>
                  </a:ext>
                </a:extLst>
              </a:tr>
              <a:tr h="370840">
                <a:tc>
                  <a:txBody>
                    <a:bodyPr/>
                    <a:lstStyle/>
                    <a:p>
                      <a:r>
                        <a:rPr lang="it-IT" dirty="0"/>
                        <a:t>Random </a:t>
                      </a:r>
                      <a:r>
                        <a:rPr lang="it-IT" dirty="0" err="1"/>
                        <a:t>Forest</a:t>
                      </a:r>
                      <a:endParaRPr lang="it-IT" dirty="0"/>
                    </a:p>
                  </a:txBody>
                  <a:tcPr/>
                </a:tc>
                <a:tc>
                  <a:txBody>
                    <a:bodyPr/>
                    <a:lstStyle/>
                    <a:p>
                      <a:r>
                        <a:rPr lang="it-IT" dirty="0"/>
                        <a:t>0.968132</a:t>
                      </a:r>
                    </a:p>
                  </a:txBody>
                  <a:tcPr/>
                </a:tc>
                <a:tc>
                  <a:txBody>
                    <a:bodyPr/>
                    <a:lstStyle/>
                    <a:p>
                      <a:r>
                        <a:rPr lang="it-IT" dirty="0"/>
                        <a:t>0.96384</a:t>
                      </a:r>
                    </a:p>
                  </a:txBody>
                  <a:tcPr/>
                </a:tc>
                <a:tc>
                  <a:txBody>
                    <a:bodyPr/>
                    <a:lstStyle/>
                    <a:p>
                      <a:r>
                        <a:rPr lang="it-IT" dirty="0"/>
                        <a:t>0.959675</a:t>
                      </a:r>
                    </a:p>
                  </a:txBody>
                  <a:tcPr/>
                </a:tc>
                <a:tc>
                  <a:txBody>
                    <a:bodyPr/>
                    <a:lstStyle/>
                    <a:p>
                      <a:r>
                        <a:rPr lang="it-IT" dirty="0"/>
                        <a:t>0.997041</a:t>
                      </a:r>
                    </a:p>
                  </a:txBody>
                  <a:tcPr/>
                </a:tc>
                <a:extLst>
                  <a:ext uri="{0D108BD9-81ED-4DB2-BD59-A6C34878D82A}">
                    <a16:rowId xmlns:a16="http://schemas.microsoft.com/office/drawing/2014/main" val="303454453"/>
                  </a:ext>
                </a:extLst>
              </a:tr>
              <a:tr h="370840">
                <a:tc>
                  <a:txBody>
                    <a:bodyPr/>
                    <a:lstStyle/>
                    <a:p>
                      <a:r>
                        <a:rPr lang="it-IT" dirty="0" err="1"/>
                        <a:t>Decision</a:t>
                      </a:r>
                      <a:r>
                        <a:rPr lang="it-IT" dirty="0"/>
                        <a:t> Tree</a:t>
                      </a:r>
                    </a:p>
                  </a:txBody>
                  <a:tcPr/>
                </a:tc>
                <a:tc>
                  <a:txBody>
                    <a:bodyPr/>
                    <a:lstStyle/>
                    <a:p>
                      <a:r>
                        <a:rPr lang="it-IT" dirty="0"/>
                        <a:t>0.90423</a:t>
                      </a:r>
                    </a:p>
                  </a:txBody>
                  <a:tcPr/>
                </a:tc>
                <a:tc>
                  <a:txBody>
                    <a:bodyPr/>
                    <a:lstStyle/>
                    <a:p>
                      <a:r>
                        <a:rPr lang="it-IT" dirty="0"/>
                        <a:t>0.899939</a:t>
                      </a:r>
                    </a:p>
                  </a:txBody>
                  <a:tcPr/>
                </a:tc>
                <a:tc>
                  <a:txBody>
                    <a:bodyPr/>
                    <a:lstStyle/>
                    <a:p>
                      <a:r>
                        <a:rPr lang="it-IT" dirty="0"/>
                        <a:t>0.940902</a:t>
                      </a:r>
                    </a:p>
                  </a:txBody>
                  <a:tcPr/>
                </a:tc>
                <a:tc>
                  <a:txBody>
                    <a:bodyPr/>
                    <a:lstStyle/>
                    <a:p>
                      <a:r>
                        <a:rPr lang="it-IT" dirty="0"/>
                        <a:t>0.878202</a:t>
                      </a:r>
                    </a:p>
                  </a:txBody>
                  <a:tcPr/>
                </a:tc>
                <a:extLst>
                  <a:ext uri="{0D108BD9-81ED-4DB2-BD59-A6C34878D82A}">
                    <a16:rowId xmlns:a16="http://schemas.microsoft.com/office/drawing/2014/main" val="1921909286"/>
                  </a:ext>
                </a:extLst>
              </a:tr>
              <a:tr h="370840">
                <a:tc>
                  <a:txBody>
                    <a:bodyPr/>
                    <a:lstStyle/>
                    <a:p>
                      <a:r>
                        <a:rPr lang="it-IT" dirty="0" err="1"/>
                        <a:t>Gradient-Boosted</a:t>
                      </a:r>
                      <a:r>
                        <a:rPr lang="it-IT" dirty="0"/>
                        <a:t> Tree</a:t>
                      </a:r>
                    </a:p>
                  </a:txBody>
                  <a:tcPr/>
                </a:tc>
                <a:tc>
                  <a:txBody>
                    <a:bodyPr/>
                    <a:lstStyle/>
                    <a:p>
                      <a:r>
                        <a:rPr lang="it-IT" dirty="0"/>
                        <a:t>0.998179</a:t>
                      </a:r>
                    </a:p>
                  </a:txBody>
                  <a:tcPr/>
                </a:tc>
                <a:tc>
                  <a:txBody>
                    <a:bodyPr/>
                    <a:lstStyle/>
                    <a:p>
                      <a:r>
                        <a:rPr lang="it-IT" dirty="0"/>
                        <a:t>0.997949</a:t>
                      </a:r>
                    </a:p>
                  </a:txBody>
                  <a:tcPr/>
                </a:tc>
                <a:tc>
                  <a:txBody>
                    <a:bodyPr/>
                    <a:lstStyle/>
                    <a:p>
                      <a:r>
                        <a:rPr lang="it-IT" dirty="0"/>
                        <a:t>0.997949</a:t>
                      </a:r>
                    </a:p>
                  </a:txBody>
                  <a:tcPr/>
                </a:tc>
                <a:tc>
                  <a:txBody>
                    <a:bodyPr/>
                    <a:lstStyle/>
                    <a:p>
                      <a:r>
                        <a:rPr lang="it-IT" dirty="0"/>
                        <a:t>0.999964</a:t>
                      </a:r>
                    </a:p>
                  </a:txBody>
                  <a:tcPr/>
                </a:tc>
                <a:extLst>
                  <a:ext uri="{0D108BD9-81ED-4DB2-BD59-A6C34878D82A}">
                    <a16:rowId xmlns:a16="http://schemas.microsoft.com/office/drawing/2014/main" val="1628596004"/>
                  </a:ext>
                </a:extLst>
              </a:tr>
              <a:tr h="370840">
                <a:tc>
                  <a:txBody>
                    <a:bodyPr/>
                    <a:lstStyle/>
                    <a:p>
                      <a:r>
                        <a:rPr lang="it-IT" dirty="0" err="1"/>
                        <a:t>OvR</a:t>
                      </a:r>
                      <a:r>
                        <a:rPr lang="it-IT" dirty="0"/>
                        <a:t> </a:t>
                      </a:r>
                      <a:r>
                        <a:rPr lang="it-IT" dirty="0" err="1"/>
                        <a:t>Gaussian</a:t>
                      </a:r>
                      <a:r>
                        <a:rPr lang="it-IT" dirty="0"/>
                        <a:t> </a:t>
                      </a:r>
                      <a:r>
                        <a:rPr lang="it-IT" dirty="0" err="1"/>
                        <a:t>Naive</a:t>
                      </a:r>
                      <a:r>
                        <a:rPr lang="it-IT" dirty="0"/>
                        <a:t> </a:t>
                      </a:r>
                      <a:r>
                        <a:rPr lang="it-IT" dirty="0" err="1"/>
                        <a:t>Bayes</a:t>
                      </a:r>
                      <a:endParaRPr lang="it-IT" dirty="0"/>
                    </a:p>
                  </a:txBody>
                  <a:tcPr/>
                </a:tc>
                <a:tc>
                  <a:txBody>
                    <a:bodyPr/>
                    <a:lstStyle/>
                    <a:p>
                      <a:r>
                        <a:rPr lang="it-IT" dirty="0"/>
                        <a:t>0.625114</a:t>
                      </a:r>
                    </a:p>
                  </a:txBody>
                  <a:tcPr/>
                </a:tc>
                <a:tc>
                  <a:txBody>
                    <a:bodyPr/>
                    <a:lstStyle/>
                    <a:p>
                      <a:r>
                        <a:rPr lang="it-IT" dirty="0"/>
                        <a:t>0.693344</a:t>
                      </a:r>
                    </a:p>
                  </a:txBody>
                  <a:tcPr/>
                </a:tc>
                <a:tc>
                  <a:txBody>
                    <a:bodyPr/>
                    <a:lstStyle/>
                    <a:p>
                      <a:r>
                        <a:rPr lang="it-IT" dirty="0"/>
                        <a:t>0.829687</a:t>
                      </a:r>
                    </a:p>
                  </a:txBody>
                  <a:tcPr/>
                </a:tc>
                <a:tc>
                  <a:txBody>
                    <a:bodyPr/>
                    <a:lstStyle/>
                    <a:p>
                      <a:r>
                        <a:rPr lang="it-IT" dirty="0"/>
                        <a:t>0.691126</a:t>
                      </a:r>
                    </a:p>
                  </a:txBody>
                  <a:tcPr/>
                </a:tc>
                <a:extLst>
                  <a:ext uri="{0D108BD9-81ED-4DB2-BD59-A6C34878D82A}">
                    <a16:rowId xmlns:a16="http://schemas.microsoft.com/office/drawing/2014/main" val="956425845"/>
                  </a:ext>
                </a:extLst>
              </a:tr>
            </a:tbl>
          </a:graphicData>
        </a:graphic>
      </p:graphicFrame>
      <p:sp>
        <p:nvSpPr>
          <p:cNvPr id="4" name="Segnaposto testo 3">
            <a:extLst>
              <a:ext uri="{FF2B5EF4-FFF2-40B4-BE49-F238E27FC236}">
                <a16:creationId xmlns:a16="http://schemas.microsoft.com/office/drawing/2014/main" id="{EB2C9C61-E4D5-4C60-EF2D-9B97C1A38CAE}"/>
              </a:ext>
            </a:extLst>
          </p:cNvPr>
          <p:cNvSpPr>
            <a:spLocks noGrp="1"/>
          </p:cNvSpPr>
          <p:nvPr>
            <p:ph type="body" sz="half" idx="2"/>
          </p:nvPr>
        </p:nvSpPr>
        <p:spPr/>
        <p:txBody>
          <a:bodyPr/>
          <a:lstStyle/>
          <a:p>
            <a:r>
              <a:rPr lang="it-IT" dirty="0"/>
              <a:t>The </a:t>
            </a:r>
            <a:r>
              <a:rPr lang="it-IT" dirty="0" err="1"/>
              <a:t>results</a:t>
            </a:r>
            <a:r>
              <a:rPr lang="it-IT" dirty="0"/>
              <a:t> are comparable with </a:t>
            </a:r>
            <a:r>
              <a:rPr lang="it-IT" dirty="0" err="1"/>
              <a:t>those</a:t>
            </a:r>
            <a:r>
              <a:rPr lang="it-IT" dirty="0"/>
              <a:t> </a:t>
            </a:r>
            <a:r>
              <a:rPr lang="it-IT" dirty="0" err="1"/>
              <a:t>obtained</a:t>
            </a:r>
            <a:r>
              <a:rPr lang="it-IT" dirty="0"/>
              <a:t> on the paper </a:t>
            </a:r>
            <a:r>
              <a:rPr lang="it-IT" dirty="0" err="1"/>
              <a:t>used</a:t>
            </a:r>
            <a:r>
              <a:rPr lang="it-IT" dirty="0"/>
              <a:t> as a guideline</a:t>
            </a:r>
          </a:p>
        </p:txBody>
      </p:sp>
      <p:sp>
        <p:nvSpPr>
          <p:cNvPr id="5" name="Segnaposto piè di pagina 4">
            <a:extLst>
              <a:ext uri="{FF2B5EF4-FFF2-40B4-BE49-F238E27FC236}">
                <a16:creationId xmlns:a16="http://schemas.microsoft.com/office/drawing/2014/main" id="{8269AFA5-D5E2-5686-872E-47382B5E6F68}"/>
              </a:ext>
            </a:extLst>
          </p:cNvPr>
          <p:cNvSpPr>
            <a:spLocks noGrp="1"/>
          </p:cNvSpPr>
          <p:nvPr>
            <p:ph type="ftr" sz="quarter" idx="11"/>
          </p:nvPr>
        </p:nvSpPr>
        <p:spPr/>
        <p:txBody>
          <a:bodyPr/>
          <a:lstStyle/>
          <a:p>
            <a:r>
              <a:rPr lang="it-IT" cap="none" dirty="0"/>
              <a:t>Marco Lorenzo Damiani Ferretti, Luca De Dominicis, Alessandro Pasi</a:t>
            </a:r>
          </a:p>
        </p:txBody>
      </p:sp>
      <p:sp>
        <p:nvSpPr>
          <p:cNvPr id="10" name="Segnaposto contenuto 2">
            <a:extLst>
              <a:ext uri="{FF2B5EF4-FFF2-40B4-BE49-F238E27FC236}">
                <a16:creationId xmlns:a16="http://schemas.microsoft.com/office/drawing/2014/main" id="{3418641E-08A2-3923-05AD-3AD68419AC31}"/>
              </a:ext>
            </a:extLst>
          </p:cNvPr>
          <p:cNvSpPr txBox="1">
            <a:spLocks/>
          </p:cNvSpPr>
          <p:nvPr/>
        </p:nvSpPr>
        <p:spPr>
          <a:xfrm>
            <a:off x="4800598" y="4275274"/>
            <a:ext cx="6747487" cy="218451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it-IT" dirty="0">
                <a:solidFill>
                  <a:schemeClr val="tx1"/>
                </a:solidFill>
                <a:effectLst>
                  <a:outerShdw blurRad="38100" dist="38100" dir="2700000" algn="tl">
                    <a:srgbClr val="000000">
                      <a:alpha val="43137"/>
                    </a:srgbClr>
                  </a:outerShdw>
                </a:effectLst>
              </a:rPr>
              <a:t> </a:t>
            </a:r>
            <a:r>
              <a:rPr lang="en-US" dirty="0">
                <a:solidFill>
                  <a:schemeClr val="tx1"/>
                </a:solidFill>
                <a:latin typeface="gg sans"/>
              </a:rPr>
              <a:t>The models based on trees performed well above the others.</a:t>
            </a:r>
          </a:p>
          <a:p>
            <a:pPr>
              <a:buFont typeface="Wingdings" panose="05000000000000000000" pitchFamily="2" charset="2"/>
              <a:buChar char="§"/>
            </a:pPr>
            <a:r>
              <a:rPr lang="en-US" b="0" i="0" dirty="0">
                <a:solidFill>
                  <a:srgbClr val="000000"/>
                </a:solidFill>
                <a:effectLst/>
                <a:latin typeface="inherit"/>
              </a:rPr>
              <a:t> They are particularly effective in modeling non-linear relationships between features and labels. </a:t>
            </a:r>
          </a:p>
          <a:p>
            <a:pPr>
              <a:buFont typeface="Wingdings" panose="05000000000000000000" pitchFamily="2" charset="2"/>
              <a:buChar char="§"/>
            </a:pPr>
            <a:r>
              <a:rPr lang="en-US" dirty="0">
                <a:solidFill>
                  <a:srgbClr val="000000"/>
                </a:solidFill>
                <a:latin typeface="inherit"/>
              </a:rPr>
              <a:t> T</a:t>
            </a:r>
            <a:r>
              <a:rPr lang="en-US" b="0" i="0" dirty="0">
                <a:solidFill>
                  <a:srgbClr val="000000"/>
                </a:solidFill>
                <a:effectLst/>
                <a:latin typeface="inherit"/>
              </a:rPr>
              <a:t>hey tend to be less sensitive to outliers compared to other methods like logistic regression.</a:t>
            </a:r>
          </a:p>
          <a:p>
            <a:pPr marL="0" indent="0">
              <a:buNone/>
            </a:pPr>
            <a:endParaRPr lang="en-US" dirty="0">
              <a:solidFill>
                <a:schemeClr val="tx1"/>
              </a:solidFill>
              <a:latin typeface="gg sans"/>
            </a:endParaRPr>
          </a:p>
          <a:p>
            <a:pPr marL="0" indent="0">
              <a:buNone/>
            </a:pPr>
            <a:endParaRPr lang="it-IT" dirty="0"/>
          </a:p>
        </p:txBody>
      </p:sp>
    </p:spTree>
    <p:extLst>
      <p:ext uri="{BB962C8B-B14F-4D97-AF65-F5344CB8AC3E}">
        <p14:creationId xmlns:p14="http://schemas.microsoft.com/office/powerpoint/2010/main" val="292405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28B810-39F8-8EF6-E421-D296876C1273}"/>
              </a:ext>
            </a:extLst>
          </p:cNvPr>
          <p:cNvSpPr>
            <a:spLocks noGrp="1"/>
          </p:cNvSpPr>
          <p:nvPr>
            <p:ph type="ctrTitle"/>
          </p:nvPr>
        </p:nvSpPr>
        <p:spPr/>
        <p:txBody>
          <a:bodyPr/>
          <a:lstStyle/>
          <a:p>
            <a:r>
              <a:rPr lang="it-IT" dirty="0"/>
              <a:t>Project Work</a:t>
            </a:r>
          </a:p>
        </p:txBody>
      </p:sp>
      <p:sp>
        <p:nvSpPr>
          <p:cNvPr id="3" name="Sottotitolo 2">
            <a:extLst>
              <a:ext uri="{FF2B5EF4-FFF2-40B4-BE49-F238E27FC236}">
                <a16:creationId xmlns:a16="http://schemas.microsoft.com/office/drawing/2014/main" id="{B2E0D488-9616-43D9-CB2C-A5205F2358FE}"/>
              </a:ext>
            </a:extLst>
          </p:cNvPr>
          <p:cNvSpPr>
            <a:spLocks noGrp="1"/>
          </p:cNvSpPr>
          <p:nvPr>
            <p:ph type="subTitle" idx="1"/>
          </p:nvPr>
        </p:nvSpPr>
        <p:spPr/>
        <p:txBody>
          <a:bodyPr/>
          <a:lstStyle/>
          <a:p>
            <a:endParaRPr lang="it-IT" dirty="0"/>
          </a:p>
        </p:txBody>
      </p:sp>
      <p:sp>
        <p:nvSpPr>
          <p:cNvPr id="4" name="Segnaposto piè di pagina 3">
            <a:extLst>
              <a:ext uri="{FF2B5EF4-FFF2-40B4-BE49-F238E27FC236}">
                <a16:creationId xmlns:a16="http://schemas.microsoft.com/office/drawing/2014/main" id="{D347A980-8DC3-5FE2-E9D9-527EAF2BFB77}"/>
              </a:ext>
            </a:extLst>
          </p:cNvPr>
          <p:cNvSpPr>
            <a:spLocks noGrp="1"/>
          </p:cNvSpPr>
          <p:nvPr>
            <p:ph type="ftr" sz="quarter" idx="11"/>
          </p:nvPr>
        </p:nvSpPr>
        <p:spPr/>
        <p:txBody>
          <a:bodyPr/>
          <a:lstStyle/>
          <a:p>
            <a:r>
              <a:rPr lang="it-IT" cap="none" dirty="0"/>
              <a:t>Marco Lorenzo Damiani Ferretti, Luca De Dominicis, Alessandro Pasi</a:t>
            </a:r>
          </a:p>
        </p:txBody>
      </p:sp>
    </p:spTree>
    <p:extLst>
      <p:ext uri="{BB962C8B-B14F-4D97-AF65-F5344CB8AC3E}">
        <p14:creationId xmlns:p14="http://schemas.microsoft.com/office/powerpoint/2010/main" val="108398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4D6B434-387C-A59D-7048-28FE21737B48}"/>
              </a:ext>
            </a:extLst>
          </p:cNvPr>
          <p:cNvSpPr>
            <a:spLocks noGrp="1"/>
          </p:cNvSpPr>
          <p:nvPr>
            <p:ph type="title"/>
          </p:nvPr>
        </p:nvSpPr>
        <p:spPr/>
        <p:txBody>
          <a:bodyPr/>
          <a:lstStyle/>
          <a:p>
            <a:r>
              <a:rPr lang="it-IT" dirty="0"/>
              <a:t>Models </a:t>
            </a:r>
          </a:p>
        </p:txBody>
      </p:sp>
      <p:sp>
        <p:nvSpPr>
          <p:cNvPr id="7" name="Segnaposto contenuto 6">
            <a:extLst>
              <a:ext uri="{FF2B5EF4-FFF2-40B4-BE49-F238E27FC236}">
                <a16:creationId xmlns:a16="http://schemas.microsoft.com/office/drawing/2014/main" id="{2005C6D3-318F-FD3A-164B-91D55C18B35D}"/>
              </a:ext>
            </a:extLst>
          </p:cNvPr>
          <p:cNvSpPr>
            <a:spLocks noGrp="1"/>
          </p:cNvSpPr>
          <p:nvPr>
            <p:ph idx="1"/>
          </p:nvPr>
        </p:nvSpPr>
        <p:spPr/>
        <p:txBody>
          <a:bodyPr>
            <a:normAutofit fontScale="92500" lnSpcReduction="20000"/>
          </a:bodyPr>
          <a:lstStyle/>
          <a:p>
            <a:pPr marL="0" indent="0">
              <a:buNone/>
            </a:pPr>
            <a:r>
              <a:rPr lang="it-IT" dirty="0" err="1">
                <a:solidFill>
                  <a:schemeClr val="tx1"/>
                </a:solidFill>
                <a:effectLst>
                  <a:outerShdw blurRad="38100" dist="38100" dir="2700000" algn="tl">
                    <a:srgbClr val="000000">
                      <a:alpha val="43137"/>
                    </a:srgbClr>
                  </a:outerShdw>
                </a:effectLst>
              </a:rPr>
              <a:t>MultiLayer</a:t>
            </a:r>
            <a:r>
              <a:rPr lang="it-IT" dirty="0">
                <a:solidFill>
                  <a:schemeClr val="tx1"/>
                </a:solidFill>
                <a:effectLst>
                  <a:outerShdw blurRad="38100" dist="38100" dir="2700000" algn="tl">
                    <a:srgbClr val="000000">
                      <a:alpha val="43137"/>
                    </a:srgbClr>
                  </a:outerShdw>
                </a:effectLst>
              </a:rPr>
              <a:t> </a:t>
            </a:r>
            <a:r>
              <a:rPr lang="it-IT" dirty="0" err="1">
                <a:solidFill>
                  <a:schemeClr val="tx1"/>
                </a:solidFill>
                <a:effectLst>
                  <a:outerShdw blurRad="38100" dist="38100" dir="2700000" algn="tl">
                    <a:srgbClr val="000000">
                      <a:alpha val="43137"/>
                    </a:srgbClr>
                  </a:outerShdw>
                </a:effectLst>
              </a:rPr>
              <a:t>Perceptron</a:t>
            </a:r>
            <a:r>
              <a:rPr lang="it-IT" dirty="0">
                <a:solidFill>
                  <a:schemeClr val="tx1"/>
                </a:solidFill>
                <a:effectLst>
                  <a:outerShdw blurRad="38100" dist="38100" dir="2700000" algn="tl">
                    <a:srgbClr val="000000">
                      <a:alpha val="43137"/>
                    </a:srgbClr>
                  </a:outerShdw>
                </a:effectLst>
              </a:rPr>
              <a:t>:</a:t>
            </a:r>
          </a:p>
          <a:p>
            <a:pPr>
              <a:buFont typeface="Wingdings" panose="05000000000000000000" pitchFamily="2" charset="2"/>
              <a:buChar char="§"/>
            </a:pPr>
            <a:r>
              <a:rPr lang="it-IT" b="0" dirty="0">
                <a:solidFill>
                  <a:schemeClr val="tx1"/>
                </a:solidFill>
                <a:effectLst/>
              </a:rPr>
              <a:t> </a:t>
            </a:r>
            <a:r>
              <a:rPr lang="en-US" b="0" i="0" dirty="0" err="1">
                <a:solidFill>
                  <a:schemeClr val="tx1"/>
                </a:solidFill>
                <a:effectLst/>
                <a:latin typeface="gg sans"/>
              </a:rPr>
              <a:t>MultiLayer</a:t>
            </a:r>
            <a:r>
              <a:rPr lang="en-US" b="0" i="0" dirty="0">
                <a:solidFill>
                  <a:schemeClr val="tx1"/>
                </a:solidFill>
                <a:effectLst/>
                <a:latin typeface="gg sans"/>
              </a:rPr>
              <a:t> Perceptron (MLP) is a feedforward artificial neural network model which maps sets of input data onto a set of appropriate outputs. </a:t>
            </a:r>
          </a:p>
          <a:p>
            <a:pPr>
              <a:buFont typeface="Wingdings" panose="05000000000000000000" pitchFamily="2" charset="2"/>
              <a:buChar char="§"/>
            </a:pPr>
            <a:r>
              <a:rPr lang="en-US" b="0" i="0" dirty="0">
                <a:solidFill>
                  <a:schemeClr val="tx1"/>
                </a:solidFill>
                <a:effectLst/>
                <a:latin typeface="gg sans"/>
              </a:rPr>
              <a:t> It consists of multiple layers of nodes in a directed graph, with each layer fully connected to the next one.</a:t>
            </a:r>
            <a:endParaRPr lang="en-US" dirty="0">
              <a:solidFill>
                <a:schemeClr val="tx1"/>
              </a:solidFill>
              <a:latin typeface="gg sans"/>
            </a:endParaRPr>
          </a:p>
          <a:p>
            <a:pPr>
              <a:buFont typeface="Wingdings" panose="05000000000000000000" pitchFamily="2" charset="2"/>
              <a:buChar char="§"/>
            </a:pPr>
            <a:r>
              <a:rPr lang="en-US" dirty="0">
                <a:solidFill>
                  <a:schemeClr val="tx1"/>
                </a:solidFill>
                <a:latin typeface="gg sans"/>
              </a:rPr>
              <a:t> T</a:t>
            </a:r>
            <a:r>
              <a:rPr lang="en-US" b="0" i="0" dirty="0">
                <a:solidFill>
                  <a:srgbClr val="000000"/>
                </a:solidFill>
                <a:effectLst/>
                <a:latin typeface="inherit"/>
              </a:rPr>
              <a:t>he </a:t>
            </a:r>
            <a:r>
              <a:rPr lang="en-US" b="0" i="0" dirty="0" err="1">
                <a:solidFill>
                  <a:srgbClr val="000000"/>
                </a:solidFill>
                <a:effectLst/>
                <a:latin typeface="inherit"/>
              </a:rPr>
              <a:t>blockSize</a:t>
            </a:r>
            <a:r>
              <a:rPr lang="en-US" b="0" i="0" dirty="0">
                <a:solidFill>
                  <a:srgbClr val="000000"/>
                </a:solidFill>
                <a:effectLst/>
                <a:latin typeface="inherit"/>
              </a:rPr>
              <a:t> parameter is used to tune the performance of the algorithm during training. By dividing the dataset into blocks, the algorithm can leverage Spark's distributed computing capabilities more effectively. The best value for this parameter is found to be </a:t>
            </a:r>
            <a:r>
              <a:rPr lang="en-US" b="0" i="0" dirty="0">
                <a:solidFill>
                  <a:schemeClr val="tx1"/>
                </a:solidFill>
                <a:effectLst/>
                <a:latin typeface="gg sans"/>
              </a:rPr>
              <a:t>256.</a:t>
            </a:r>
          </a:p>
          <a:p>
            <a:pPr marL="0" indent="0">
              <a:buNone/>
            </a:pPr>
            <a:r>
              <a:rPr lang="it-IT" dirty="0">
                <a:solidFill>
                  <a:schemeClr val="tx1"/>
                </a:solidFill>
                <a:effectLst>
                  <a:outerShdw blurRad="38100" dist="38100" dir="2700000" algn="tl">
                    <a:srgbClr val="000000">
                      <a:alpha val="43137"/>
                    </a:srgbClr>
                  </a:outerShdw>
                </a:effectLst>
              </a:rPr>
              <a:t>Linear Support </a:t>
            </a:r>
            <a:r>
              <a:rPr lang="it-IT" dirty="0" err="1">
                <a:solidFill>
                  <a:schemeClr val="tx1"/>
                </a:solidFill>
                <a:effectLst>
                  <a:outerShdw blurRad="38100" dist="38100" dir="2700000" algn="tl">
                    <a:srgbClr val="000000">
                      <a:alpha val="43137"/>
                    </a:srgbClr>
                  </a:outerShdw>
                </a:effectLst>
              </a:rPr>
              <a:t>Vector</a:t>
            </a:r>
            <a:r>
              <a:rPr lang="it-IT" dirty="0">
                <a:solidFill>
                  <a:schemeClr val="tx1"/>
                </a:solidFill>
                <a:effectLst>
                  <a:outerShdw blurRad="38100" dist="38100" dir="2700000" algn="tl">
                    <a:srgbClr val="000000">
                      <a:alpha val="43137"/>
                    </a:srgbClr>
                  </a:outerShdw>
                </a:effectLst>
              </a:rPr>
              <a:t> Machine:</a:t>
            </a:r>
          </a:p>
          <a:p>
            <a:pPr>
              <a:buFont typeface="Wingdings" panose="05000000000000000000" pitchFamily="2" charset="2"/>
              <a:buChar char="§"/>
            </a:pPr>
            <a:r>
              <a:rPr lang="en-US" b="0" i="0" dirty="0">
                <a:solidFill>
                  <a:srgbClr val="000000"/>
                </a:solidFill>
                <a:effectLst/>
                <a:latin typeface="inherit"/>
              </a:rPr>
              <a:t> SVM works by finding the hyperplane that best separates two classes in the feature space with the maximum margin.</a:t>
            </a:r>
          </a:p>
          <a:p>
            <a:pPr>
              <a:buFont typeface="Wingdings" panose="05000000000000000000" pitchFamily="2" charset="2"/>
              <a:buChar char="§"/>
            </a:pPr>
            <a:r>
              <a:rPr lang="en-US" b="0" i="0" dirty="0">
                <a:solidFill>
                  <a:srgbClr val="000000"/>
                </a:solidFill>
                <a:effectLst/>
                <a:latin typeface="inherit"/>
              </a:rPr>
              <a:t> It ensures the greatest distance between the hyperplane and the nearest data points of each class (support vectors).</a:t>
            </a:r>
            <a:endParaRPr lang="it-IT" dirty="0">
              <a:solidFill>
                <a:schemeClr val="tx1"/>
              </a:solidFill>
              <a:effectLst>
                <a:outerShdw blurRad="38100" dist="38100" dir="2700000" algn="tl">
                  <a:srgbClr val="000000">
                    <a:alpha val="43137"/>
                  </a:srgbClr>
                </a:outerShdw>
              </a:effectLst>
            </a:endParaRPr>
          </a:p>
          <a:p>
            <a:pPr>
              <a:buFont typeface="Wingdings" panose="05000000000000000000" pitchFamily="2" charset="2"/>
              <a:buChar char="§"/>
            </a:pPr>
            <a:r>
              <a:rPr lang="en-US" b="0" i="0" dirty="0">
                <a:solidFill>
                  <a:schemeClr val="tx1"/>
                </a:solidFill>
                <a:effectLst/>
                <a:latin typeface="gg sans"/>
              </a:rPr>
              <a:t> Best values: Max Iterations = 100.</a:t>
            </a:r>
          </a:p>
          <a:p>
            <a:pPr>
              <a:buFont typeface="Wingdings" panose="05000000000000000000" pitchFamily="2" charset="2"/>
              <a:buChar char="§"/>
            </a:pPr>
            <a:endParaRPr lang="it-IT" dirty="0"/>
          </a:p>
        </p:txBody>
      </p:sp>
      <p:sp>
        <p:nvSpPr>
          <p:cNvPr id="8" name="Segnaposto testo 7">
            <a:extLst>
              <a:ext uri="{FF2B5EF4-FFF2-40B4-BE49-F238E27FC236}">
                <a16:creationId xmlns:a16="http://schemas.microsoft.com/office/drawing/2014/main" id="{47894512-6CBF-DB41-2D8E-39522E12AF4A}"/>
              </a:ext>
            </a:extLst>
          </p:cNvPr>
          <p:cNvSpPr>
            <a:spLocks noGrp="1"/>
          </p:cNvSpPr>
          <p:nvPr>
            <p:ph type="body" sz="half" idx="2"/>
          </p:nvPr>
        </p:nvSpPr>
        <p:spPr/>
        <p:txBody>
          <a:bodyPr/>
          <a:lstStyle/>
          <a:p>
            <a:r>
              <a:rPr lang="it-IT" dirty="0"/>
              <a:t>We </a:t>
            </a:r>
            <a:r>
              <a:rPr lang="it-IT" dirty="0" err="1"/>
              <a:t>tried</a:t>
            </a:r>
            <a:r>
              <a:rPr lang="it-IT" dirty="0"/>
              <a:t> multiple models </a:t>
            </a:r>
            <a:r>
              <a:rPr lang="it-IT" dirty="0" err="1"/>
              <a:t>architectures</a:t>
            </a:r>
            <a:r>
              <a:rPr lang="it-IT" dirty="0"/>
              <a:t> to </a:t>
            </a:r>
            <a:r>
              <a:rPr lang="it-IT" dirty="0" err="1"/>
              <a:t>see</a:t>
            </a:r>
            <a:r>
              <a:rPr lang="it-IT" dirty="0"/>
              <a:t> </a:t>
            </a:r>
            <a:r>
              <a:rPr lang="it-IT" dirty="0" err="1"/>
              <a:t>which</a:t>
            </a:r>
            <a:r>
              <a:rPr lang="it-IT" dirty="0"/>
              <a:t> one </a:t>
            </a:r>
            <a:r>
              <a:rPr lang="it-IT" dirty="0" err="1"/>
              <a:t>would</a:t>
            </a:r>
            <a:r>
              <a:rPr lang="it-IT" dirty="0"/>
              <a:t> have the best performance </a:t>
            </a:r>
          </a:p>
        </p:txBody>
      </p:sp>
      <p:sp>
        <p:nvSpPr>
          <p:cNvPr id="9" name="Segnaposto piè di pagina 8">
            <a:extLst>
              <a:ext uri="{FF2B5EF4-FFF2-40B4-BE49-F238E27FC236}">
                <a16:creationId xmlns:a16="http://schemas.microsoft.com/office/drawing/2014/main" id="{59A56506-D5A9-D416-0B84-17F5B09AD70D}"/>
              </a:ext>
            </a:extLst>
          </p:cNvPr>
          <p:cNvSpPr>
            <a:spLocks noGrp="1"/>
          </p:cNvSpPr>
          <p:nvPr>
            <p:ph type="ftr" sz="quarter" idx="11"/>
          </p:nvPr>
        </p:nvSpPr>
        <p:spPr/>
        <p:txBody>
          <a:bodyPr/>
          <a:lstStyle/>
          <a:p>
            <a:r>
              <a:rPr lang="it-IT" cap="none" dirty="0"/>
              <a:t>Marco Lorenzo Damiani Ferretti, Luca De Dominicis, Alessandro Pasi</a:t>
            </a:r>
          </a:p>
        </p:txBody>
      </p:sp>
    </p:spTree>
    <p:extLst>
      <p:ext uri="{BB962C8B-B14F-4D97-AF65-F5344CB8AC3E}">
        <p14:creationId xmlns:p14="http://schemas.microsoft.com/office/powerpoint/2010/main" val="2564318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4D6B434-387C-A59D-7048-28FE21737B48}"/>
              </a:ext>
            </a:extLst>
          </p:cNvPr>
          <p:cNvSpPr>
            <a:spLocks noGrp="1"/>
          </p:cNvSpPr>
          <p:nvPr>
            <p:ph type="title"/>
          </p:nvPr>
        </p:nvSpPr>
        <p:spPr/>
        <p:txBody>
          <a:bodyPr/>
          <a:lstStyle/>
          <a:p>
            <a:r>
              <a:rPr lang="it-IT" dirty="0"/>
              <a:t>Models </a:t>
            </a:r>
          </a:p>
        </p:txBody>
      </p:sp>
      <p:sp>
        <p:nvSpPr>
          <p:cNvPr id="7" name="Segnaposto contenuto 6">
            <a:extLst>
              <a:ext uri="{FF2B5EF4-FFF2-40B4-BE49-F238E27FC236}">
                <a16:creationId xmlns:a16="http://schemas.microsoft.com/office/drawing/2014/main" id="{2005C6D3-318F-FD3A-164B-91D55C18B35D}"/>
              </a:ext>
            </a:extLst>
          </p:cNvPr>
          <p:cNvSpPr>
            <a:spLocks noGrp="1"/>
          </p:cNvSpPr>
          <p:nvPr>
            <p:ph idx="1"/>
          </p:nvPr>
        </p:nvSpPr>
        <p:spPr/>
        <p:txBody>
          <a:bodyPr>
            <a:normAutofit/>
          </a:bodyPr>
          <a:lstStyle/>
          <a:p>
            <a:pPr marL="0" indent="0">
              <a:buNone/>
            </a:pPr>
            <a:r>
              <a:rPr lang="it-IT" dirty="0" err="1">
                <a:solidFill>
                  <a:schemeClr val="tx1"/>
                </a:solidFill>
                <a:effectLst>
                  <a:outerShdw blurRad="38100" dist="38100" dir="2700000" algn="tl">
                    <a:srgbClr val="000000">
                      <a:alpha val="43137"/>
                    </a:srgbClr>
                  </a:outerShdw>
                </a:effectLst>
              </a:rPr>
              <a:t>Factorization</a:t>
            </a:r>
            <a:r>
              <a:rPr lang="it-IT" dirty="0">
                <a:solidFill>
                  <a:schemeClr val="tx1"/>
                </a:solidFill>
                <a:effectLst>
                  <a:outerShdw blurRad="38100" dist="38100" dir="2700000" algn="tl">
                    <a:srgbClr val="000000">
                      <a:alpha val="43137"/>
                    </a:srgbClr>
                  </a:outerShdw>
                </a:effectLst>
              </a:rPr>
              <a:t> Machine:</a:t>
            </a:r>
          </a:p>
          <a:p>
            <a:pPr>
              <a:buFont typeface="Wingdings" panose="05000000000000000000" pitchFamily="2" charset="2"/>
              <a:buChar char="§"/>
            </a:pPr>
            <a:r>
              <a:rPr lang="it-IT" b="0" dirty="0">
                <a:solidFill>
                  <a:schemeClr val="tx1"/>
                </a:solidFill>
                <a:effectLst/>
              </a:rPr>
              <a:t> </a:t>
            </a:r>
            <a:r>
              <a:rPr lang="en-US" b="0" i="0" dirty="0">
                <a:solidFill>
                  <a:schemeClr val="tx1"/>
                </a:solidFill>
                <a:effectLst/>
                <a:latin typeface="gg sans"/>
              </a:rPr>
              <a:t>Factorization Machines are a versatile supervised learning algorithm that efficiently capture interactions between features in high-dimensional sparse datasets. </a:t>
            </a:r>
          </a:p>
          <a:p>
            <a:pPr>
              <a:buFont typeface="Wingdings" panose="05000000000000000000" pitchFamily="2" charset="2"/>
              <a:buChar char="§"/>
            </a:pPr>
            <a:r>
              <a:rPr lang="en-US" dirty="0">
                <a:solidFill>
                  <a:schemeClr val="tx1"/>
                </a:solidFill>
                <a:latin typeface="gg sans"/>
              </a:rPr>
              <a:t> </a:t>
            </a:r>
            <a:r>
              <a:rPr lang="en-US" b="0" i="0" dirty="0">
                <a:solidFill>
                  <a:schemeClr val="tx1"/>
                </a:solidFill>
                <a:effectLst/>
                <a:latin typeface="gg sans"/>
              </a:rPr>
              <a:t>They generalize matrix factorization and linear regression, modeling not only linear relationships but also interactions between pairs of features using factorized parameters.</a:t>
            </a:r>
            <a:endParaRPr lang="it-IT" b="0" dirty="0">
              <a:solidFill>
                <a:schemeClr val="tx1"/>
              </a:solidFill>
              <a:effectLst/>
            </a:endParaRPr>
          </a:p>
          <a:p>
            <a:pPr>
              <a:buFont typeface="Wingdings" panose="05000000000000000000" pitchFamily="2" charset="2"/>
              <a:buChar char="§"/>
            </a:pPr>
            <a:r>
              <a:rPr lang="en-US" b="0" i="0" dirty="0">
                <a:solidFill>
                  <a:schemeClr val="tx1"/>
                </a:solidFill>
                <a:effectLst/>
                <a:latin typeface="gg sans"/>
              </a:rPr>
              <a:t> Best values: Max Iterations = 100.</a:t>
            </a:r>
          </a:p>
          <a:p>
            <a:pPr marL="0" indent="0">
              <a:buNone/>
            </a:pPr>
            <a:endParaRPr lang="it-IT" dirty="0"/>
          </a:p>
        </p:txBody>
      </p:sp>
      <p:sp>
        <p:nvSpPr>
          <p:cNvPr id="8" name="Segnaposto testo 7">
            <a:extLst>
              <a:ext uri="{FF2B5EF4-FFF2-40B4-BE49-F238E27FC236}">
                <a16:creationId xmlns:a16="http://schemas.microsoft.com/office/drawing/2014/main" id="{47894512-6CBF-DB41-2D8E-39522E12AF4A}"/>
              </a:ext>
            </a:extLst>
          </p:cNvPr>
          <p:cNvSpPr>
            <a:spLocks noGrp="1"/>
          </p:cNvSpPr>
          <p:nvPr>
            <p:ph type="body" sz="half" idx="2"/>
          </p:nvPr>
        </p:nvSpPr>
        <p:spPr/>
        <p:txBody>
          <a:bodyPr/>
          <a:lstStyle/>
          <a:p>
            <a:r>
              <a:rPr lang="it-IT" dirty="0"/>
              <a:t>We </a:t>
            </a:r>
            <a:r>
              <a:rPr lang="it-IT" dirty="0" err="1"/>
              <a:t>tried</a:t>
            </a:r>
            <a:r>
              <a:rPr lang="it-IT" dirty="0"/>
              <a:t> multiple models </a:t>
            </a:r>
            <a:r>
              <a:rPr lang="it-IT" dirty="0" err="1"/>
              <a:t>architectures</a:t>
            </a:r>
            <a:r>
              <a:rPr lang="it-IT" dirty="0"/>
              <a:t> to </a:t>
            </a:r>
            <a:r>
              <a:rPr lang="it-IT" dirty="0" err="1"/>
              <a:t>see</a:t>
            </a:r>
            <a:r>
              <a:rPr lang="it-IT" dirty="0"/>
              <a:t> </a:t>
            </a:r>
            <a:r>
              <a:rPr lang="it-IT" dirty="0" err="1"/>
              <a:t>which</a:t>
            </a:r>
            <a:r>
              <a:rPr lang="it-IT" dirty="0"/>
              <a:t> one </a:t>
            </a:r>
            <a:r>
              <a:rPr lang="it-IT" dirty="0" err="1"/>
              <a:t>would</a:t>
            </a:r>
            <a:r>
              <a:rPr lang="it-IT" dirty="0"/>
              <a:t> have the best performance </a:t>
            </a:r>
          </a:p>
        </p:txBody>
      </p:sp>
      <p:sp>
        <p:nvSpPr>
          <p:cNvPr id="9" name="Segnaposto piè di pagina 8">
            <a:extLst>
              <a:ext uri="{FF2B5EF4-FFF2-40B4-BE49-F238E27FC236}">
                <a16:creationId xmlns:a16="http://schemas.microsoft.com/office/drawing/2014/main" id="{59A56506-D5A9-D416-0B84-17F5B09AD70D}"/>
              </a:ext>
            </a:extLst>
          </p:cNvPr>
          <p:cNvSpPr>
            <a:spLocks noGrp="1"/>
          </p:cNvSpPr>
          <p:nvPr>
            <p:ph type="ftr" sz="quarter" idx="11"/>
          </p:nvPr>
        </p:nvSpPr>
        <p:spPr/>
        <p:txBody>
          <a:bodyPr/>
          <a:lstStyle/>
          <a:p>
            <a:r>
              <a:rPr lang="it-IT" cap="none" dirty="0"/>
              <a:t>Marco Lorenzo Damiani Ferretti, Luca De Dominicis, Alessandro Pasi</a:t>
            </a:r>
          </a:p>
        </p:txBody>
      </p:sp>
    </p:spTree>
    <p:extLst>
      <p:ext uri="{BB962C8B-B14F-4D97-AF65-F5344CB8AC3E}">
        <p14:creationId xmlns:p14="http://schemas.microsoft.com/office/powerpoint/2010/main" val="2774552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C5DAE6-4108-6FE5-7B58-C0587223FFB1}"/>
              </a:ext>
            </a:extLst>
          </p:cNvPr>
          <p:cNvSpPr>
            <a:spLocks noGrp="1"/>
          </p:cNvSpPr>
          <p:nvPr>
            <p:ph type="title"/>
          </p:nvPr>
        </p:nvSpPr>
        <p:spPr/>
        <p:txBody>
          <a:bodyPr/>
          <a:lstStyle/>
          <a:p>
            <a:r>
              <a:rPr lang="it-IT" dirty="0" err="1"/>
              <a:t>Results</a:t>
            </a:r>
            <a:endParaRPr lang="it-IT" dirty="0"/>
          </a:p>
        </p:txBody>
      </p:sp>
      <p:graphicFrame>
        <p:nvGraphicFramePr>
          <p:cNvPr id="6" name="Segnaposto contenuto 5">
            <a:extLst>
              <a:ext uri="{FF2B5EF4-FFF2-40B4-BE49-F238E27FC236}">
                <a16:creationId xmlns:a16="http://schemas.microsoft.com/office/drawing/2014/main" id="{BB2F568F-D291-D88D-A4EF-B336A6857AEA}"/>
              </a:ext>
            </a:extLst>
          </p:cNvPr>
          <p:cNvGraphicFramePr>
            <a:graphicFrameLocks noGrp="1"/>
          </p:cNvGraphicFramePr>
          <p:nvPr>
            <p:ph idx="1"/>
            <p:extLst>
              <p:ext uri="{D42A27DB-BD31-4B8C-83A1-F6EECF244321}">
                <p14:modId xmlns:p14="http://schemas.microsoft.com/office/powerpoint/2010/main" val="1281924968"/>
              </p:ext>
            </p:extLst>
          </p:nvPr>
        </p:nvGraphicFramePr>
        <p:xfrm>
          <a:off x="4800599" y="731838"/>
          <a:ext cx="6747487" cy="1483360"/>
        </p:xfrm>
        <a:graphic>
          <a:graphicData uri="http://schemas.openxmlformats.org/drawingml/2006/table">
            <a:tbl>
              <a:tblPr firstRow="1" bandRow="1">
                <a:tableStyleId>{5C22544A-7EE6-4342-B048-85BDC9FD1C3A}</a:tableStyleId>
              </a:tblPr>
              <a:tblGrid>
                <a:gridCol w="2332932">
                  <a:extLst>
                    <a:ext uri="{9D8B030D-6E8A-4147-A177-3AD203B41FA5}">
                      <a16:colId xmlns:a16="http://schemas.microsoft.com/office/drawing/2014/main" val="3105192780"/>
                    </a:ext>
                  </a:extLst>
                </a:gridCol>
                <a:gridCol w="1096069">
                  <a:extLst>
                    <a:ext uri="{9D8B030D-6E8A-4147-A177-3AD203B41FA5}">
                      <a16:colId xmlns:a16="http://schemas.microsoft.com/office/drawing/2014/main" val="947801415"/>
                    </a:ext>
                  </a:extLst>
                </a:gridCol>
                <a:gridCol w="1092447">
                  <a:extLst>
                    <a:ext uri="{9D8B030D-6E8A-4147-A177-3AD203B41FA5}">
                      <a16:colId xmlns:a16="http://schemas.microsoft.com/office/drawing/2014/main" val="1736177625"/>
                    </a:ext>
                  </a:extLst>
                </a:gridCol>
                <a:gridCol w="1172358">
                  <a:extLst>
                    <a:ext uri="{9D8B030D-6E8A-4147-A177-3AD203B41FA5}">
                      <a16:colId xmlns:a16="http://schemas.microsoft.com/office/drawing/2014/main" val="4009605074"/>
                    </a:ext>
                  </a:extLst>
                </a:gridCol>
                <a:gridCol w="1053681">
                  <a:extLst>
                    <a:ext uri="{9D8B030D-6E8A-4147-A177-3AD203B41FA5}">
                      <a16:colId xmlns:a16="http://schemas.microsoft.com/office/drawing/2014/main" val="1540967772"/>
                    </a:ext>
                  </a:extLst>
                </a:gridCol>
              </a:tblGrid>
              <a:tr h="370840">
                <a:tc>
                  <a:txBody>
                    <a:bodyPr/>
                    <a:lstStyle/>
                    <a:p>
                      <a:r>
                        <a:rPr lang="it-IT" dirty="0" err="1"/>
                        <a:t>Classifier</a:t>
                      </a:r>
                      <a:endParaRPr lang="it-IT" dirty="0"/>
                    </a:p>
                  </a:txBody>
                  <a:tcPr/>
                </a:tc>
                <a:tc>
                  <a:txBody>
                    <a:bodyPr/>
                    <a:lstStyle/>
                    <a:p>
                      <a:r>
                        <a:rPr lang="it-IT" dirty="0" err="1"/>
                        <a:t>Accuracy</a:t>
                      </a:r>
                      <a:endParaRPr lang="it-IT" dirty="0"/>
                    </a:p>
                  </a:txBody>
                  <a:tcPr/>
                </a:tc>
                <a:tc>
                  <a:txBody>
                    <a:bodyPr/>
                    <a:lstStyle/>
                    <a:p>
                      <a:r>
                        <a:rPr lang="it-IT" dirty="0"/>
                        <a:t>F1</a:t>
                      </a:r>
                    </a:p>
                  </a:txBody>
                  <a:tcPr/>
                </a:tc>
                <a:tc>
                  <a:txBody>
                    <a:bodyPr/>
                    <a:lstStyle/>
                    <a:p>
                      <a:r>
                        <a:rPr lang="it-IT" dirty="0"/>
                        <a:t>F2</a:t>
                      </a:r>
                    </a:p>
                  </a:txBody>
                  <a:tcPr/>
                </a:tc>
                <a:tc>
                  <a:txBody>
                    <a:bodyPr/>
                    <a:lstStyle/>
                    <a:p>
                      <a:r>
                        <a:rPr lang="it-IT" dirty="0"/>
                        <a:t>ROC</a:t>
                      </a:r>
                    </a:p>
                  </a:txBody>
                  <a:tcPr/>
                </a:tc>
                <a:extLst>
                  <a:ext uri="{0D108BD9-81ED-4DB2-BD59-A6C34878D82A}">
                    <a16:rowId xmlns:a16="http://schemas.microsoft.com/office/drawing/2014/main" val="1044056868"/>
                  </a:ext>
                </a:extLst>
              </a:tr>
              <a:tr h="370840">
                <a:tc>
                  <a:txBody>
                    <a:bodyPr/>
                    <a:lstStyle/>
                    <a:p>
                      <a:r>
                        <a:rPr lang="it-IT" dirty="0" err="1"/>
                        <a:t>MultiLayer</a:t>
                      </a:r>
                      <a:r>
                        <a:rPr lang="it-IT" dirty="0"/>
                        <a:t> </a:t>
                      </a:r>
                      <a:r>
                        <a:rPr lang="it-IT" dirty="0" err="1"/>
                        <a:t>Perceptron</a:t>
                      </a:r>
                      <a:endParaRPr lang="it-IT" dirty="0"/>
                    </a:p>
                  </a:txBody>
                  <a:tcPr/>
                </a:tc>
                <a:tc>
                  <a:txBody>
                    <a:bodyPr/>
                    <a:lstStyle/>
                    <a:p>
                      <a:r>
                        <a:rPr lang="it-IT" dirty="0"/>
                        <a:t>0.786028</a:t>
                      </a:r>
                    </a:p>
                  </a:txBody>
                  <a:tcPr/>
                </a:tc>
                <a:tc>
                  <a:txBody>
                    <a:bodyPr/>
                    <a:lstStyle/>
                    <a:p>
                      <a:r>
                        <a:rPr lang="it-IT" dirty="0"/>
                        <a:t>0.792786</a:t>
                      </a:r>
                    </a:p>
                  </a:txBody>
                  <a:tcPr/>
                </a:tc>
                <a:tc>
                  <a:txBody>
                    <a:bodyPr/>
                    <a:lstStyle/>
                    <a:p>
                      <a:r>
                        <a:rPr lang="it-IT" dirty="0"/>
                        <a:t>0.865691</a:t>
                      </a:r>
                    </a:p>
                  </a:txBody>
                  <a:tcPr/>
                </a:tc>
                <a:tc>
                  <a:txBody>
                    <a:bodyPr/>
                    <a:lstStyle/>
                    <a:p>
                      <a:r>
                        <a:rPr lang="it-IT" dirty="0"/>
                        <a:t>0.834693</a:t>
                      </a:r>
                    </a:p>
                  </a:txBody>
                  <a:tcPr/>
                </a:tc>
                <a:extLst>
                  <a:ext uri="{0D108BD9-81ED-4DB2-BD59-A6C34878D82A}">
                    <a16:rowId xmlns:a16="http://schemas.microsoft.com/office/drawing/2014/main" val="1755593244"/>
                  </a:ext>
                </a:extLst>
              </a:tr>
              <a:tr h="370840">
                <a:tc>
                  <a:txBody>
                    <a:bodyPr/>
                    <a:lstStyle/>
                    <a:p>
                      <a:r>
                        <a:rPr lang="it-IT" dirty="0"/>
                        <a:t>Linear SVM</a:t>
                      </a:r>
                    </a:p>
                  </a:txBody>
                  <a:tcPr/>
                </a:tc>
                <a:tc>
                  <a:txBody>
                    <a:bodyPr/>
                    <a:lstStyle/>
                    <a:p>
                      <a:r>
                        <a:rPr lang="it-IT" dirty="0"/>
                        <a:t>0.781641</a:t>
                      </a:r>
                    </a:p>
                  </a:txBody>
                  <a:tcPr/>
                </a:tc>
                <a:tc>
                  <a:txBody>
                    <a:bodyPr/>
                    <a:lstStyle/>
                    <a:p>
                      <a:r>
                        <a:rPr lang="it-IT" dirty="0"/>
                        <a:t>0.762428</a:t>
                      </a:r>
                    </a:p>
                  </a:txBody>
                  <a:tcPr/>
                </a:tc>
                <a:tc>
                  <a:txBody>
                    <a:bodyPr/>
                    <a:lstStyle/>
                    <a:p>
                      <a:r>
                        <a:rPr lang="it-IT" dirty="0"/>
                        <a:t>0.778411</a:t>
                      </a:r>
                    </a:p>
                  </a:txBody>
                  <a:tcPr/>
                </a:tc>
                <a:tc>
                  <a:txBody>
                    <a:bodyPr/>
                    <a:lstStyle/>
                    <a:p>
                      <a:r>
                        <a:rPr lang="it-IT" dirty="0"/>
                        <a:t>0.838108</a:t>
                      </a:r>
                    </a:p>
                  </a:txBody>
                  <a:tcPr/>
                </a:tc>
                <a:extLst>
                  <a:ext uri="{0D108BD9-81ED-4DB2-BD59-A6C34878D82A}">
                    <a16:rowId xmlns:a16="http://schemas.microsoft.com/office/drawing/2014/main" val="3933176177"/>
                  </a:ext>
                </a:extLst>
              </a:tr>
              <a:tr h="370840">
                <a:tc>
                  <a:txBody>
                    <a:bodyPr/>
                    <a:lstStyle/>
                    <a:p>
                      <a:r>
                        <a:rPr lang="it-IT" dirty="0" err="1"/>
                        <a:t>Factorization</a:t>
                      </a:r>
                      <a:r>
                        <a:rPr lang="it-IT" dirty="0"/>
                        <a:t> Machines</a:t>
                      </a:r>
                    </a:p>
                  </a:txBody>
                  <a:tcPr/>
                </a:tc>
                <a:tc>
                  <a:txBody>
                    <a:bodyPr/>
                    <a:lstStyle/>
                    <a:p>
                      <a:r>
                        <a:rPr lang="it-IT" dirty="0"/>
                        <a:t>0.961841</a:t>
                      </a:r>
                    </a:p>
                  </a:txBody>
                  <a:tcPr/>
                </a:tc>
                <a:tc>
                  <a:txBody>
                    <a:bodyPr/>
                    <a:lstStyle/>
                    <a:p>
                      <a:r>
                        <a:rPr lang="it-IT" dirty="0"/>
                        <a:t>0.956872</a:t>
                      </a:r>
                    </a:p>
                  </a:txBody>
                  <a:tcPr/>
                </a:tc>
                <a:tc>
                  <a:txBody>
                    <a:bodyPr/>
                    <a:lstStyle/>
                    <a:p>
                      <a:r>
                        <a:rPr lang="it-IT" dirty="0"/>
                        <a:t>0.954995</a:t>
                      </a:r>
                    </a:p>
                  </a:txBody>
                  <a:tcPr/>
                </a:tc>
                <a:tc>
                  <a:txBody>
                    <a:bodyPr/>
                    <a:lstStyle/>
                    <a:p>
                      <a:r>
                        <a:rPr lang="it-IT" dirty="0"/>
                        <a:t>0.993067</a:t>
                      </a:r>
                    </a:p>
                  </a:txBody>
                  <a:tcPr/>
                </a:tc>
                <a:extLst>
                  <a:ext uri="{0D108BD9-81ED-4DB2-BD59-A6C34878D82A}">
                    <a16:rowId xmlns:a16="http://schemas.microsoft.com/office/drawing/2014/main" val="1803740939"/>
                  </a:ext>
                </a:extLst>
              </a:tr>
            </a:tbl>
          </a:graphicData>
        </a:graphic>
      </p:graphicFrame>
      <p:sp>
        <p:nvSpPr>
          <p:cNvPr id="4" name="Segnaposto testo 3">
            <a:extLst>
              <a:ext uri="{FF2B5EF4-FFF2-40B4-BE49-F238E27FC236}">
                <a16:creationId xmlns:a16="http://schemas.microsoft.com/office/drawing/2014/main" id="{EB2C9C61-E4D5-4C60-EF2D-9B97C1A38CAE}"/>
              </a:ext>
            </a:extLst>
          </p:cNvPr>
          <p:cNvSpPr>
            <a:spLocks noGrp="1"/>
          </p:cNvSpPr>
          <p:nvPr>
            <p:ph type="body" sz="half" idx="2"/>
          </p:nvPr>
        </p:nvSpPr>
        <p:spPr/>
        <p:txBody>
          <a:bodyPr/>
          <a:lstStyle/>
          <a:p>
            <a:r>
              <a:rPr lang="it-IT" dirty="0"/>
              <a:t>The </a:t>
            </a:r>
            <a:r>
              <a:rPr lang="it-IT" dirty="0" err="1"/>
              <a:t>results</a:t>
            </a:r>
            <a:r>
              <a:rPr lang="it-IT" dirty="0"/>
              <a:t> are comparable with </a:t>
            </a:r>
            <a:r>
              <a:rPr lang="it-IT" dirty="0" err="1"/>
              <a:t>those</a:t>
            </a:r>
            <a:r>
              <a:rPr lang="it-IT" dirty="0"/>
              <a:t> </a:t>
            </a:r>
            <a:r>
              <a:rPr lang="it-IT" dirty="0" err="1"/>
              <a:t>obtained</a:t>
            </a:r>
            <a:r>
              <a:rPr lang="it-IT" dirty="0"/>
              <a:t> </a:t>
            </a:r>
            <a:r>
              <a:rPr lang="it-IT" dirty="0" err="1"/>
              <a:t>previously</a:t>
            </a:r>
            <a:endParaRPr lang="it-IT" dirty="0"/>
          </a:p>
        </p:txBody>
      </p:sp>
      <p:sp>
        <p:nvSpPr>
          <p:cNvPr id="5" name="Segnaposto piè di pagina 4">
            <a:extLst>
              <a:ext uri="{FF2B5EF4-FFF2-40B4-BE49-F238E27FC236}">
                <a16:creationId xmlns:a16="http://schemas.microsoft.com/office/drawing/2014/main" id="{8269AFA5-D5E2-5686-872E-47382B5E6F68}"/>
              </a:ext>
            </a:extLst>
          </p:cNvPr>
          <p:cNvSpPr>
            <a:spLocks noGrp="1"/>
          </p:cNvSpPr>
          <p:nvPr>
            <p:ph type="ftr" sz="quarter" idx="11"/>
          </p:nvPr>
        </p:nvSpPr>
        <p:spPr/>
        <p:txBody>
          <a:bodyPr/>
          <a:lstStyle/>
          <a:p>
            <a:r>
              <a:rPr lang="it-IT" cap="none" dirty="0"/>
              <a:t>Marco Lorenzo Damiani Ferretti, Luca De Dominicis, Alessandro Pasi</a:t>
            </a:r>
          </a:p>
        </p:txBody>
      </p:sp>
      <p:sp>
        <p:nvSpPr>
          <p:cNvPr id="10" name="Segnaposto contenuto 2">
            <a:extLst>
              <a:ext uri="{FF2B5EF4-FFF2-40B4-BE49-F238E27FC236}">
                <a16:creationId xmlns:a16="http://schemas.microsoft.com/office/drawing/2014/main" id="{3418641E-08A2-3923-05AD-3AD68419AC31}"/>
              </a:ext>
            </a:extLst>
          </p:cNvPr>
          <p:cNvSpPr txBox="1">
            <a:spLocks/>
          </p:cNvSpPr>
          <p:nvPr/>
        </p:nvSpPr>
        <p:spPr>
          <a:xfrm>
            <a:off x="4800599" y="2431131"/>
            <a:ext cx="6747487" cy="40286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it-IT" dirty="0">
                <a:solidFill>
                  <a:schemeClr val="tx1"/>
                </a:solidFill>
                <a:effectLst>
                  <a:outerShdw blurRad="38100" dist="38100" dir="2700000" algn="tl">
                    <a:srgbClr val="000000">
                      <a:alpha val="43137"/>
                    </a:srgbClr>
                  </a:outerShdw>
                </a:effectLst>
              </a:rPr>
              <a:t> </a:t>
            </a:r>
            <a:r>
              <a:rPr lang="it-IT" dirty="0" err="1">
                <a:solidFill>
                  <a:schemeClr val="tx1"/>
                </a:solidFill>
              </a:rPr>
              <a:t>Factorization</a:t>
            </a:r>
            <a:r>
              <a:rPr lang="it-IT" dirty="0">
                <a:solidFill>
                  <a:schemeClr val="tx1"/>
                </a:solidFill>
              </a:rPr>
              <a:t> Machines are the best </a:t>
            </a:r>
            <a:r>
              <a:rPr lang="it-IT" dirty="0" err="1">
                <a:solidFill>
                  <a:schemeClr val="tx1"/>
                </a:solidFill>
              </a:rPr>
              <a:t>performing</a:t>
            </a:r>
            <a:r>
              <a:rPr lang="it-IT" dirty="0">
                <a:solidFill>
                  <a:schemeClr val="tx1"/>
                </a:solidFill>
              </a:rPr>
              <a:t> models</a:t>
            </a:r>
          </a:p>
          <a:p>
            <a:pPr>
              <a:buFont typeface="Wingdings" panose="05000000000000000000" pitchFamily="2" charset="2"/>
              <a:buChar char="§"/>
            </a:pPr>
            <a:r>
              <a:rPr lang="en-US" dirty="0">
                <a:solidFill>
                  <a:schemeClr val="tx1"/>
                </a:solidFill>
                <a:latin typeface="gg sans"/>
              </a:rPr>
              <a:t> They are </a:t>
            </a:r>
            <a:r>
              <a:rPr lang="en-US" b="0" i="0" dirty="0">
                <a:solidFill>
                  <a:srgbClr val="000000"/>
                </a:solidFill>
                <a:effectLst/>
                <a:latin typeface="inherit"/>
              </a:rPr>
              <a:t>designed to model interactions between any two features efficiently. This is especially useful in binary classification tasks where the relationship between features is not just linear but also involves interactions that can be critical for making accurate predictions. </a:t>
            </a:r>
          </a:p>
          <a:p>
            <a:pPr>
              <a:buFont typeface="Wingdings" panose="05000000000000000000" pitchFamily="2" charset="2"/>
              <a:buChar char="§"/>
            </a:pPr>
            <a:r>
              <a:rPr lang="en-US" b="0" i="0" dirty="0">
                <a:solidFill>
                  <a:srgbClr val="000000"/>
                </a:solidFill>
                <a:effectLst/>
                <a:latin typeface="inherit"/>
              </a:rPr>
              <a:t>They generalize various factorization models (like matrix factorization) and combine them with linear models. This versatility allows them to capture both simple and complex patterns in the data, which is essential for binary classification tasks that can range from straightforward to highly intricate.</a:t>
            </a:r>
          </a:p>
          <a:p>
            <a:pPr>
              <a:buFont typeface="Wingdings" panose="05000000000000000000" pitchFamily="2" charset="2"/>
              <a:buChar char="§"/>
            </a:pPr>
            <a:endParaRPr lang="en-US" dirty="0">
              <a:solidFill>
                <a:schemeClr val="tx1"/>
              </a:solidFill>
              <a:latin typeface="gg sans"/>
            </a:endParaRPr>
          </a:p>
          <a:p>
            <a:pPr marL="0" indent="0">
              <a:buNone/>
            </a:pPr>
            <a:endParaRPr lang="it-IT" dirty="0"/>
          </a:p>
        </p:txBody>
      </p:sp>
    </p:spTree>
    <p:extLst>
      <p:ext uri="{BB962C8B-B14F-4D97-AF65-F5344CB8AC3E}">
        <p14:creationId xmlns:p14="http://schemas.microsoft.com/office/powerpoint/2010/main" val="1217801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C5DAE6-4108-6FE5-7B58-C0587223FFB1}"/>
              </a:ext>
            </a:extLst>
          </p:cNvPr>
          <p:cNvSpPr>
            <a:spLocks noGrp="1"/>
          </p:cNvSpPr>
          <p:nvPr>
            <p:ph type="title"/>
          </p:nvPr>
        </p:nvSpPr>
        <p:spPr/>
        <p:txBody>
          <a:bodyPr/>
          <a:lstStyle/>
          <a:p>
            <a:r>
              <a:rPr lang="it-IT"/>
              <a:t>Overall Plots</a:t>
            </a:r>
            <a:endParaRPr lang="it-IT" dirty="0"/>
          </a:p>
        </p:txBody>
      </p:sp>
      <p:pic>
        <p:nvPicPr>
          <p:cNvPr id="6" name="Segnaposto contenuto 5" descr="Immagine che contiene testo, schermata, diagramma, linea&#10;&#10;Descrizione generata automaticamente">
            <a:extLst>
              <a:ext uri="{FF2B5EF4-FFF2-40B4-BE49-F238E27FC236}">
                <a16:creationId xmlns:a16="http://schemas.microsoft.com/office/drawing/2014/main" id="{F929F5C5-9FE7-1225-6C4C-FE1D61A65E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1676" y="731838"/>
            <a:ext cx="5350722" cy="5257800"/>
          </a:xfrm>
        </p:spPr>
      </p:pic>
      <p:sp>
        <p:nvSpPr>
          <p:cNvPr id="4" name="Segnaposto testo 3">
            <a:extLst>
              <a:ext uri="{FF2B5EF4-FFF2-40B4-BE49-F238E27FC236}">
                <a16:creationId xmlns:a16="http://schemas.microsoft.com/office/drawing/2014/main" id="{EB2C9C61-E4D5-4C60-EF2D-9B97C1A38CAE}"/>
              </a:ext>
            </a:extLst>
          </p:cNvPr>
          <p:cNvSpPr>
            <a:spLocks noGrp="1"/>
          </p:cNvSpPr>
          <p:nvPr>
            <p:ph type="body" sz="half" idx="2"/>
          </p:nvPr>
        </p:nvSpPr>
        <p:spPr/>
        <p:txBody>
          <a:bodyPr/>
          <a:lstStyle/>
          <a:p>
            <a:r>
              <a:rPr lang="en-US" dirty="0">
                <a:solidFill>
                  <a:schemeClr val="bg1"/>
                </a:solidFill>
              </a:rPr>
              <a:t>T</a:t>
            </a:r>
            <a:r>
              <a:rPr lang="en-US" b="0" dirty="0">
                <a:solidFill>
                  <a:schemeClr val="bg1"/>
                </a:solidFill>
                <a:effectLst/>
              </a:rPr>
              <a:t>he ROC curves of the models</a:t>
            </a:r>
          </a:p>
          <a:p>
            <a:endParaRPr lang="it-IT" dirty="0"/>
          </a:p>
        </p:txBody>
      </p:sp>
      <p:sp>
        <p:nvSpPr>
          <p:cNvPr id="7" name="Segnaposto piè di pagina 6">
            <a:extLst>
              <a:ext uri="{FF2B5EF4-FFF2-40B4-BE49-F238E27FC236}">
                <a16:creationId xmlns:a16="http://schemas.microsoft.com/office/drawing/2014/main" id="{DC4CE0C3-397D-56F7-3BF8-669AAFFA003E}"/>
              </a:ext>
            </a:extLst>
          </p:cNvPr>
          <p:cNvSpPr>
            <a:spLocks noGrp="1"/>
          </p:cNvSpPr>
          <p:nvPr>
            <p:ph type="ftr" sz="quarter" idx="11"/>
          </p:nvPr>
        </p:nvSpPr>
        <p:spPr/>
        <p:txBody>
          <a:bodyPr/>
          <a:lstStyle/>
          <a:p>
            <a:r>
              <a:rPr lang="it-IT" cap="none" dirty="0"/>
              <a:t>Marco Lorenzo Damiani Ferretti, Luca De Dominicis, Alessandro Pasi</a:t>
            </a:r>
          </a:p>
        </p:txBody>
      </p:sp>
    </p:spTree>
    <p:extLst>
      <p:ext uri="{BB962C8B-B14F-4D97-AF65-F5344CB8AC3E}">
        <p14:creationId xmlns:p14="http://schemas.microsoft.com/office/powerpoint/2010/main" val="1042353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CA9B96-6960-D7CE-D51A-FD99036579A3}"/>
              </a:ext>
            </a:extLst>
          </p:cNvPr>
          <p:cNvSpPr>
            <a:spLocks noGrp="1"/>
          </p:cNvSpPr>
          <p:nvPr>
            <p:ph type="title"/>
          </p:nvPr>
        </p:nvSpPr>
        <p:spPr/>
        <p:txBody>
          <a:bodyPr/>
          <a:lstStyle/>
          <a:p>
            <a:r>
              <a:rPr lang="it-IT" dirty="0"/>
              <a:t>The end</a:t>
            </a:r>
          </a:p>
        </p:txBody>
      </p:sp>
      <p:sp>
        <p:nvSpPr>
          <p:cNvPr id="3" name="Segnaposto piè di pagina 2">
            <a:extLst>
              <a:ext uri="{FF2B5EF4-FFF2-40B4-BE49-F238E27FC236}">
                <a16:creationId xmlns:a16="http://schemas.microsoft.com/office/drawing/2014/main" id="{6D56E2CC-C326-8841-FD6C-10CDA4B361D3}"/>
              </a:ext>
            </a:extLst>
          </p:cNvPr>
          <p:cNvSpPr>
            <a:spLocks noGrp="1"/>
          </p:cNvSpPr>
          <p:nvPr>
            <p:ph type="ftr" sz="quarter" idx="11"/>
          </p:nvPr>
        </p:nvSpPr>
        <p:spPr/>
        <p:txBody>
          <a:bodyPr/>
          <a:lstStyle/>
          <a:p>
            <a:r>
              <a:rPr lang="it-IT" cap="none" dirty="0"/>
              <a:t>Marco Lorenzo Damiani Ferretti, Luca De Dominicis, Alessandro Pasi</a:t>
            </a:r>
          </a:p>
        </p:txBody>
      </p:sp>
    </p:spTree>
    <p:extLst>
      <p:ext uri="{BB962C8B-B14F-4D97-AF65-F5344CB8AC3E}">
        <p14:creationId xmlns:p14="http://schemas.microsoft.com/office/powerpoint/2010/main" val="2091368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C3EE98F9-4DCC-A75B-9E3F-444ECACDF979}"/>
              </a:ext>
            </a:extLst>
          </p:cNvPr>
          <p:cNvSpPr>
            <a:spLocks noGrp="1"/>
          </p:cNvSpPr>
          <p:nvPr>
            <p:ph type="title"/>
          </p:nvPr>
        </p:nvSpPr>
        <p:spPr/>
        <p:txBody>
          <a:bodyPr/>
          <a:lstStyle/>
          <a:p>
            <a:r>
              <a:rPr lang="it-IT" dirty="0"/>
              <a:t>Dataset</a:t>
            </a:r>
          </a:p>
        </p:txBody>
      </p:sp>
      <p:sp>
        <p:nvSpPr>
          <p:cNvPr id="14" name="Segnaposto contenuto 13">
            <a:extLst>
              <a:ext uri="{FF2B5EF4-FFF2-40B4-BE49-F238E27FC236}">
                <a16:creationId xmlns:a16="http://schemas.microsoft.com/office/drawing/2014/main" id="{37373156-FF8B-F002-B41C-14E56489973B}"/>
              </a:ext>
            </a:extLst>
          </p:cNvPr>
          <p:cNvSpPr>
            <a:spLocks noGrp="1"/>
          </p:cNvSpPr>
          <p:nvPr>
            <p:ph idx="1"/>
          </p:nvPr>
        </p:nvSpPr>
        <p:spPr/>
        <p:txBody>
          <a:bodyPr/>
          <a:lstStyle/>
          <a:p>
            <a:pPr algn="just">
              <a:buFont typeface="Wingdings" panose="05000000000000000000" pitchFamily="2" charset="2"/>
              <a:buChar char="§"/>
            </a:pPr>
            <a:r>
              <a:rPr lang="en-US" dirty="0">
                <a:solidFill>
                  <a:schemeClr val="tx1"/>
                </a:solidFill>
                <a:latin typeface="gg sans"/>
              </a:rPr>
              <a:t> </a:t>
            </a:r>
            <a:r>
              <a:rPr lang="en-US" b="0" i="0" dirty="0">
                <a:solidFill>
                  <a:schemeClr val="tx1"/>
                </a:solidFill>
                <a:effectLst/>
                <a:latin typeface="gg sans"/>
              </a:rPr>
              <a:t>It includes 61069 hypothetical mushrooms </a:t>
            </a:r>
          </a:p>
          <a:p>
            <a:pPr algn="just">
              <a:buFont typeface="Wingdings" panose="05000000000000000000" pitchFamily="2" charset="2"/>
              <a:buChar char="§"/>
            </a:pPr>
            <a:r>
              <a:rPr lang="en-US" dirty="0">
                <a:solidFill>
                  <a:schemeClr val="tx1"/>
                </a:solidFill>
                <a:latin typeface="gg sans"/>
              </a:rPr>
              <a:t> The caps are </a:t>
            </a:r>
            <a:r>
              <a:rPr lang="en-US" b="0" i="0" dirty="0">
                <a:solidFill>
                  <a:schemeClr val="tx1"/>
                </a:solidFill>
                <a:effectLst/>
                <a:latin typeface="gg sans"/>
              </a:rPr>
              <a:t>based on 173 species (353 mushrooms per species). </a:t>
            </a:r>
          </a:p>
          <a:p>
            <a:pPr algn="just">
              <a:buFont typeface="Wingdings" panose="05000000000000000000" pitchFamily="2" charset="2"/>
              <a:buChar char="§"/>
            </a:pPr>
            <a:r>
              <a:rPr lang="en-US" b="0" i="0" dirty="0">
                <a:solidFill>
                  <a:schemeClr val="tx1"/>
                </a:solidFill>
                <a:effectLst/>
                <a:latin typeface="gg sans"/>
              </a:rPr>
              <a:t> Each mushroom is identified as definitely edible or poisonous</a:t>
            </a:r>
            <a:r>
              <a:rPr lang="en-US" dirty="0">
                <a:solidFill>
                  <a:schemeClr val="tx1"/>
                </a:solidFill>
                <a:latin typeface="gg sans"/>
              </a:rPr>
              <a:t>.</a:t>
            </a:r>
          </a:p>
          <a:p>
            <a:pPr algn="just">
              <a:buFont typeface="Wingdings" panose="05000000000000000000" pitchFamily="2" charset="2"/>
              <a:buChar char="§"/>
            </a:pPr>
            <a:r>
              <a:rPr lang="en-US" b="0" i="0" dirty="0">
                <a:solidFill>
                  <a:schemeClr val="tx1"/>
                </a:solidFill>
                <a:effectLst/>
                <a:latin typeface="gg sans"/>
              </a:rPr>
              <a:t> It is characterized by 20 features</a:t>
            </a:r>
            <a:r>
              <a:rPr lang="en-US" dirty="0">
                <a:solidFill>
                  <a:schemeClr val="tx1"/>
                </a:solidFill>
                <a:latin typeface="gg sans"/>
              </a:rPr>
              <a:t>, divided in numerical and categorical types</a:t>
            </a:r>
          </a:p>
          <a:p>
            <a:pPr algn="just">
              <a:buFont typeface="Wingdings" panose="05000000000000000000" pitchFamily="2" charset="2"/>
              <a:buChar char="§"/>
            </a:pPr>
            <a:r>
              <a:rPr lang="en-US" dirty="0">
                <a:solidFill>
                  <a:schemeClr val="tx1"/>
                </a:solidFill>
                <a:latin typeface="gg sans"/>
              </a:rPr>
              <a:t> The two classes have almost equal distributions</a:t>
            </a:r>
          </a:p>
          <a:p>
            <a:pPr>
              <a:buFont typeface="Wingdings" panose="05000000000000000000" pitchFamily="2" charset="2"/>
              <a:buChar char="§"/>
            </a:pPr>
            <a:endParaRPr lang="en-US" b="0" i="0" dirty="0">
              <a:solidFill>
                <a:schemeClr val="tx1"/>
              </a:solidFill>
              <a:effectLst/>
              <a:latin typeface="gg sans"/>
            </a:endParaRPr>
          </a:p>
          <a:p>
            <a:pPr>
              <a:buFont typeface="Wingdings" panose="05000000000000000000" pitchFamily="2" charset="2"/>
              <a:buChar char="§"/>
            </a:pPr>
            <a:endParaRPr lang="en-US" b="0" i="0" dirty="0">
              <a:solidFill>
                <a:schemeClr val="tx1"/>
              </a:solidFill>
              <a:effectLst/>
              <a:latin typeface="gg sans"/>
            </a:endParaRPr>
          </a:p>
          <a:p>
            <a:pPr marL="0" indent="0">
              <a:buNone/>
            </a:pPr>
            <a:endParaRPr lang="it-IT" dirty="0">
              <a:solidFill>
                <a:schemeClr val="tx1"/>
              </a:solidFill>
            </a:endParaRPr>
          </a:p>
          <a:p>
            <a:pPr marL="0" indent="0">
              <a:buNone/>
            </a:pPr>
            <a:endParaRPr lang="it-IT" dirty="0"/>
          </a:p>
        </p:txBody>
      </p:sp>
      <p:sp>
        <p:nvSpPr>
          <p:cNvPr id="15" name="Segnaposto testo 14">
            <a:extLst>
              <a:ext uri="{FF2B5EF4-FFF2-40B4-BE49-F238E27FC236}">
                <a16:creationId xmlns:a16="http://schemas.microsoft.com/office/drawing/2014/main" id="{634B900F-ADF0-ECFB-9F83-184486FAAB94}"/>
              </a:ext>
            </a:extLst>
          </p:cNvPr>
          <p:cNvSpPr>
            <a:spLocks noGrp="1"/>
          </p:cNvSpPr>
          <p:nvPr>
            <p:ph type="body" sz="half" idx="2"/>
          </p:nvPr>
        </p:nvSpPr>
        <p:spPr/>
        <p:txBody>
          <a:bodyPr/>
          <a:lstStyle/>
          <a:p>
            <a:r>
              <a:rPr lang="en-US" b="0" i="0" dirty="0">
                <a:solidFill>
                  <a:srgbClr val="DBDEE1"/>
                </a:solidFill>
                <a:effectLst/>
                <a:latin typeface="gg sans"/>
              </a:rPr>
              <a:t>The given information is about the Secondary Mushroom Dataset</a:t>
            </a:r>
          </a:p>
        </p:txBody>
      </p:sp>
      <p:sp>
        <p:nvSpPr>
          <p:cNvPr id="7" name="Segnaposto piè di pagina 6">
            <a:extLst>
              <a:ext uri="{FF2B5EF4-FFF2-40B4-BE49-F238E27FC236}">
                <a16:creationId xmlns:a16="http://schemas.microsoft.com/office/drawing/2014/main" id="{B648AF87-B756-0815-129F-40F11A37A060}"/>
              </a:ext>
            </a:extLst>
          </p:cNvPr>
          <p:cNvSpPr>
            <a:spLocks noGrp="1"/>
          </p:cNvSpPr>
          <p:nvPr>
            <p:ph type="ftr" sz="quarter" idx="11"/>
          </p:nvPr>
        </p:nvSpPr>
        <p:spPr/>
        <p:txBody>
          <a:bodyPr/>
          <a:lstStyle/>
          <a:p>
            <a:r>
              <a:rPr lang="it-IT" cap="none" dirty="0"/>
              <a:t>Marco Lorenzo Damiani Ferretti, Luca De Dominicis, Alessandro Pasi</a:t>
            </a:r>
          </a:p>
        </p:txBody>
      </p:sp>
    </p:spTree>
    <p:extLst>
      <p:ext uri="{BB962C8B-B14F-4D97-AF65-F5344CB8AC3E}">
        <p14:creationId xmlns:p14="http://schemas.microsoft.com/office/powerpoint/2010/main" val="217217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8CA901-12FB-3A41-CE0B-B1F9C87002F7}"/>
              </a:ext>
            </a:extLst>
          </p:cNvPr>
          <p:cNvSpPr>
            <a:spLocks noGrp="1"/>
          </p:cNvSpPr>
          <p:nvPr>
            <p:ph type="title"/>
          </p:nvPr>
        </p:nvSpPr>
        <p:spPr/>
        <p:txBody>
          <a:bodyPr/>
          <a:lstStyle/>
          <a:p>
            <a:r>
              <a:rPr lang="it-IT" dirty="0"/>
              <a:t>Dataset </a:t>
            </a:r>
            <a:r>
              <a:rPr lang="it-IT" dirty="0" err="1"/>
              <a:t>description</a:t>
            </a:r>
            <a:endParaRPr lang="it-IT" sz="1000" dirty="0"/>
          </a:p>
        </p:txBody>
      </p:sp>
      <p:pic>
        <p:nvPicPr>
          <p:cNvPr id="7" name="Segnaposto contenuto 6" descr="Immagine che contiene testo, mappa, diagramma&#10;&#10;Descrizione generata automaticamente">
            <a:extLst>
              <a:ext uri="{FF2B5EF4-FFF2-40B4-BE49-F238E27FC236}">
                <a16:creationId xmlns:a16="http://schemas.microsoft.com/office/drawing/2014/main" id="{B004218F-786D-A061-FA74-F89BF0BE6A7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8521" y="1846263"/>
            <a:ext cx="4375596" cy="4022725"/>
          </a:xfrm>
        </p:spPr>
      </p:pic>
      <p:pic>
        <p:nvPicPr>
          <p:cNvPr id="9" name="Segnaposto contenuto 8" descr="Immagine che contiene testo, diagramma, schermata, Piano&#10;&#10;Descrizione generata automaticamente">
            <a:extLst>
              <a:ext uri="{FF2B5EF4-FFF2-40B4-BE49-F238E27FC236}">
                <a16:creationId xmlns:a16="http://schemas.microsoft.com/office/drawing/2014/main" id="{B21B0392-C18F-3667-8177-D66D7FA51E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39096" y="1846263"/>
            <a:ext cx="4095409" cy="4022725"/>
          </a:xfrm>
        </p:spPr>
      </p:pic>
      <p:sp>
        <p:nvSpPr>
          <p:cNvPr id="10" name="Segnaposto piè di pagina 9">
            <a:extLst>
              <a:ext uri="{FF2B5EF4-FFF2-40B4-BE49-F238E27FC236}">
                <a16:creationId xmlns:a16="http://schemas.microsoft.com/office/drawing/2014/main" id="{39F22EB4-1555-85AE-8FF5-A4EE8F64E0B1}"/>
              </a:ext>
            </a:extLst>
          </p:cNvPr>
          <p:cNvSpPr>
            <a:spLocks noGrp="1"/>
          </p:cNvSpPr>
          <p:nvPr>
            <p:ph type="ftr" sz="quarter" idx="11"/>
          </p:nvPr>
        </p:nvSpPr>
        <p:spPr/>
        <p:txBody>
          <a:bodyPr/>
          <a:lstStyle/>
          <a:p>
            <a:r>
              <a:rPr lang="it-IT" cap="none" dirty="0"/>
              <a:t>Marco Lorenzo Damiani Ferretti, Luca De Dominicis, Alessandro Pasi</a:t>
            </a:r>
          </a:p>
        </p:txBody>
      </p:sp>
    </p:spTree>
    <p:extLst>
      <p:ext uri="{BB962C8B-B14F-4D97-AF65-F5344CB8AC3E}">
        <p14:creationId xmlns:p14="http://schemas.microsoft.com/office/powerpoint/2010/main" val="354564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C7D7AB-CB67-08B5-143C-C66C14DCF692}"/>
              </a:ext>
            </a:extLst>
          </p:cNvPr>
          <p:cNvSpPr>
            <a:spLocks noGrp="1"/>
          </p:cNvSpPr>
          <p:nvPr>
            <p:ph type="title"/>
          </p:nvPr>
        </p:nvSpPr>
        <p:spPr/>
        <p:txBody>
          <a:bodyPr/>
          <a:lstStyle/>
          <a:p>
            <a:r>
              <a:rPr lang="it-IT" dirty="0">
                <a:solidFill>
                  <a:schemeClr val="tx1"/>
                </a:solidFill>
              </a:rPr>
              <a:t>Docker and Spark setup</a:t>
            </a:r>
          </a:p>
        </p:txBody>
      </p:sp>
      <p:sp>
        <p:nvSpPr>
          <p:cNvPr id="3" name="Segnaposto contenuto 2">
            <a:extLst>
              <a:ext uri="{FF2B5EF4-FFF2-40B4-BE49-F238E27FC236}">
                <a16:creationId xmlns:a16="http://schemas.microsoft.com/office/drawing/2014/main" id="{EE24A523-B2C8-7EDB-3A2C-9DDEEA57956D}"/>
              </a:ext>
            </a:extLst>
          </p:cNvPr>
          <p:cNvSpPr>
            <a:spLocks noGrp="1"/>
          </p:cNvSpPr>
          <p:nvPr>
            <p:ph sz="half" idx="1"/>
          </p:nvPr>
        </p:nvSpPr>
        <p:spPr/>
        <p:txBody>
          <a:bodyPr/>
          <a:lstStyle/>
          <a:p>
            <a:pPr>
              <a:buFont typeface="Wingdings" panose="05000000000000000000" pitchFamily="2" charset="2"/>
              <a:buChar char="§"/>
            </a:pPr>
            <a:r>
              <a:rPr lang="it-IT" dirty="0"/>
              <a:t> </a:t>
            </a:r>
            <a:r>
              <a:rPr lang="it-IT" dirty="0">
                <a:solidFill>
                  <a:schemeClr val="tx1"/>
                </a:solidFill>
              </a:rPr>
              <a:t>The Docker image </a:t>
            </a:r>
            <a:r>
              <a:rPr lang="it-IT" dirty="0" err="1">
                <a:solidFill>
                  <a:schemeClr val="tx1"/>
                </a:solidFill>
              </a:rPr>
              <a:t>is</a:t>
            </a:r>
            <a:r>
              <a:rPr lang="it-IT" dirty="0">
                <a:solidFill>
                  <a:schemeClr val="tx1"/>
                </a:solidFill>
              </a:rPr>
              <a:t> </a:t>
            </a:r>
            <a:r>
              <a:rPr lang="it-IT" dirty="0" err="1">
                <a:solidFill>
                  <a:schemeClr val="tx1"/>
                </a:solidFill>
              </a:rPr>
              <a:t>built</a:t>
            </a:r>
            <a:r>
              <a:rPr lang="it-IT" dirty="0">
                <a:solidFill>
                  <a:schemeClr val="tx1"/>
                </a:solidFill>
              </a:rPr>
              <a:t> </a:t>
            </a:r>
            <a:r>
              <a:rPr lang="it-IT" dirty="0" err="1">
                <a:solidFill>
                  <a:schemeClr val="tx1"/>
                </a:solidFill>
              </a:rPr>
              <a:t>upon</a:t>
            </a:r>
            <a:r>
              <a:rPr lang="it-IT" dirty="0">
                <a:solidFill>
                  <a:schemeClr val="tx1"/>
                </a:solidFill>
              </a:rPr>
              <a:t> the official Spark image.</a:t>
            </a:r>
          </a:p>
          <a:p>
            <a:pPr>
              <a:buFont typeface="Wingdings" panose="05000000000000000000" pitchFamily="2" charset="2"/>
              <a:buChar char="§"/>
            </a:pPr>
            <a:r>
              <a:rPr lang="it-IT" dirty="0">
                <a:solidFill>
                  <a:schemeClr val="tx1"/>
                </a:solidFill>
              </a:rPr>
              <a:t> We </a:t>
            </a:r>
            <a:r>
              <a:rPr lang="it-IT" dirty="0" err="1">
                <a:solidFill>
                  <a:schemeClr val="tx1"/>
                </a:solidFill>
              </a:rPr>
              <a:t>install</a:t>
            </a:r>
            <a:r>
              <a:rPr lang="it-IT" dirty="0">
                <a:solidFill>
                  <a:schemeClr val="tx1"/>
                </a:solidFill>
              </a:rPr>
              <a:t> </a:t>
            </a:r>
            <a:r>
              <a:rPr lang="it-IT" dirty="0" err="1">
                <a:solidFill>
                  <a:schemeClr val="tx1"/>
                </a:solidFill>
              </a:rPr>
              <a:t>all</a:t>
            </a:r>
            <a:r>
              <a:rPr lang="it-IT" dirty="0">
                <a:solidFill>
                  <a:schemeClr val="tx1"/>
                </a:solidFill>
              </a:rPr>
              <a:t> the </a:t>
            </a:r>
            <a:r>
              <a:rPr lang="it-IT" dirty="0" err="1">
                <a:solidFill>
                  <a:schemeClr val="tx1"/>
                </a:solidFill>
              </a:rPr>
              <a:t>dependencies</a:t>
            </a:r>
            <a:r>
              <a:rPr lang="it-IT" dirty="0">
                <a:solidFill>
                  <a:schemeClr val="tx1"/>
                </a:solidFill>
              </a:rPr>
              <a:t> </a:t>
            </a:r>
            <a:r>
              <a:rPr lang="it-IT" dirty="0" err="1">
                <a:solidFill>
                  <a:schemeClr val="tx1"/>
                </a:solidFill>
              </a:rPr>
              <a:t>needed</a:t>
            </a:r>
            <a:r>
              <a:rPr lang="it-IT" dirty="0">
                <a:solidFill>
                  <a:schemeClr val="tx1"/>
                </a:solidFill>
              </a:rPr>
              <a:t> for the task.</a:t>
            </a:r>
          </a:p>
          <a:p>
            <a:pPr>
              <a:buFont typeface="Wingdings" panose="05000000000000000000" pitchFamily="2" charset="2"/>
              <a:buChar char="§"/>
            </a:pPr>
            <a:r>
              <a:rPr lang="it-IT" dirty="0">
                <a:solidFill>
                  <a:schemeClr val="tx1"/>
                </a:solidFill>
              </a:rPr>
              <a:t> </a:t>
            </a:r>
            <a:r>
              <a:rPr lang="it-IT" dirty="0" err="1">
                <a:solidFill>
                  <a:schemeClr val="tx1"/>
                </a:solidFill>
              </a:rPr>
              <a:t>It</a:t>
            </a:r>
            <a:r>
              <a:rPr lang="it-IT" dirty="0">
                <a:solidFill>
                  <a:schemeClr val="tx1"/>
                </a:solidFill>
              </a:rPr>
              <a:t> </a:t>
            </a:r>
            <a:r>
              <a:rPr lang="it-IT" dirty="0" err="1">
                <a:solidFill>
                  <a:schemeClr val="tx1"/>
                </a:solidFill>
              </a:rPr>
              <a:t>runs</a:t>
            </a:r>
            <a:r>
              <a:rPr lang="it-IT" dirty="0">
                <a:solidFill>
                  <a:schemeClr val="tx1"/>
                </a:solidFill>
              </a:rPr>
              <a:t> a Linux </a:t>
            </a:r>
            <a:r>
              <a:rPr lang="it-IT" dirty="0" err="1">
                <a:solidFill>
                  <a:schemeClr val="tx1"/>
                </a:solidFill>
              </a:rPr>
              <a:t>enviroment</a:t>
            </a:r>
            <a:r>
              <a:rPr lang="it-IT" dirty="0">
                <a:solidFill>
                  <a:schemeClr val="tx1"/>
                </a:solidFill>
              </a:rPr>
              <a:t>.</a:t>
            </a:r>
          </a:p>
        </p:txBody>
      </p:sp>
      <p:sp>
        <p:nvSpPr>
          <p:cNvPr id="4" name="Segnaposto contenuto 3">
            <a:extLst>
              <a:ext uri="{FF2B5EF4-FFF2-40B4-BE49-F238E27FC236}">
                <a16:creationId xmlns:a16="http://schemas.microsoft.com/office/drawing/2014/main" id="{5C1F784F-FE55-834F-E123-148A216FBBD0}"/>
              </a:ext>
            </a:extLst>
          </p:cNvPr>
          <p:cNvSpPr>
            <a:spLocks noGrp="1"/>
          </p:cNvSpPr>
          <p:nvPr>
            <p:ph sz="half" idx="2"/>
          </p:nvPr>
        </p:nvSpPr>
        <p:spPr/>
        <p:txBody>
          <a:bodyPr/>
          <a:lstStyle/>
          <a:p>
            <a:pPr>
              <a:buFont typeface="Wingdings" panose="05000000000000000000" pitchFamily="2" charset="2"/>
              <a:buChar char="§"/>
            </a:pPr>
            <a:r>
              <a:rPr lang="it-IT" dirty="0"/>
              <a:t> </a:t>
            </a:r>
            <a:r>
              <a:rPr lang="it-IT" dirty="0">
                <a:solidFill>
                  <a:schemeClr val="tx1"/>
                </a:solidFill>
              </a:rPr>
              <a:t>The Spark session </a:t>
            </a:r>
            <a:r>
              <a:rPr lang="it-IT" dirty="0" err="1">
                <a:solidFill>
                  <a:schemeClr val="tx1"/>
                </a:solidFill>
              </a:rPr>
              <a:t>is</a:t>
            </a:r>
            <a:r>
              <a:rPr lang="it-IT" dirty="0">
                <a:solidFill>
                  <a:schemeClr val="tx1"/>
                </a:solidFill>
              </a:rPr>
              <a:t> </a:t>
            </a:r>
            <a:r>
              <a:rPr lang="it-IT" dirty="0" err="1">
                <a:solidFill>
                  <a:schemeClr val="tx1"/>
                </a:solidFill>
              </a:rPr>
              <a:t>created</a:t>
            </a:r>
            <a:r>
              <a:rPr lang="it-IT" dirty="0">
                <a:solidFill>
                  <a:schemeClr val="tx1"/>
                </a:solidFill>
              </a:rPr>
              <a:t> </a:t>
            </a:r>
            <a:r>
              <a:rPr lang="it-IT" dirty="0" err="1">
                <a:solidFill>
                  <a:schemeClr val="tx1"/>
                </a:solidFill>
              </a:rPr>
              <a:t>through</a:t>
            </a:r>
            <a:r>
              <a:rPr lang="it-IT" dirty="0">
                <a:solidFill>
                  <a:schemeClr val="tx1"/>
                </a:solidFill>
              </a:rPr>
              <a:t> a </a:t>
            </a:r>
            <a:r>
              <a:rPr lang="it-IT" dirty="0" err="1">
                <a:solidFill>
                  <a:schemeClr val="tx1"/>
                </a:solidFill>
              </a:rPr>
              <a:t>Jupyter</a:t>
            </a:r>
            <a:r>
              <a:rPr lang="it-IT" dirty="0">
                <a:solidFill>
                  <a:schemeClr val="tx1"/>
                </a:solidFill>
              </a:rPr>
              <a:t> notebook.</a:t>
            </a:r>
          </a:p>
        </p:txBody>
      </p:sp>
      <p:sp>
        <p:nvSpPr>
          <p:cNvPr id="5" name="Segnaposto piè di pagina 4">
            <a:extLst>
              <a:ext uri="{FF2B5EF4-FFF2-40B4-BE49-F238E27FC236}">
                <a16:creationId xmlns:a16="http://schemas.microsoft.com/office/drawing/2014/main" id="{A38787BE-5590-B036-C100-79FCB6C75B2F}"/>
              </a:ext>
            </a:extLst>
          </p:cNvPr>
          <p:cNvSpPr>
            <a:spLocks noGrp="1"/>
          </p:cNvSpPr>
          <p:nvPr>
            <p:ph type="ftr" sz="quarter" idx="11"/>
          </p:nvPr>
        </p:nvSpPr>
        <p:spPr/>
        <p:txBody>
          <a:bodyPr/>
          <a:lstStyle/>
          <a:p>
            <a:r>
              <a:rPr lang="it-IT"/>
              <a:t>Marco Lorenzo Damiani Ferretti, Luca De Dominicis, Alessandro Pasi</a:t>
            </a:r>
          </a:p>
        </p:txBody>
      </p:sp>
    </p:spTree>
    <p:extLst>
      <p:ext uri="{BB962C8B-B14F-4D97-AF65-F5344CB8AC3E}">
        <p14:creationId xmlns:p14="http://schemas.microsoft.com/office/powerpoint/2010/main" val="27821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01338-8AFC-481F-25F3-CB76C60AD422}"/>
              </a:ext>
            </a:extLst>
          </p:cNvPr>
          <p:cNvSpPr>
            <a:spLocks noGrp="1"/>
          </p:cNvSpPr>
          <p:nvPr>
            <p:ph type="title"/>
          </p:nvPr>
        </p:nvSpPr>
        <p:spPr/>
        <p:txBody>
          <a:bodyPr/>
          <a:lstStyle/>
          <a:p>
            <a:r>
              <a:rPr lang="it-IT" dirty="0"/>
              <a:t>Data </a:t>
            </a:r>
            <a:r>
              <a:rPr lang="it-IT" dirty="0" err="1"/>
              <a:t>pre</a:t>
            </a:r>
            <a:r>
              <a:rPr lang="it-IT" dirty="0"/>
              <a:t>-processing</a:t>
            </a:r>
          </a:p>
        </p:txBody>
      </p:sp>
      <p:sp>
        <p:nvSpPr>
          <p:cNvPr id="3" name="Segnaposto contenuto 2">
            <a:extLst>
              <a:ext uri="{FF2B5EF4-FFF2-40B4-BE49-F238E27FC236}">
                <a16:creationId xmlns:a16="http://schemas.microsoft.com/office/drawing/2014/main" id="{0D06348A-421E-5465-28F3-97B13E634420}"/>
              </a:ext>
            </a:extLst>
          </p:cNvPr>
          <p:cNvSpPr>
            <a:spLocks noGrp="1"/>
          </p:cNvSpPr>
          <p:nvPr>
            <p:ph idx="1"/>
          </p:nvPr>
        </p:nvSpPr>
        <p:spPr/>
        <p:txBody>
          <a:bodyPr/>
          <a:lstStyle/>
          <a:p>
            <a:pPr>
              <a:buFont typeface="Wingdings" panose="05000000000000000000" pitchFamily="2" charset="2"/>
              <a:buChar char="§"/>
            </a:pPr>
            <a:r>
              <a:rPr lang="it-IT" dirty="0"/>
              <a:t> </a:t>
            </a:r>
            <a:r>
              <a:rPr lang="it-IT" dirty="0" err="1">
                <a:solidFill>
                  <a:schemeClr val="tx1"/>
                </a:solidFill>
              </a:rPr>
              <a:t>Removal</a:t>
            </a:r>
            <a:r>
              <a:rPr lang="it-IT" dirty="0">
                <a:solidFill>
                  <a:schemeClr val="tx1"/>
                </a:solidFill>
              </a:rPr>
              <a:t> of </a:t>
            </a:r>
            <a:r>
              <a:rPr lang="it-IT" dirty="0" err="1">
                <a:solidFill>
                  <a:schemeClr val="tx1"/>
                </a:solidFill>
              </a:rPr>
              <a:t>row</a:t>
            </a:r>
            <a:r>
              <a:rPr lang="it-IT" dirty="0">
                <a:solidFill>
                  <a:schemeClr val="tx1"/>
                </a:solidFill>
              </a:rPr>
              <a:t> </a:t>
            </a:r>
            <a:r>
              <a:rPr lang="it-IT" dirty="0" err="1">
                <a:solidFill>
                  <a:schemeClr val="tx1"/>
                </a:solidFill>
              </a:rPr>
              <a:t>duplicates</a:t>
            </a:r>
            <a:r>
              <a:rPr lang="it-IT" dirty="0">
                <a:solidFill>
                  <a:schemeClr val="tx1"/>
                </a:solidFill>
              </a:rPr>
              <a:t>.</a:t>
            </a:r>
          </a:p>
          <a:p>
            <a:pPr>
              <a:buFont typeface="Wingdings" panose="05000000000000000000" pitchFamily="2" charset="2"/>
              <a:buChar char="§"/>
            </a:pPr>
            <a:r>
              <a:rPr lang="it-IT" dirty="0">
                <a:solidFill>
                  <a:schemeClr val="tx1"/>
                </a:solidFill>
              </a:rPr>
              <a:t> </a:t>
            </a:r>
            <a:r>
              <a:rPr lang="it-IT" dirty="0" err="1">
                <a:solidFill>
                  <a:schemeClr val="tx1"/>
                </a:solidFill>
              </a:rPr>
              <a:t>Omission</a:t>
            </a:r>
            <a:r>
              <a:rPr lang="it-IT" dirty="0">
                <a:solidFill>
                  <a:schemeClr val="tx1"/>
                </a:solidFill>
              </a:rPr>
              <a:t> of </a:t>
            </a:r>
            <a:r>
              <a:rPr lang="it-IT" dirty="0" err="1">
                <a:solidFill>
                  <a:schemeClr val="tx1"/>
                </a:solidFill>
              </a:rPr>
              <a:t>columns</a:t>
            </a:r>
            <a:r>
              <a:rPr lang="it-IT" dirty="0">
                <a:solidFill>
                  <a:schemeClr val="tx1"/>
                </a:solidFill>
              </a:rPr>
              <a:t> with the </a:t>
            </a:r>
            <a:r>
              <a:rPr lang="it-IT" dirty="0" err="1">
                <a:solidFill>
                  <a:schemeClr val="tx1"/>
                </a:solidFill>
              </a:rPr>
              <a:t>number</a:t>
            </a:r>
            <a:r>
              <a:rPr lang="it-IT" dirty="0">
                <a:solidFill>
                  <a:schemeClr val="tx1"/>
                </a:solidFill>
              </a:rPr>
              <a:t> of </a:t>
            </a:r>
            <a:r>
              <a:rPr lang="it-IT" i="1" dirty="0" err="1">
                <a:solidFill>
                  <a:schemeClr val="tx1"/>
                </a:solidFill>
              </a:rPr>
              <a:t>Null</a:t>
            </a:r>
            <a:r>
              <a:rPr lang="it-IT" i="1" dirty="0">
                <a:solidFill>
                  <a:schemeClr val="tx1"/>
                </a:solidFill>
              </a:rPr>
              <a:t>/</a:t>
            </a:r>
            <a:r>
              <a:rPr lang="it-IT" i="1" dirty="0" err="1">
                <a:solidFill>
                  <a:schemeClr val="tx1"/>
                </a:solidFill>
              </a:rPr>
              <a:t>NaN</a:t>
            </a:r>
            <a:r>
              <a:rPr lang="it-IT" i="1" dirty="0">
                <a:solidFill>
                  <a:schemeClr val="tx1"/>
                </a:solidFill>
              </a:rPr>
              <a:t> </a:t>
            </a:r>
            <a:r>
              <a:rPr lang="it-IT" dirty="0" err="1">
                <a:solidFill>
                  <a:schemeClr val="tx1"/>
                </a:solidFill>
              </a:rPr>
              <a:t>greater</a:t>
            </a:r>
            <a:r>
              <a:rPr lang="it-IT" dirty="0">
                <a:solidFill>
                  <a:schemeClr val="tx1"/>
                </a:solidFill>
              </a:rPr>
              <a:t> </a:t>
            </a:r>
            <a:r>
              <a:rPr lang="it-IT" dirty="0" err="1">
                <a:solidFill>
                  <a:schemeClr val="tx1"/>
                </a:solidFill>
              </a:rPr>
              <a:t>than</a:t>
            </a:r>
            <a:r>
              <a:rPr lang="it-IT" dirty="0">
                <a:solidFill>
                  <a:schemeClr val="tx1"/>
                </a:solidFill>
              </a:rPr>
              <a:t> 50% of the </a:t>
            </a:r>
            <a:r>
              <a:rPr lang="it-IT" dirty="0" err="1">
                <a:solidFill>
                  <a:schemeClr val="tx1"/>
                </a:solidFill>
              </a:rPr>
              <a:t>total</a:t>
            </a:r>
            <a:r>
              <a:rPr lang="it-IT" dirty="0">
                <a:solidFill>
                  <a:schemeClr val="tx1"/>
                </a:solidFill>
              </a:rPr>
              <a:t> </a:t>
            </a:r>
            <a:r>
              <a:rPr lang="it-IT" dirty="0" err="1">
                <a:solidFill>
                  <a:schemeClr val="tx1"/>
                </a:solidFill>
              </a:rPr>
              <a:t>number</a:t>
            </a:r>
            <a:r>
              <a:rPr lang="it-IT" dirty="0">
                <a:solidFill>
                  <a:schemeClr val="tx1"/>
                </a:solidFill>
              </a:rPr>
              <a:t> of </a:t>
            </a:r>
            <a:r>
              <a:rPr lang="it-IT" dirty="0" err="1">
                <a:solidFill>
                  <a:schemeClr val="tx1"/>
                </a:solidFill>
              </a:rPr>
              <a:t>rows</a:t>
            </a:r>
            <a:r>
              <a:rPr lang="it-IT" dirty="0">
                <a:solidFill>
                  <a:schemeClr val="tx1"/>
                </a:solidFill>
              </a:rPr>
              <a:t>.</a:t>
            </a:r>
          </a:p>
          <a:p>
            <a:pPr>
              <a:buFont typeface="Wingdings" panose="05000000000000000000" pitchFamily="2" charset="2"/>
              <a:buChar char="§"/>
            </a:pPr>
            <a:r>
              <a:rPr lang="it-IT" dirty="0">
                <a:solidFill>
                  <a:schemeClr val="tx1"/>
                </a:solidFill>
              </a:rPr>
              <a:t> </a:t>
            </a:r>
            <a:r>
              <a:rPr lang="it-IT" dirty="0" err="1">
                <a:solidFill>
                  <a:schemeClr val="tx1"/>
                </a:solidFill>
              </a:rPr>
              <a:t>Replacing</a:t>
            </a:r>
            <a:r>
              <a:rPr lang="it-IT" dirty="0">
                <a:solidFill>
                  <a:schemeClr val="tx1"/>
                </a:solidFill>
              </a:rPr>
              <a:t> of the </a:t>
            </a:r>
            <a:r>
              <a:rPr lang="it-IT" dirty="0" err="1">
                <a:solidFill>
                  <a:schemeClr val="tx1"/>
                </a:solidFill>
              </a:rPr>
              <a:t>remaining</a:t>
            </a:r>
            <a:r>
              <a:rPr lang="it-IT" dirty="0">
                <a:solidFill>
                  <a:schemeClr val="tx1"/>
                </a:solidFill>
              </a:rPr>
              <a:t> </a:t>
            </a:r>
            <a:r>
              <a:rPr lang="it-IT" dirty="0" err="1">
                <a:solidFill>
                  <a:schemeClr val="tx1"/>
                </a:solidFill>
              </a:rPr>
              <a:t>Null</a:t>
            </a:r>
            <a:r>
              <a:rPr lang="it-IT" dirty="0">
                <a:solidFill>
                  <a:schemeClr val="tx1"/>
                </a:solidFill>
              </a:rPr>
              <a:t>/</a:t>
            </a:r>
            <a:r>
              <a:rPr lang="it-IT" dirty="0" err="1">
                <a:solidFill>
                  <a:schemeClr val="tx1"/>
                </a:solidFill>
              </a:rPr>
              <a:t>Nan</a:t>
            </a:r>
            <a:r>
              <a:rPr lang="it-IT" dirty="0">
                <a:solidFill>
                  <a:schemeClr val="tx1"/>
                </a:solidFill>
              </a:rPr>
              <a:t> with the </a:t>
            </a:r>
            <a:r>
              <a:rPr lang="it-IT" dirty="0" err="1">
                <a:solidFill>
                  <a:schemeClr val="tx1"/>
                </a:solidFill>
              </a:rPr>
              <a:t>most</a:t>
            </a:r>
            <a:r>
              <a:rPr lang="it-IT" dirty="0">
                <a:solidFill>
                  <a:schemeClr val="tx1"/>
                </a:solidFill>
              </a:rPr>
              <a:t> </a:t>
            </a:r>
            <a:r>
              <a:rPr lang="it-IT" dirty="0" err="1">
                <a:solidFill>
                  <a:schemeClr val="tx1"/>
                </a:solidFill>
              </a:rPr>
              <a:t>frequent</a:t>
            </a:r>
            <a:r>
              <a:rPr lang="it-IT" dirty="0">
                <a:solidFill>
                  <a:schemeClr val="tx1"/>
                </a:solidFill>
              </a:rPr>
              <a:t> </a:t>
            </a:r>
            <a:r>
              <a:rPr lang="it-IT" dirty="0" err="1">
                <a:solidFill>
                  <a:schemeClr val="tx1"/>
                </a:solidFill>
              </a:rPr>
              <a:t>value</a:t>
            </a:r>
            <a:r>
              <a:rPr lang="it-IT" dirty="0">
                <a:solidFill>
                  <a:schemeClr val="tx1"/>
                </a:solidFill>
              </a:rPr>
              <a:t> in </a:t>
            </a:r>
            <a:r>
              <a:rPr lang="it-IT" dirty="0" err="1">
                <a:solidFill>
                  <a:schemeClr val="tx1"/>
                </a:solidFill>
              </a:rPr>
              <a:t>each</a:t>
            </a:r>
            <a:r>
              <a:rPr lang="it-IT" dirty="0">
                <a:solidFill>
                  <a:schemeClr val="tx1"/>
                </a:solidFill>
              </a:rPr>
              <a:t> </a:t>
            </a:r>
            <a:r>
              <a:rPr lang="it-IT" dirty="0" err="1">
                <a:solidFill>
                  <a:schemeClr val="tx1"/>
                </a:solidFill>
              </a:rPr>
              <a:t>column</a:t>
            </a:r>
            <a:r>
              <a:rPr lang="it-IT" dirty="0">
                <a:solidFill>
                  <a:schemeClr val="tx1"/>
                </a:solidFill>
              </a:rPr>
              <a:t>.</a:t>
            </a:r>
          </a:p>
          <a:p>
            <a:pPr>
              <a:buFont typeface="Wingdings" panose="05000000000000000000" pitchFamily="2" charset="2"/>
              <a:buChar char="§"/>
            </a:pPr>
            <a:r>
              <a:rPr lang="it-IT" dirty="0">
                <a:solidFill>
                  <a:schemeClr val="tx1"/>
                </a:solidFill>
              </a:rPr>
              <a:t> Use of the R-Formula to </a:t>
            </a:r>
            <a:r>
              <a:rPr lang="it-IT" dirty="0" err="1">
                <a:solidFill>
                  <a:schemeClr val="tx1"/>
                </a:solidFill>
              </a:rPr>
              <a:t>transform</a:t>
            </a:r>
            <a:r>
              <a:rPr lang="it-IT" dirty="0">
                <a:solidFill>
                  <a:schemeClr val="tx1"/>
                </a:solidFill>
              </a:rPr>
              <a:t> the dataset.</a:t>
            </a:r>
          </a:p>
          <a:p>
            <a:pPr>
              <a:buFont typeface="Wingdings" panose="05000000000000000000" pitchFamily="2" charset="2"/>
              <a:buChar char="§"/>
            </a:pPr>
            <a:r>
              <a:rPr lang="it-IT" dirty="0">
                <a:solidFill>
                  <a:schemeClr val="tx1"/>
                </a:solidFill>
              </a:rPr>
              <a:t> </a:t>
            </a:r>
            <a:r>
              <a:rPr lang="it-IT" dirty="0" err="1">
                <a:solidFill>
                  <a:schemeClr val="tx1"/>
                </a:solidFill>
              </a:rPr>
              <a:t>All</a:t>
            </a:r>
            <a:r>
              <a:rPr lang="it-IT" dirty="0">
                <a:solidFill>
                  <a:schemeClr val="tx1"/>
                </a:solidFill>
              </a:rPr>
              <a:t> the </a:t>
            </a:r>
            <a:r>
              <a:rPr lang="it-IT" dirty="0" err="1">
                <a:solidFill>
                  <a:schemeClr val="tx1"/>
                </a:solidFill>
              </a:rPr>
              <a:t>remaining</a:t>
            </a:r>
            <a:r>
              <a:rPr lang="it-IT" dirty="0">
                <a:solidFill>
                  <a:schemeClr val="tx1"/>
                </a:solidFill>
              </a:rPr>
              <a:t> </a:t>
            </a:r>
            <a:r>
              <a:rPr lang="it-IT" dirty="0" err="1">
                <a:solidFill>
                  <a:schemeClr val="tx1"/>
                </a:solidFill>
              </a:rPr>
              <a:t>columns</a:t>
            </a:r>
            <a:r>
              <a:rPr lang="it-IT" dirty="0">
                <a:solidFill>
                  <a:schemeClr val="tx1"/>
                </a:solidFill>
              </a:rPr>
              <a:t> are </a:t>
            </a:r>
            <a:r>
              <a:rPr lang="it-IT" dirty="0" err="1">
                <a:solidFill>
                  <a:schemeClr val="tx1"/>
                </a:solidFill>
              </a:rPr>
              <a:t>considered</a:t>
            </a:r>
            <a:r>
              <a:rPr lang="it-IT" dirty="0">
                <a:solidFill>
                  <a:schemeClr val="tx1"/>
                </a:solidFill>
              </a:rPr>
              <a:t> as features.</a:t>
            </a:r>
          </a:p>
          <a:p>
            <a:pPr>
              <a:buFont typeface="Wingdings" panose="05000000000000000000" pitchFamily="2" charset="2"/>
              <a:buChar char="§"/>
            </a:pPr>
            <a:r>
              <a:rPr lang="it-IT" dirty="0">
                <a:solidFill>
                  <a:schemeClr val="tx1"/>
                </a:solidFill>
              </a:rPr>
              <a:t> We split the </a:t>
            </a:r>
            <a:r>
              <a:rPr lang="it-IT" dirty="0" err="1">
                <a:solidFill>
                  <a:schemeClr val="tx1"/>
                </a:solidFill>
              </a:rPr>
              <a:t>transformed</a:t>
            </a:r>
            <a:r>
              <a:rPr lang="it-IT" dirty="0">
                <a:solidFill>
                  <a:schemeClr val="tx1"/>
                </a:solidFill>
              </a:rPr>
              <a:t> dataset </a:t>
            </a:r>
            <a:r>
              <a:rPr lang="it-IT" dirty="0" err="1">
                <a:solidFill>
                  <a:schemeClr val="tx1"/>
                </a:solidFill>
              </a:rPr>
              <a:t>into</a:t>
            </a:r>
            <a:r>
              <a:rPr lang="it-IT" dirty="0">
                <a:solidFill>
                  <a:schemeClr val="tx1"/>
                </a:solidFill>
              </a:rPr>
              <a:t> </a:t>
            </a:r>
            <a:r>
              <a:rPr lang="it-IT" dirty="0" err="1">
                <a:solidFill>
                  <a:schemeClr val="tx1"/>
                </a:solidFill>
              </a:rPr>
              <a:t>train</a:t>
            </a:r>
            <a:r>
              <a:rPr lang="it-IT" dirty="0">
                <a:solidFill>
                  <a:schemeClr val="tx1"/>
                </a:solidFill>
              </a:rPr>
              <a:t> and test sets.</a:t>
            </a:r>
          </a:p>
          <a:p>
            <a:pPr marL="0" indent="0">
              <a:buNone/>
            </a:pPr>
            <a:endParaRPr lang="it-IT" dirty="0"/>
          </a:p>
        </p:txBody>
      </p:sp>
      <p:sp>
        <p:nvSpPr>
          <p:cNvPr id="4" name="Segnaposto testo 3">
            <a:extLst>
              <a:ext uri="{FF2B5EF4-FFF2-40B4-BE49-F238E27FC236}">
                <a16:creationId xmlns:a16="http://schemas.microsoft.com/office/drawing/2014/main" id="{DDE873D9-0C3A-4E1C-502E-FC33E055D21F}"/>
              </a:ext>
            </a:extLst>
          </p:cNvPr>
          <p:cNvSpPr>
            <a:spLocks noGrp="1"/>
          </p:cNvSpPr>
          <p:nvPr>
            <p:ph type="body" sz="half" idx="2"/>
          </p:nvPr>
        </p:nvSpPr>
        <p:spPr/>
        <p:txBody>
          <a:bodyPr/>
          <a:lstStyle/>
          <a:p>
            <a:pPr algn="just"/>
            <a:r>
              <a:rPr lang="it-IT" dirty="0"/>
              <a:t>The </a:t>
            </a:r>
            <a:r>
              <a:rPr lang="it-IT" dirty="0" err="1"/>
              <a:t>objective</a:t>
            </a:r>
            <a:r>
              <a:rPr lang="it-IT" dirty="0"/>
              <a:t> of the </a:t>
            </a:r>
            <a:r>
              <a:rPr lang="it-IT" dirty="0" err="1"/>
              <a:t>pre-prosessing</a:t>
            </a:r>
            <a:r>
              <a:rPr lang="it-IT" dirty="0"/>
              <a:t> </a:t>
            </a:r>
            <a:r>
              <a:rPr lang="it-IT" dirty="0" err="1"/>
              <a:t>is</a:t>
            </a:r>
            <a:r>
              <a:rPr lang="it-IT" dirty="0"/>
              <a:t> to </a:t>
            </a:r>
            <a:r>
              <a:rPr lang="it-IT" dirty="0" err="1"/>
              <a:t>enhance</a:t>
            </a:r>
            <a:r>
              <a:rPr lang="it-IT" dirty="0"/>
              <a:t> the </a:t>
            </a:r>
            <a:r>
              <a:rPr lang="it-IT" dirty="0" err="1"/>
              <a:t>quality</a:t>
            </a:r>
            <a:r>
              <a:rPr lang="it-IT" dirty="0"/>
              <a:t> of the data in </a:t>
            </a:r>
            <a:r>
              <a:rPr lang="it-IT" dirty="0" err="1"/>
              <a:t>order</a:t>
            </a:r>
            <a:r>
              <a:rPr lang="it-IT" dirty="0"/>
              <a:t> to </a:t>
            </a:r>
            <a:r>
              <a:rPr lang="it-IT" dirty="0" err="1"/>
              <a:t>achieve</a:t>
            </a:r>
            <a:r>
              <a:rPr lang="it-IT" dirty="0"/>
              <a:t> </a:t>
            </a:r>
            <a:r>
              <a:rPr lang="it-IT" dirty="0" err="1"/>
              <a:t>better</a:t>
            </a:r>
            <a:r>
              <a:rPr lang="it-IT" dirty="0"/>
              <a:t> </a:t>
            </a:r>
            <a:r>
              <a:rPr lang="it-IT" dirty="0" err="1"/>
              <a:t>results</a:t>
            </a:r>
            <a:endParaRPr lang="it-IT" dirty="0"/>
          </a:p>
        </p:txBody>
      </p:sp>
      <p:sp>
        <p:nvSpPr>
          <p:cNvPr id="5" name="Segnaposto piè di pagina 4">
            <a:extLst>
              <a:ext uri="{FF2B5EF4-FFF2-40B4-BE49-F238E27FC236}">
                <a16:creationId xmlns:a16="http://schemas.microsoft.com/office/drawing/2014/main" id="{17591BEA-53F1-7883-4EBD-62940CCD059A}"/>
              </a:ext>
            </a:extLst>
          </p:cNvPr>
          <p:cNvSpPr>
            <a:spLocks noGrp="1"/>
          </p:cNvSpPr>
          <p:nvPr>
            <p:ph type="ftr" sz="quarter" idx="11"/>
          </p:nvPr>
        </p:nvSpPr>
        <p:spPr/>
        <p:txBody>
          <a:bodyPr/>
          <a:lstStyle/>
          <a:p>
            <a:r>
              <a:rPr lang="it-IT" cap="none" dirty="0"/>
              <a:t>Marco Lorenzo Damiani Ferretti, Luca De Dominicis, Alessandro Pasi</a:t>
            </a:r>
          </a:p>
        </p:txBody>
      </p:sp>
    </p:spTree>
    <p:extLst>
      <p:ext uri="{BB962C8B-B14F-4D97-AF65-F5344CB8AC3E}">
        <p14:creationId xmlns:p14="http://schemas.microsoft.com/office/powerpoint/2010/main" val="193385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01338-8AFC-481F-25F3-CB76C60AD422}"/>
              </a:ext>
            </a:extLst>
          </p:cNvPr>
          <p:cNvSpPr>
            <a:spLocks noGrp="1"/>
          </p:cNvSpPr>
          <p:nvPr>
            <p:ph type="title"/>
          </p:nvPr>
        </p:nvSpPr>
        <p:spPr/>
        <p:txBody>
          <a:bodyPr/>
          <a:lstStyle/>
          <a:p>
            <a:r>
              <a:rPr lang="it-IT" dirty="0" err="1"/>
              <a:t>Metrics</a:t>
            </a:r>
            <a:r>
              <a:rPr lang="it-IT" dirty="0"/>
              <a:t> and Cross-</a:t>
            </a:r>
            <a:r>
              <a:rPr lang="it-IT" dirty="0" err="1"/>
              <a:t>validation</a:t>
            </a:r>
            <a:endParaRPr lang="it-IT" dirty="0"/>
          </a:p>
        </p:txBody>
      </p:sp>
      <p:sp>
        <p:nvSpPr>
          <p:cNvPr id="3" name="Segnaposto contenuto 2">
            <a:extLst>
              <a:ext uri="{FF2B5EF4-FFF2-40B4-BE49-F238E27FC236}">
                <a16:creationId xmlns:a16="http://schemas.microsoft.com/office/drawing/2014/main" id="{0D06348A-421E-5465-28F3-97B13E634420}"/>
              </a:ext>
            </a:extLst>
          </p:cNvPr>
          <p:cNvSpPr>
            <a:spLocks noGrp="1"/>
          </p:cNvSpPr>
          <p:nvPr>
            <p:ph idx="1"/>
          </p:nvPr>
        </p:nvSpPr>
        <p:spPr/>
        <p:txBody>
          <a:bodyPr/>
          <a:lstStyle/>
          <a:p>
            <a:pPr>
              <a:buFont typeface="Wingdings" panose="05000000000000000000" pitchFamily="2" charset="2"/>
              <a:buChar char="§"/>
            </a:pPr>
            <a:r>
              <a:rPr lang="it-IT" dirty="0">
                <a:solidFill>
                  <a:schemeClr val="tx1"/>
                </a:solidFill>
              </a:rPr>
              <a:t> We </a:t>
            </a:r>
            <a:r>
              <a:rPr lang="it-IT" dirty="0" err="1">
                <a:solidFill>
                  <a:schemeClr val="tx1"/>
                </a:solidFill>
              </a:rPr>
              <a:t>define</a:t>
            </a:r>
            <a:r>
              <a:rPr lang="it-IT" dirty="0">
                <a:solidFill>
                  <a:schemeClr val="tx1"/>
                </a:solidFill>
              </a:rPr>
              <a:t> </a:t>
            </a:r>
            <a:r>
              <a:rPr lang="it-IT" dirty="0" err="1">
                <a:solidFill>
                  <a:schemeClr val="tx1"/>
                </a:solidFill>
              </a:rPr>
              <a:t>specific</a:t>
            </a:r>
            <a:r>
              <a:rPr lang="it-IT" dirty="0">
                <a:solidFill>
                  <a:schemeClr val="tx1"/>
                </a:solidFill>
              </a:rPr>
              <a:t> custom </a:t>
            </a:r>
            <a:r>
              <a:rPr lang="it-IT" dirty="0" err="1">
                <a:solidFill>
                  <a:schemeClr val="tx1"/>
                </a:solidFill>
              </a:rPr>
              <a:t>functions</a:t>
            </a:r>
            <a:r>
              <a:rPr lang="it-IT" dirty="0">
                <a:solidFill>
                  <a:schemeClr val="tx1"/>
                </a:solidFill>
              </a:rPr>
              <a:t> for the </a:t>
            </a:r>
            <a:r>
              <a:rPr lang="it-IT" dirty="0" err="1">
                <a:solidFill>
                  <a:schemeClr val="tx1"/>
                </a:solidFill>
              </a:rPr>
              <a:t>computations</a:t>
            </a:r>
            <a:r>
              <a:rPr lang="it-IT" dirty="0">
                <a:solidFill>
                  <a:schemeClr val="tx1"/>
                </a:solidFill>
              </a:rPr>
              <a:t> of the </a:t>
            </a:r>
            <a:r>
              <a:rPr lang="it-IT" dirty="0" err="1">
                <a:solidFill>
                  <a:schemeClr val="tx1"/>
                </a:solidFill>
              </a:rPr>
              <a:t>metrics</a:t>
            </a:r>
            <a:r>
              <a:rPr lang="it-IT" dirty="0">
                <a:solidFill>
                  <a:schemeClr val="tx1"/>
                </a:solidFill>
              </a:rPr>
              <a:t> (</a:t>
            </a:r>
            <a:r>
              <a:rPr lang="it-IT" dirty="0" err="1">
                <a:solidFill>
                  <a:schemeClr val="tx1"/>
                </a:solidFill>
              </a:rPr>
              <a:t>Accuracy</a:t>
            </a:r>
            <a:r>
              <a:rPr lang="it-IT" dirty="0">
                <a:solidFill>
                  <a:schemeClr val="tx1"/>
                </a:solidFill>
              </a:rPr>
              <a:t>, F1, F2, AUC ROC).</a:t>
            </a:r>
          </a:p>
          <a:p>
            <a:pPr>
              <a:buFont typeface="Wingdings" panose="05000000000000000000" pitchFamily="2" charset="2"/>
              <a:buChar char="§"/>
            </a:pPr>
            <a:r>
              <a:rPr lang="it-IT" dirty="0">
                <a:solidFill>
                  <a:schemeClr val="tx1"/>
                </a:solidFill>
              </a:rPr>
              <a:t> </a:t>
            </a:r>
            <a:r>
              <a:rPr lang="it-IT" dirty="0" err="1">
                <a:solidFill>
                  <a:schemeClr val="tx1"/>
                </a:solidFill>
              </a:rPr>
              <a:t>They</a:t>
            </a:r>
            <a:r>
              <a:rPr lang="it-IT" dirty="0">
                <a:solidFill>
                  <a:schemeClr val="tx1"/>
                </a:solidFill>
              </a:rPr>
              <a:t> take the labels and the </a:t>
            </a:r>
            <a:r>
              <a:rPr lang="it-IT" dirty="0" err="1">
                <a:solidFill>
                  <a:schemeClr val="tx1"/>
                </a:solidFill>
              </a:rPr>
              <a:t>predictions</a:t>
            </a:r>
            <a:r>
              <a:rPr lang="it-IT" dirty="0">
                <a:solidFill>
                  <a:schemeClr val="tx1"/>
                </a:solidFill>
              </a:rPr>
              <a:t> and </a:t>
            </a:r>
            <a:r>
              <a:rPr lang="it-IT" dirty="0" err="1">
                <a:solidFill>
                  <a:schemeClr val="tx1"/>
                </a:solidFill>
              </a:rPr>
              <a:t>return</a:t>
            </a:r>
            <a:r>
              <a:rPr lang="it-IT" dirty="0">
                <a:solidFill>
                  <a:schemeClr val="tx1"/>
                </a:solidFill>
              </a:rPr>
              <a:t> the scores.</a:t>
            </a:r>
          </a:p>
          <a:p>
            <a:pPr>
              <a:buFont typeface="Wingdings" panose="05000000000000000000" pitchFamily="2" charset="2"/>
              <a:buChar char="§"/>
            </a:pPr>
            <a:r>
              <a:rPr lang="it-IT" dirty="0">
                <a:solidFill>
                  <a:schemeClr val="tx1"/>
                </a:solidFill>
              </a:rPr>
              <a:t> </a:t>
            </a:r>
            <a:r>
              <a:rPr lang="it-IT" dirty="0" err="1">
                <a:solidFill>
                  <a:schemeClr val="tx1"/>
                </a:solidFill>
              </a:rPr>
              <a:t>Since</a:t>
            </a:r>
            <a:r>
              <a:rPr lang="it-IT" dirty="0">
                <a:solidFill>
                  <a:schemeClr val="tx1"/>
                </a:solidFill>
              </a:rPr>
              <a:t> </a:t>
            </a:r>
            <a:r>
              <a:rPr lang="it-IT" dirty="0" err="1">
                <a:solidFill>
                  <a:schemeClr val="tx1"/>
                </a:solidFill>
              </a:rPr>
              <a:t>it</a:t>
            </a:r>
            <a:r>
              <a:rPr lang="it-IT" dirty="0">
                <a:solidFill>
                  <a:schemeClr val="tx1"/>
                </a:solidFill>
              </a:rPr>
              <a:t> </a:t>
            </a:r>
            <a:r>
              <a:rPr lang="it-IT" dirty="0" err="1">
                <a:solidFill>
                  <a:schemeClr val="tx1"/>
                </a:solidFill>
              </a:rPr>
              <a:t>is</a:t>
            </a:r>
            <a:r>
              <a:rPr lang="it-IT" dirty="0">
                <a:solidFill>
                  <a:schemeClr val="tx1"/>
                </a:solidFill>
              </a:rPr>
              <a:t> a </a:t>
            </a:r>
            <a:r>
              <a:rPr lang="it-IT" dirty="0" err="1">
                <a:solidFill>
                  <a:schemeClr val="tx1"/>
                </a:solidFill>
              </a:rPr>
              <a:t>binary</a:t>
            </a:r>
            <a:r>
              <a:rPr lang="it-IT" dirty="0">
                <a:solidFill>
                  <a:schemeClr val="tx1"/>
                </a:solidFill>
              </a:rPr>
              <a:t> </a:t>
            </a:r>
            <a:r>
              <a:rPr lang="it-IT" dirty="0" err="1">
                <a:solidFill>
                  <a:schemeClr val="tx1"/>
                </a:solidFill>
              </a:rPr>
              <a:t>classification</a:t>
            </a:r>
            <a:r>
              <a:rPr lang="it-IT" dirty="0">
                <a:solidFill>
                  <a:schemeClr val="tx1"/>
                </a:solidFill>
              </a:rPr>
              <a:t> </a:t>
            </a:r>
            <a:r>
              <a:rPr lang="it-IT" dirty="0" err="1">
                <a:solidFill>
                  <a:schemeClr val="tx1"/>
                </a:solidFill>
              </a:rPr>
              <a:t>problem</a:t>
            </a:r>
            <a:r>
              <a:rPr lang="it-IT" dirty="0">
                <a:solidFill>
                  <a:schemeClr val="tx1"/>
                </a:solidFill>
              </a:rPr>
              <a:t>, the AUC ROC </a:t>
            </a:r>
            <a:r>
              <a:rPr lang="it-IT" dirty="0" err="1">
                <a:solidFill>
                  <a:schemeClr val="tx1"/>
                </a:solidFill>
              </a:rPr>
              <a:t>is</a:t>
            </a:r>
            <a:r>
              <a:rPr lang="it-IT" dirty="0">
                <a:solidFill>
                  <a:schemeClr val="tx1"/>
                </a:solidFill>
              </a:rPr>
              <a:t> the </a:t>
            </a:r>
            <a:r>
              <a:rPr lang="it-IT" dirty="0" err="1">
                <a:solidFill>
                  <a:schemeClr val="tx1"/>
                </a:solidFill>
              </a:rPr>
              <a:t>main</a:t>
            </a:r>
            <a:r>
              <a:rPr lang="it-IT" dirty="0">
                <a:solidFill>
                  <a:schemeClr val="tx1"/>
                </a:solidFill>
              </a:rPr>
              <a:t> </a:t>
            </a:r>
            <a:r>
              <a:rPr lang="it-IT" dirty="0" err="1">
                <a:solidFill>
                  <a:schemeClr val="tx1"/>
                </a:solidFill>
              </a:rPr>
              <a:t>metric</a:t>
            </a:r>
            <a:r>
              <a:rPr lang="it-IT" dirty="0">
                <a:solidFill>
                  <a:schemeClr val="tx1"/>
                </a:solidFill>
              </a:rPr>
              <a:t> for the </a:t>
            </a:r>
            <a:r>
              <a:rPr lang="it-IT" dirty="0" err="1">
                <a:solidFill>
                  <a:schemeClr val="tx1"/>
                </a:solidFill>
              </a:rPr>
              <a:t>evaluation</a:t>
            </a:r>
            <a:r>
              <a:rPr lang="it-IT" dirty="0">
                <a:solidFill>
                  <a:schemeClr val="tx1"/>
                </a:solidFill>
              </a:rPr>
              <a:t> of the performances, and for </a:t>
            </a:r>
            <a:r>
              <a:rPr lang="it-IT" dirty="0" err="1">
                <a:solidFill>
                  <a:schemeClr val="tx1"/>
                </a:solidFill>
              </a:rPr>
              <a:t>this</a:t>
            </a:r>
            <a:r>
              <a:rPr lang="it-IT" dirty="0">
                <a:solidFill>
                  <a:schemeClr val="tx1"/>
                </a:solidFill>
              </a:rPr>
              <a:t> </a:t>
            </a:r>
            <a:r>
              <a:rPr lang="it-IT" dirty="0" err="1">
                <a:solidFill>
                  <a:schemeClr val="tx1"/>
                </a:solidFill>
              </a:rPr>
              <a:t>reason</a:t>
            </a:r>
            <a:r>
              <a:rPr lang="it-IT" dirty="0">
                <a:solidFill>
                  <a:schemeClr val="tx1"/>
                </a:solidFill>
              </a:rPr>
              <a:t> we </a:t>
            </a:r>
            <a:r>
              <a:rPr lang="it-IT" dirty="0" err="1">
                <a:solidFill>
                  <a:schemeClr val="tx1"/>
                </a:solidFill>
              </a:rPr>
              <a:t>also</a:t>
            </a:r>
            <a:r>
              <a:rPr lang="it-IT" dirty="0">
                <a:solidFill>
                  <a:schemeClr val="tx1"/>
                </a:solidFill>
              </a:rPr>
              <a:t> plot the curve on a </a:t>
            </a:r>
            <a:r>
              <a:rPr lang="it-IT" dirty="0" err="1">
                <a:solidFill>
                  <a:schemeClr val="tx1"/>
                </a:solidFill>
              </a:rPr>
              <a:t>graph</a:t>
            </a:r>
            <a:r>
              <a:rPr lang="it-IT" dirty="0">
                <a:solidFill>
                  <a:schemeClr val="tx1"/>
                </a:solidFill>
              </a:rPr>
              <a:t>.</a:t>
            </a:r>
          </a:p>
          <a:p>
            <a:pPr>
              <a:buFont typeface="Wingdings" panose="05000000000000000000" pitchFamily="2" charset="2"/>
              <a:buChar char="§"/>
            </a:pPr>
            <a:r>
              <a:rPr lang="it-IT" dirty="0">
                <a:solidFill>
                  <a:schemeClr val="tx1"/>
                </a:solidFill>
              </a:rPr>
              <a:t> We use the </a:t>
            </a:r>
            <a:r>
              <a:rPr lang="it-IT" dirty="0" err="1">
                <a:solidFill>
                  <a:schemeClr val="tx1"/>
                </a:solidFill>
              </a:rPr>
              <a:t>MLlib</a:t>
            </a:r>
            <a:r>
              <a:rPr lang="it-IT" dirty="0">
                <a:solidFill>
                  <a:schemeClr val="tx1"/>
                </a:solidFill>
              </a:rPr>
              <a:t> cross </a:t>
            </a:r>
            <a:r>
              <a:rPr lang="it-IT" dirty="0" err="1">
                <a:solidFill>
                  <a:schemeClr val="tx1"/>
                </a:solidFill>
              </a:rPr>
              <a:t>validator</a:t>
            </a:r>
            <a:r>
              <a:rPr lang="it-IT" dirty="0">
                <a:solidFill>
                  <a:schemeClr val="tx1"/>
                </a:solidFill>
              </a:rPr>
              <a:t> to </a:t>
            </a:r>
            <a:r>
              <a:rPr lang="it-IT" dirty="0" err="1">
                <a:solidFill>
                  <a:schemeClr val="tx1"/>
                </a:solidFill>
              </a:rPr>
              <a:t>evaluate</a:t>
            </a:r>
            <a:r>
              <a:rPr lang="it-IT" dirty="0">
                <a:solidFill>
                  <a:schemeClr val="tx1"/>
                </a:solidFill>
              </a:rPr>
              <a:t> the model </a:t>
            </a:r>
            <a:r>
              <a:rPr lang="it-IT" dirty="0" err="1">
                <a:solidFill>
                  <a:schemeClr val="tx1"/>
                </a:solidFill>
              </a:rPr>
              <a:t>robustness</a:t>
            </a:r>
            <a:r>
              <a:rPr lang="it-IT" dirty="0">
                <a:solidFill>
                  <a:schemeClr val="tx1"/>
                </a:solidFill>
              </a:rPr>
              <a:t>, </a:t>
            </a:r>
            <a:r>
              <a:rPr lang="it-IT" dirty="0" err="1">
                <a:solidFill>
                  <a:schemeClr val="tx1"/>
                </a:solidFill>
              </a:rPr>
              <a:t>combined</a:t>
            </a:r>
            <a:r>
              <a:rPr lang="it-IT" dirty="0">
                <a:solidFill>
                  <a:schemeClr val="tx1"/>
                </a:solidFill>
              </a:rPr>
              <a:t> to a </a:t>
            </a:r>
            <a:r>
              <a:rPr lang="it-IT" dirty="0" err="1">
                <a:solidFill>
                  <a:schemeClr val="tx1"/>
                </a:solidFill>
              </a:rPr>
              <a:t>parameter</a:t>
            </a:r>
            <a:r>
              <a:rPr lang="it-IT" dirty="0">
                <a:solidFill>
                  <a:schemeClr val="tx1"/>
                </a:solidFill>
              </a:rPr>
              <a:t> </a:t>
            </a:r>
            <a:r>
              <a:rPr lang="it-IT" dirty="0" err="1">
                <a:solidFill>
                  <a:schemeClr val="tx1"/>
                </a:solidFill>
              </a:rPr>
              <a:t>grid</a:t>
            </a:r>
            <a:r>
              <a:rPr lang="it-IT" dirty="0">
                <a:solidFill>
                  <a:schemeClr val="tx1"/>
                </a:solidFill>
              </a:rPr>
              <a:t> for the </a:t>
            </a:r>
            <a:r>
              <a:rPr lang="it-IT" dirty="0" err="1">
                <a:solidFill>
                  <a:schemeClr val="tx1"/>
                </a:solidFill>
              </a:rPr>
              <a:t>optimal</a:t>
            </a:r>
            <a:r>
              <a:rPr lang="it-IT" dirty="0">
                <a:solidFill>
                  <a:schemeClr val="tx1"/>
                </a:solidFill>
              </a:rPr>
              <a:t> tuning.</a:t>
            </a:r>
          </a:p>
          <a:p>
            <a:pPr>
              <a:buFont typeface="Wingdings" panose="05000000000000000000" pitchFamily="2" charset="2"/>
              <a:buChar char="§"/>
            </a:pPr>
            <a:r>
              <a:rPr lang="it-IT" dirty="0">
                <a:solidFill>
                  <a:schemeClr val="tx1"/>
                </a:solidFill>
              </a:rPr>
              <a:t> The 10-fold cross </a:t>
            </a:r>
            <a:r>
              <a:rPr lang="it-IT" dirty="0" err="1">
                <a:solidFill>
                  <a:schemeClr val="tx1"/>
                </a:solidFill>
              </a:rPr>
              <a:t>validator</a:t>
            </a:r>
            <a:r>
              <a:rPr lang="it-IT" dirty="0">
                <a:solidFill>
                  <a:schemeClr val="tx1"/>
                </a:solidFill>
              </a:rPr>
              <a:t> </a:t>
            </a:r>
            <a:r>
              <a:rPr lang="it-IT" dirty="0" err="1">
                <a:solidFill>
                  <a:schemeClr val="tx1"/>
                </a:solidFill>
              </a:rPr>
              <a:t>is</a:t>
            </a:r>
            <a:r>
              <a:rPr lang="it-IT" dirty="0">
                <a:solidFill>
                  <a:schemeClr val="tx1"/>
                </a:solidFill>
              </a:rPr>
              <a:t> </a:t>
            </a:r>
            <a:r>
              <a:rPr lang="it-IT" dirty="0" err="1">
                <a:solidFill>
                  <a:schemeClr val="tx1"/>
                </a:solidFill>
              </a:rPr>
              <a:t>used</a:t>
            </a:r>
            <a:r>
              <a:rPr lang="it-IT" dirty="0">
                <a:solidFill>
                  <a:schemeClr val="tx1"/>
                </a:solidFill>
              </a:rPr>
              <a:t> to generate 10 training and testing </a:t>
            </a:r>
            <a:r>
              <a:rPr lang="it-IT" dirty="0" err="1">
                <a:solidFill>
                  <a:schemeClr val="tx1"/>
                </a:solidFill>
              </a:rPr>
              <a:t>pairs</a:t>
            </a:r>
            <a:r>
              <a:rPr lang="it-IT" dirty="0">
                <a:solidFill>
                  <a:schemeClr val="tx1"/>
                </a:solidFill>
              </a:rPr>
              <a:t>.</a:t>
            </a:r>
          </a:p>
        </p:txBody>
      </p:sp>
      <p:sp>
        <p:nvSpPr>
          <p:cNvPr id="4" name="Segnaposto testo 3">
            <a:extLst>
              <a:ext uri="{FF2B5EF4-FFF2-40B4-BE49-F238E27FC236}">
                <a16:creationId xmlns:a16="http://schemas.microsoft.com/office/drawing/2014/main" id="{DDE873D9-0C3A-4E1C-502E-FC33E055D21F}"/>
              </a:ext>
            </a:extLst>
          </p:cNvPr>
          <p:cNvSpPr>
            <a:spLocks noGrp="1"/>
          </p:cNvSpPr>
          <p:nvPr>
            <p:ph type="body" sz="half" idx="2"/>
          </p:nvPr>
        </p:nvSpPr>
        <p:spPr/>
        <p:txBody>
          <a:bodyPr/>
          <a:lstStyle/>
          <a:p>
            <a:pPr algn="just"/>
            <a:r>
              <a:rPr lang="it-IT" dirty="0"/>
              <a:t>The </a:t>
            </a:r>
            <a:r>
              <a:rPr lang="it-IT" dirty="0" err="1"/>
              <a:t>metrics</a:t>
            </a:r>
            <a:r>
              <a:rPr lang="it-IT" dirty="0"/>
              <a:t> are </a:t>
            </a:r>
            <a:r>
              <a:rPr lang="it-IT" dirty="0" err="1"/>
              <a:t>used</a:t>
            </a:r>
            <a:r>
              <a:rPr lang="it-IT" dirty="0"/>
              <a:t> to </a:t>
            </a:r>
            <a:r>
              <a:rPr lang="it-IT" dirty="0" err="1"/>
              <a:t>evaluate</a:t>
            </a:r>
            <a:r>
              <a:rPr lang="it-IT" dirty="0"/>
              <a:t> the performances of the models, </a:t>
            </a:r>
            <a:r>
              <a:rPr lang="it-IT" dirty="0" err="1"/>
              <a:t>while</a:t>
            </a:r>
            <a:r>
              <a:rPr lang="it-IT" dirty="0"/>
              <a:t> the cross-</a:t>
            </a:r>
            <a:r>
              <a:rPr lang="it-IT" dirty="0" err="1"/>
              <a:t>validation</a:t>
            </a:r>
            <a:r>
              <a:rPr lang="it-IT" dirty="0"/>
              <a:t> </a:t>
            </a:r>
            <a:r>
              <a:rPr lang="it-IT" dirty="0" err="1"/>
              <a:t>is</a:t>
            </a:r>
            <a:r>
              <a:rPr lang="it-IT" dirty="0"/>
              <a:t> </a:t>
            </a:r>
            <a:r>
              <a:rPr lang="it-IT" dirty="0" err="1"/>
              <a:t>used</a:t>
            </a:r>
            <a:r>
              <a:rPr lang="it-IT" dirty="0"/>
              <a:t> to </a:t>
            </a:r>
            <a:r>
              <a:rPr lang="it-IT" dirty="0" err="1"/>
              <a:t>find</a:t>
            </a:r>
            <a:r>
              <a:rPr lang="it-IT" dirty="0"/>
              <a:t> </a:t>
            </a:r>
            <a:r>
              <a:rPr lang="it-IT" dirty="0" err="1"/>
              <a:t>better</a:t>
            </a:r>
            <a:r>
              <a:rPr lang="it-IT" dirty="0"/>
              <a:t> </a:t>
            </a:r>
            <a:r>
              <a:rPr lang="it-IT" dirty="0" err="1"/>
              <a:t>hyperparameters</a:t>
            </a:r>
            <a:r>
              <a:rPr lang="it-IT" dirty="0"/>
              <a:t> and to </a:t>
            </a:r>
            <a:r>
              <a:rPr lang="it-IT" dirty="0" err="1"/>
              <a:t>evaluate</a:t>
            </a:r>
            <a:r>
              <a:rPr lang="it-IT" dirty="0"/>
              <a:t> models </a:t>
            </a:r>
            <a:r>
              <a:rPr lang="it-IT" dirty="0" err="1"/>
              <a:t>robustness</a:t>
            </a:r>
            <a:endParaRPr lang="it-IT" dirty="0"/>
          </a:p>
        </p:txBody>
      </p:sp>
      <p:sp>
        <p:nvSpPr>
          <p:cNvPr id="5" name="Segnaposto piè di pagina 4">
            <a:extLst>
              <a:ext uri="{FF2B5EF4-FFF2-40B4-BE49-F238E27FC236}">
                <a16:creationId xmlns:a16="http://schemas.microsoft.com/office/drawing/2014/main" id="{44FFEEC0-667A-829E-2326-0B3448BDD187}"/>
              </a:ext>
            </a:extLst>
          </p:cNvPr>
          <p:cNvSpPr>
            <a:spLocks noGrp="1"/>
          </p:cNvSpPr>
          <p:nvPr>
            <p:ph type="ftr" sz="quarter" idx="11"/>
          </p:nvPr>
        </p:nvSpPr>
        <p:spPr/>
        <p:txBody>
          <a:bodyPr/>
          <a:lstStyle/>
          <a:p>
            <a:r>
              <a:rPr lang="it-IT" cap="none" dirty="0"/>
              <a:t>Marco Lorenzo Damiani Ferretti, Luca De Dominicis, Alessandro Pasi</a:t>
            </a:r>
          </a:p>
        </p:txBody>
      </p:sp>
    </p:spTree>
    <p:extLst>
      <p:ext uri="{BB962C8B-B14F-4D97-AF65-F5344CB8AC3E}">
        <p14:creationId xmlns:p14="http://schemas.microsoft.com/office/powerpoint/2010/main" val="233556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4D6B434-387C-A59D-7048-28FE21737B48}"/>
              </a:ext>
            </a:extLst>
          </p:cNvPr>
          <p:cNvSpPr>
            <a:spLocks noGrp="1"/>
          </p:cNvSpPr>
          <p:nvPr>
            <p:ph type="title"/>
          </p:nvPr>
        </p:nvSpPr>
        <p:spPr/>
        <p:txBody>
          <a:bodyPr/>
          <a:lstStyle/>
          <a:p>
            <a:r>
              <a:rPr lang="it-IT" dirty="0"/>
              <a:t>Models </a:t>
            </a:r>
          </a:p>
        </p:txBody>
      </p:sp>
      <p:sp>
        <p:nvSpPr>
          <p:cNvPr id="7" name="Segnaposto contenuto 6">
            <a:extLst>
              <a:ext uri="{FF2B5EF4-FFF2-40B4-BE49-F238E27FC236}">
                <a16:creationId xmlns:a16="http://schemas.microsoft.com/office/drawing/2014/main" id="{2005C6D3-318F-FD3A-164B-91D55C18B35D}"/>
              </a:ext>
            </a:extLst>
          </p:cNvPr>
          <p:cNvSpPr>
            <a:spLocks noGrp="1"/>
          </p:cNvSpPr>
          <p:nvPr>
            <p:ph idx="1"/>
          </p:nvPr>
        </p:nvSpPr>
        <p:spPr/>
        <p:txBody>
          <a:bodyPr>
            <a:normAutofit fontScale="92500" lnSpcReduction="10000"/>
          </a:bodyPr>
          <a:lstStyle/>
          <a:p>
            <a:pPr marL="0" indent="0">
              <a:buNone/>
            </a:pPr>
            <a:r>
              <a:rPr lang="it-IT" dirty="0" err="1">
                <a:solidFill>
                  <a:schemeClr val="tx1"/>
                </a:solidFill>
                <a:effectLst>
                  <a:outerShdw blurRad="38100" dist="38100" dir="2700000" algn="tl">
                    <a:srgbClr val="000000">
                      <a:alpha val="43137"/>
                    </a:srgbClr>
                  </a:outerShdw>
                </a:effectLst>
              </a:rPr>
              <a:t>Gaussian</a:t>
            </a:r>
            <a:r>
              <a:rPr lang="it-IT" dirty="0">
                <a:solidFill>
                  <a:schemeClr val="tx1"/>
                </a:solidFill>
                <a:effectLst>
                  <a:outerShdw blurRad="38100" dist="38100" dir="2700000" algn="tl">
                    <a:srgbClr val="000000">
                      <a:alpha val="43137"/>
                    </a:srgbClr>
                  </a:outerShdw>
                </a:effectLst>
              </a:rPr>
              <a:t> </a:t>
            </a:r>
            <a:r>
              <a:rPr lang="it-IT" dirty="0" err="1">
                <a:solidFill>
                  <a:schemeClr val="tx1"/>
                </a:solidFill>
                <a:effectLst>
                  <a:outerShdw blurRad="38100" dist="38100" dir="2700000" algn="tl">
                    <a:srgbClr val="000000">
                      <a:alpha val="43137"/>
                    </a:srgbClr>
                  </a:outerShdw>
                </a:effectLst>
              </a:rPr>
              <a:t>Naive</a:t>
            </a:r>
            <a:r>
              <a:rPr lang="it-IT" dirty="0">
                <a:solidFill>
                  <a:schemeClr val="tx1"/>
                </a:solidFill>
                <a:effectLst>
                  <a:outerShdw blurRad="38100" dist="38100" dir="2700000" algn="tl">
                    <a:srgbClr val="000000">
                      <a:alpha val="43137"/>
                    </a:srgbClr>
                  </a:outerShdw>
                </a:effectLst>
              </a:rPr>
              <a:t> </a:t>
            </a:r>
            <a:r>
              <a:rPr lang="it-IT" dirty="0" err="1">
                <a:solidFill>
                  <a:schemeClr val="tx1"/>
                </a:solidFill>
                <a:effectLst>
                  <a:outerShdw blurRad="38100" dist="38100" dir="2700000" algn="tl">
                    <a:srgbClr val="000000">
                      <a:alpha val="43137"/>
                    </a:srgbClr>
                  </a:outerShdw>
                </a:effectLst>
              </a:rPr>
              <a:t>Bayes</a:t>
            </a:r>
            <a:r>
              <a:rPr lang="it-IT" dirty="0">
                <a:solidFill>
                  <a:schemeClr val="tx1"/>
                </a:solidFill>
                <a:effectLst>
                  <a:outerShdw blurRad="38100" dist="38100" dir="2700000" algn="tl">
                    <a:srgbClr val="000000">
                      <a:alpha val="43137"/>
                    </a:srgbClr>
                  </a:outerShdw>
                </a:effectLst>
              </a:rPr>
              <a:t>:</a:t>
            </a:r>
          </a:p>
          <a:p>
            <a:pPr>
              <a:buFont typeface="Wingdings" panose="05000000000000000000" pitchFamily="2" charset="2"/>
              <a:buChar char="§"/>
            </a:pPr>
            <a:r>
              <a:rPr lang="it-IT" b="0" dirty="0">
                <a:solidFill>
                  <a:schemeClr val="tx1"/>
                </a:solidFill>
                <a:effectLst/>
              </a:rPr>
              <a:t> </a:t>
            </a:r>
            <a:r>
              <a:rPr lang="it-IT" b="0" dirty="0" err="1">
                <a:solidFill>
                  <a:schemeClr val="tx1"/>
                </a:solidFill>
                <a:effectLst/>
              </a:rPr>
              <a:t>Uses</a:t>
            </a:r>
            <a:r>
              <a:rPr lang="it-IT" b="0" dirty="0">
                <a:solidFill>
                  <a:schemeClr val="tx1"/>
                </a:solidFill>
                <a:effectLst/>
              </a:rPr>
              <a:t> </a:t>
            </a:r>
            <a:r>
              <a:rPr lang="it-IT" dirty="0">
                <a:solidFill>
                  <a:schemeClr val="tx1"/>
                </a:solidFill>
              </a:rPr>
              <a:t>the </a:t>
            </a:r>
            <a:r>
              <a:rPr lang="it-IT" dirty="0" err="1">
                <a:solidFill>
                  <a:schemeClr val="tx1"/>
                </a:solidFill>
              </a:rPr>
              <a:t>principle</a:t>
            </a:r>
            <a:r>
              <a:rPr lang="it-IT" dirty="0">
                <a:solidFill>
                  <a:schemeClr val="tx1"/>
                </a:solidFill>
              </a:rPr>
              <a:t> of </a:t>
            </a:r>
            <a:r>
              <a:rPr lang="it-IT" dirty="0" err="1">
                <a:solidFill>
                  <a:schemeClr val="tx1"/>
                </a:solidFill>
              </a:rPr>
              <a:t>Naive</a:t>
            </a:r>
            <a:r>
              <a:rPr lang="it-IT" dirty="0">
                <a:solidFill>
                  <a:schemeClr val="tx1"/>
                </a:solidFill>
              </a:rPr>
              <a:t> </a:t>
            </a:r>
            <a:r>
              <a:rPr lang="it-IT" dirty="0" err="1">
                <a:solidFill>
                  <a:schemeClr val="tx1"/>
                </a:solidFill>
              </a:rPr>
              <a:t>Bayesian</a:t>
            </a:r>
            <a:r>
              <a:rPr lang="it-IT" dirty="0">
                <a:solidFill>
                  <a:schemeClr val="tx1"/>
                </a:solidFill>
              </a:rPr>
              <a:t> </a:t>
            </a:r>
            <a:r>
              <a:rPr lang="it-IT" dirty="0" err="1">
                <a:solidFill>
                  <a:schemeClr val="tx1"/>
                </a:solidFill>
              </a:rPr>
              <a:t>probability</a:t>
            </a:r>
            <a:r>
              <a:rPr lang="it-IT" dirty="0">
                <a:solidFill>
                  <a:schemeClr val="tx1"/>
                </a:solidFill>
              </a:rPr>
              <a:t> to make </a:t>
            </a:r>
            <a:r>
              <a:rPr lang="it-IT" dirty="0" err="1">
                <a:solidFill>
                  <a:schemeClr val="tx1"/>
                </a:solidFill>
              </a:rPr>
              <a:t>predictions</a:t>
            </a:r>
            <a:r>
              <a:rPr lang="it-IT" dirty="0">
                <a:solidFill>
                  <a:schemeClr val="tx1"/>
                </a:solidFill>
              </a:rPr>
              <a:t> </a:t>
            </a:r>
            <a:r>
              <a:rPr lang="en-US" b="0" i="0" dirty="0">
                <a:solidFill>
                  <a:srgbClr val="000000"/>
                </a:solidFill>
                <a:effectLst/>
                <a:latin typeface="inherit"/>
              </a:rPr>
              <a:t>by combining prior knowledge with observed evidences.</a:t>
            </a:r>
            <a:endParaRPr lang="it-IT" dirty="0">
              <a:solidFill>
                <a:schemeClr val="tx1"/>
              </a:solidFill>
            </a:endParaRPr>
          </a:p>
          <a:p>
            <a:pPr>
              <a:buFont typeface="Wingdings" panose="05000000000000000000" pitchFamily="2" charset="2"/>
              <a:buChar char="§"/>
            </a:pPr>
            <a:r>
              <a:rPr lang="it-IT" b="0" dirty="0">
                <a:solidFill>
                  <a:schemeClr val="tx1"/>
                </a:solidFill>
                <a:effectLst/>
              </a:rPr>
              <a:t> </a:t>
            </a:r>
            <a:r>
              <a:rPr lang="it-IT" b="0" dirty="0" err="1">
                <a:solidFill>
                  <a:schemeClr val="tx1"/>
                </a:solidFill>
                <a:effectLst/>
              </a:rPr>
              <a:t>It</a:t>
            </a:r>
            <a:r>
              <a:rPr lang="it-IT" b="0" dirty="0">
                <a:solidFill>
                  <a:schemeClr val="tx1"/>
                </a:solidFill>
                <a:effectLst/>
              </a:rPr>
              <a:t> </a:t>
            </a:r>
            <a:r>
              <a:rPr lang="it-IT" b="0" dirty="0" err="1">
                <a:solidFill>
                  <a:schemeClr val="tx1"/>
                </a:solidFill>
                <a:effectLst/>
              </a:rPr>
              <a:t>is</a:t>
            </a:r>
            <a:r>
              <a:rPr lang="it-IT" b="0" dirty="0">
                <a:solidFill>
                  <a:schemeClr val="tx1"/>
                </a:solidFill>
                <a:effectLst/>
              </a:rPr>
              <a:t> </a:t>
            </a:r>
            <a:r>
              <a:rPr lang="it-IT" b="0" dirty="0" err="1">
                <a:solidFill>
                  <a:schemeClr val="tx1"/>
                </a:solidFill>
                <a:effectLst/>
              </a:rPr>
              <a:t>Naive</a:t>
            </a:r>
            <a:r>
              <a:rPr lang="it-IT" b="0" dirty="0">
                <a:solidFill>
                  <a:schemeClr val="tx1"/>
                </a:solidFill>
                <a:effectLst/>
              </a:rPr>
              <a:t> </a:t>
            </a:r>
            <a:r>
              <a:rPr lang="it-IT" b="0" dirty="0" err="1">
                <a:solidFill>
                  <a:schemeClr val="tx1"/>
                </a:solidFill>
                <a:effectLst/>
              </a:rPr>
              <a:t>because</a:t>
            </a:r>
            <a:r>
              <a:rPr lang="it-IT" b="0" dirty="0">
                <a:solidFill>
                  <a:schemeClr val="tx1"/>
                </a:solidFill>
                <a:effectLst/>
              </a:rPr>
              <a:t> </a:t>
            </a:r>
            <a:r>
              <a:rPr lang="it-IT" b="0" dirty="0" err="1">
                <a:solidFill>
                  <a:schemeClr val="tx1"/>
                </a:solidFill>
                <a:effectLst/>
              </a:rPr>
              <a:t>it</a:t>
            </a:r>
            <a:r>
              <a:rPr lang="it-IT" b="0" dirty="0">
                <a:solidFill>
                  <a:schemeClr val="tx1"/>
                </a:solidFill>
                <a:effectLst/>
              </a:rPr>
              <a:t> </a:t>
            </a:r>
            <a:r>
              <a:rPr lang="it-IT" b="0" dirty="0" err="1">
                <a:solidFill>
                  <a:schemeClr val="tx1"/>
                </a:solidFill>
                <a:effectLst/>
              </a:rPr>
              <a:t>assumes</a:t>
            </a:r>
            <a:r>
              <a:rPr lang="it-IT" b="0" dirty="0">
                <a:solidFill>
                  <a:schemeClr val="tx1"/>
                </a:solidFill>
                <a:effectLst/>
              </a:rPr>
              <a:t> </a:t>
            </a:r>
            <a:r>
              <a:rPr lang="it-IT" b="0" dirty="0" err="1">
                <a:solidFill>
                  <a:schemeClr val="tx1"/>
                </a:solidFill>
                <a:effectLst/>
              </a:rPr>
              <a:t>indipendences</a:t>
            </a:r>
            <a:r>
              <a:rPr lang="it-IT" b="0" dirty="0">
                <a:solidFill>
                  <a:schemeClr val="tx1"/>
                </a:solidFill>
                <a:effectLst/>
              </a:rPr>
              <a:t> </a:t>
            </a:r>
            <a:r>
              <a:rPr lang="it-IT" b="0" dirty="0" err="1">
                <a:solidFill>
                  <a:schemeClr val="tx1"/>
                </a:solidFill>
                <a:effectLst/>
              </a:rPr>
              <a:t>between</a:t>
            </a:r>
            <a:r>
              <a:rPr lang="it-IT" b="0" dirty="0">
                <a:solidFill>
                  <a:schemeClr val="tx1"/>
                </a:solidFill>
                <a:effectLst/>
              </a:rPr>
              <a:t> the features of the dataset.</a:t>
            </a:r>
          </a:p>
          <a:p>
            <a:pPr fontAlgn="base">
              <a:buFont typeface="Wingdings" panose="05000000000000000000" pitchFamily="2" charset="2"/>
              <a:buChar char="§"/>
            </a:pPr>
            <a:r>
              <a:rPr lang="it-IT" dirty="0">
                <a:solidFill>
                  <a:schemeClr val="tx1"/>
                </a:solidFill>
              </a:rPr>
              <a:t> </a:t>
            </a:r>
            <a:r>
              <a:rPr lang="en-US" b="0" i="0" dirty="0">
                <a:solidFill>
                  <a:srgbClr val="000000"/>
                </a:solidFill>
                <a:effectLst/>
                <a:latin typeface="inherit"/>
              </a:rPr>
              <a:t>The smoothing handles the problem of zero probability. The best value for this parameter is found to be 1.0.</a:t>
            </a:r>
          </a:p>
          <a:p>
            <a:pPr marL="0" indent="0">
              <a:buNone/>
            </a:pPr>
            <a:r>
              <a:rPr lang="it-IT" dirty="0" err="1">
                <a:solidFill>
                  <a:schemeClr val="tx1"/>
                </a:solidFill>
                <a:effectLst>
                  <a:outerShdw blurRad="38100" dist="38100" dir="2700000" algn="tl">
                    <a:srgbClr val="000000">
                      <a:alpha val="43137"/>
                    </a:srgbClr>
                  </a:outerShdw>
                </a:effectLst>
              </a:rPr>
              <a:t>Logistic</a:t>
            </a:r>
            <a:r>
              <a:rPr lang="it-IT" dirty="0">
                <a:solidFill>
                  <a:schemeClr val="tx1"/>
                </a:solidFill>
                <a:effectLst>
                  <a:outerShdw blurRad="38100" dist="38100" dir="2700000" algn="tl">
                    <a:srgbClr val="000000">
                      <a:alpha val="43137"/>
                    </a:srgbClr>
                  </a:outerShdw>
                </a:effectLst>
              </a:rPr>
              <a:t> </a:t>
            </a:r>
            <a:r>
              <a:rPr lang="it-IT" dirty="0" err="1">
                <a:solidFill>
                  <a:schemeClr val="tx1"/>
                </a:solidFill>
                <a:effectLst>
                  <a:outerShdw blurRad="38100" dist="38100" dir="2700000" algn="tl">
                    <a:srgbClr val="000000">
                      <a:alpha val="43137"/>
                    </a:srgbClr>
                  </a:outerShdw>
                </a:effectLst>
              </a:rPr>
              <a:t>regression</a:t>
            </a:r>
            <a:r>
              <a:rPr lang="it-IT" dirty="0">
                <a:solidFill>
                  <a:schemeClr val="tx1"/>
                </a:solidFill>
                <a:effectLst>
                  <a:outerShdw blurRad="38100" dist="38100" dir="2700000" algn="tl">
                    <a:srgbClr val="000000">
                      <a:alpha val="43137"/>
                    </a:srgbClr>
                  </a:outerShdw>
                </a:effectLst>
              </a:rPr>
              <a:t>:</a:t>
            </a:r>
          </a:p>
          <a:p>
            <a:pPr>
              <a:buFont typeface="Wingdings" panose="05000000000000000000" pitchFamily="2" charset="2"/>
              <a:buChar char="§"/>
            </a:pPr>
            <a:r>
              <a:rPr lang="it-IT" dirty="0">
                <a:solidFill>
                  <a:schemeClr val="tx1"/>
                </a:solidFill>
                <a:effectLst>
                  <a:outerShdw blurRad="38100" dist="38100" dir="2700000" algn="tl">
                    <a:srgbClr val="000000">
                      <a:alpha val="43137"/>
                    </a:srgbClr>
                  </a:outerShdw>
                </a:effectLst>
              </a:rPr>
              <a:t> </a:t>
            </a:r>
            <a:r>
              <a:rPr lang="en-US" b="0" i="0" dirty="0">
                <a:solidFill>
                  <a:srgbClr val="000000"/>
                </a:solidFill>
                <a:effectLst/>
                <a:latin typeface="inherit"/>
              </a:rPr>
              <a:t>Is a supervised learning algorithm that makes use of logistic functions to predict the probability of a binary outcome.</a:t>
            </a:r>
            <a:endParaRPr lang="en-US" dirty="0">
              <a:solidFill>
                <a:srgbClr val="000000"/>
              </a:solidFill>
              <a:latin typeface="inherit"/>
            </a:endParaRPr>
          </a:p>
          <a:p>
            <a:pPr>
              <a:buFont typeface="Wingdings" panose="05000000000000000000" pitchFamily="2" charset="2"/>
              <a:buChar char="§"/>
            </a:pPr>
            <a:r>
              <a:rPr lang="it-IT" dirty="0">
                <a:solidFill>
                  <a:schemeClr val="tx1"/>
                </a:solidFill>
                <a:effectLst>
                  <a:outerShdw blurRad="38100" dist="38100" dir="2700000" algn="tl">
                    <a:srgbClr val="000000">
                      <a:alpha val="43137"/>
                    </a:srgbClr>
                  </a:outerShdw>
                </a:effectLst>
              </a:rPr>
              <a:t> </a:t>
            </a:r>
            <a:r>
              <a:rPr lang="en-US" b="0" i="0" dirty="0" err="1">
                <a:solidFill>
                  <a:schemeClr val="tx1"/>
                </a:solidFill>
                <a:effectLst/>
                <a:latin typeface="gg sans"/>
              </a:rPr>
              <a:t>regParam</a:t>
            </a:r>
            <a:r>
              <a:rPr lang="en-US" b="0" i="0" dirty="0">
                <a:solidFill>
                  <a:schemeClr val="tx1"/>
                </a:solidFill>
                <a:effectLst/>
                <a:latin typeface="gg sans"/>
              </a:rPr>
              <a:t> is a regularization parameter that controls the strength of regularization applied to prevent overfitting .</a:t>
            </a:r>
          </a:p>
          <a:p>
            <a:pPr>
              <a:buFont typeface="Wingdings" panose="05000000000000000000" pitchFamily="2" charset="2"/>
              <a:buChar char="§"/>
            </a:pPr>
            <a:r>
              <a:rPr lang="en-US" dirty="0">
                <a:solidFill>
                  <a:schemeClr val="tx1"/>
                </a:solidFill>
                <a:latin typeface="gg sans"/>
              </a:rPr>
              <a:t> </a:t>
            </a:r>
            <a:r>
              <a:rPr lang="en-US" b="0" i="0" dirty="0" err="1">
                <a:solidFill>
                  <a:schemeClr val="tx1"/>
                </a:solidFill>
                <a:effectLst/>
                <a:latin typeface="gg sans"/>
              </a:rPr>
              <a:t>elasticNetParam</a:t>
            </a:r>
            <a:r>
              <a:rPr lang="en-US" b="0" i="0" dirty="0">
                <a:solidFill>
                  <a:schemeClr val="tx1"/>
                </a:solidFill>
                <a:effectLst/>
                <a:latin typeface="gg sans"/>
              </a:rPr>
              <a:t> combines L1 and L2 regularization techniques. It balances the two by controlling the mix between them. </a:t>
            </a:r>
          </a:p>
          <a:p>
            <a:pPr>
              <a:buFont typeface="Wingdings" panose="05000000000000000000" pitchFamily="2" charset="2"/>
              <a:buChar char="§"/>
            </a:pPr>
            <a:r>
              <a:rPr lang="en-US" b="0" i="0" dirty="0">
                <a:solidFill>
                  <a:schemeClr val="tx1"/>
                </a:solidFill>
                <a:effectLst/>
                <a:latin typeface="gg sans"/>
              </a:rPr>
              <a:t> Best values: </a:t>
            </a:r>
            <a:r>
              <a:rPr lang="en-US" b="0" i="0" dirty="0" err="1">
                <a:solidFill>
                  <a:schemeClr val="tx1"/>
                </a:solidFill>
                <a:effectLst/>
                <a:latin typeface="gg sans"/>
              </a:rPr>
              <a:t>regParam</a:t>
            </a:r>
            <a:r>
              <a:rPr lang="en-US" b="0" i="0" dirty="0">
                <a:solidFill>
                  <a:schemeClr val="tx1"/>
                </a:solidFill>
                <a:effectLst/>
                <a:latin typeface="gg sans"/>
              </a:rPr>
              <a:t> = 0, </a:t>
            </a:r>
            <a:r>
              <a:rPr lang="en-US" b="0" i="0" dirty="0" err="1">
                <a:solidFill>
                  <a:schemeClr val="tx1"/>
                </a:solidFill>
                <a:effectLst/>
                <a:latin typeface="gg sans"/>
              </a:rPr>
              <a:t>elasticNetParam</a:t>
            </a:r>
            <a:r>
              <a:rPr lang="en-US" b="0" i="0" dirty="0">
                <a:solidFill>
                  <a:schemeClr val="tx1"/>
                </a:solidFill>
                <a:effectLst/>
                <a:latin typeface="gg sans"/>
              </a:rPr>
              <a:t> = 0.5.</a:t>
            </a:r>
            <a:endParaRPr lang="it-IT" dirty="0">
              <a:solidFill>
                <a:schemeClr val="tx1"/>
              </a:solidFill>
              <a:effectLst>
                <a:outerShdw blurRad="38100" dist="38100" dir="2700000" algn="tl">
                  <a:srgbClr val="000000">
                    <a:alpha val="43137"/>
                  </a:srgbClr>
                </a:outerShdw>
              </a:effectLst>
            </a:endParaRPr>
          </a:p>
        </p:txBody>
      </p:sp>
      <p:sp>
        <p:nvSpPr>
          <p:cNvPr id="8" name="Segnaposto testo 7">
            <a:extLst>
              <a:ext uri="{FF2B5EF4-FFF2-40B4-BE49-F238E27FC236}">
                <a16:creationId xmlns:a16="http://schemas.microsoft.com/office/drawing/2014/main" id="{47894512-6CBF-DB41-2D8E-39522E12AF4A}"/>
              </a:ext>
            </a:extLst>
          </p:cNvPr>
          <p:cNvSpPr>
            <a:spLocks noGrp="1"/>
          </p:cNvSpPr>
          <p:nvPr>
            <p:ph type="body" sz="half" idx="2"/>
          </p:nvPr>
        </p:nvSpPr>
        <p:spPr/>
        <p:txBody>
          <a:bodyPr/>
          <a:lstStyle/>
          <a:p>
            <a:r>
              <a:rPr lang="it-IT" dirty="0"/>
              <a:t>We </a:t>
            </a:r>
            <a:r>
              <a:rPr lang="it-IT" dirty="0" err="1"/>
              <a:t>tried</a:t>
            </a:r>
            <a:r>
              <a:rPr lang="it-IT" dirty="0"/>
              <a:t> multiple models </a:t>
            </a:r>
            <a:r>
              <a:rPr lang="it-IT" dirty="0" err="1"/>
              <a:t>architectures</a:t>
            </a:r>
            <a:r>
              <a:rPr lang="it-IT" dirty="0"/>
              <a:t> to </a:t>
            </a:r>
            <a:r>
              <a:rPr lang="it-IT" dirty="0" err="1"/>
              <a:t>see</a:t>
            </a:r>
            <a:r>
              <a:rPr lang="it-IT" dirty="0"/>
              <a:t> </a:t>
            </a:r>
            <a:r>
              <a:rPr lang="it-IT" dirty="0" err="1"/>
              <a:t>which</a:t>
            </a:r>
            <a:r>
              <a:rPr lang="it-IT" dirty="0"/>
              <a:t> one </a:t>
            </a:r>
            <a:r>
              <a:rPr lang="it-IT" dirty="0" err="1"/>
              <a:t>would</a:t>
            </a:r>
            <a:r>
              <a:rPr lang="it-IT" dirty="0"/>
              <a:t> have the best performance </a:t>
            </a:r>
          </a:p>
        </p:txBody>
      </p:sp>
      <p:sp>
        <p:nvSpPr>
          <p:cNvPr id="9" name="Segnaposto piè di pagina 8">
            <a:extLst>
              <a:ext uri="{FF2B5EF4-FFF2-40B4-BE49-F238E27FC236}">
                <a16:creationId xmlns:a16="http://schemas.microsoft.com/office/drawing/2014/main" id="{59A56506-D5A9-D416-0B84-17F5B09AD70D}"/>
              </a:ext>
            </a:extLst>
          </p:cNvPr>
          <p:cNvSpPr>
            <a:spLocks noGrp="1"/>
          </p:cNvSpPr>
          <p:nvPr>
            <p:ph type="ftr" sz="quarter" idx="11"/>
          </p:nvPr>
        </p:nvSpPr>
        <p:spPr/>
        <p:txBody>
          <a:bodyPr/>
          <a:lstStyle/>
          <a:p>
            <a:r>
              <a:rPr lang="it-IT" cap="none" dirty="0"/>
              <a:t>Marco Lorenzo Damiani Ferretti, Luca De Dominicis, Alessandro Pasi</a:t>
            </a:r>
          </a:p>
        </p:txBody>
      </p:sp>
    </p:spTree>
    <p:extLst>
      <p:ext uri="{BB962C8B-B14F-4D97-AF65-F5344CB8AC3E}">
        <p14:creationId xmlns:p14="http://schemas.microsoft.com/office/powerpoint/2010/main" val="377201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4D6B434-387C-A59D-7048-28FE21737B48}"/>
              </a:ext>
            </a:extLst>
          </p:cNvPr>
          <p:cNvSpPr>
            <a:spLocks noGrp="1"/>
          </p:cNvSpPr>
          <p:nvPr>
            <p:ph type="title"/>
          </p:nvPr>
        </p:nvSpPr>
        <p:spPr/>
        <p:txBody>
          <a:bodyPr/>
          <a:lstStyle/>
          <a:p>
            <a:r>
              <a:rPr lang="it-IT" dirty="0"/>
              <a:t>Models </a:t>
            </a:r>
          </a:p>
        </p:txBody>
      </p:sp>
      <p:sp>
        <p:nvSpPr>
          <p:cNvPr id="7" name="Segnaposto contenuto 6">
            <a:extLst>
              <a:ext uri="{FF2B5EF4-FFF2-40B4-BE49-F238E27FC236}">
                <a16:creationId xmlns:a16="http://schemas.microsoft.com/office/drawing/2014/main" id="{2005C6D3-318F-FD3A-164B-91D55C18B35D}"/>
              </a:ext>
            </a:extLst>
          </p:cNvPr>
          <p:cNvSpPr>
            <a:spLocks noGrp="1"/>
          </p:cNvSpPr>
          <p:nvPr>
            <p:ph idx="1"/>
          </p:nvPr>
        </p:nvSpPr>
        <p:spPr/>
        <p:txBody>
          <a:bodyPr>
            <a:normAutofit fontScale="85000" lnSpcReduction="10000"/>
          </a:bodyPr>
          <a:lstStyle/>
          <a:p>
            <a:pPr marL="0" indent="0">
              <a:buNone/>
            </a:pPr>
            <a:r>
              <a:rPr lang="it-IT" dirty="0">
                <a:solidFill>
                  <a:schemeClr val="tx1"/>
                </a:solidFill>
                <a:effectLst>
                  <a:outerShdw blurRad="38100" dist="38100" dir="2700000" algn="tl">
                    <a:srgbClr val="000000">
                      <a:alpha val="43137"/>
                    </a:srgbClr>
                  </a:outerShdw>
                </a:effectLst>
              </a:rPr>
              <a:t>PCA-</a:t>
            </a:r>
            <a:r>
              <a:rPr lang="it-IT" dirty="0" err="1">
                <a:solidFill>
                  <a:schemeClr val="tx1"/>
                </a:solidFill>
                <a:effectLst>
                  <a:outerShdw blurRad="38100" dist="38100" dir="2700000" algn="tl">
                    <a:srgbClr val="000000">
                      <a:alpha val="43137"/>
                    </a:srgbClr>
                  </a:outerShdw>
                </a:effectLst>
              </a:rPr>
              <a:t>Logistic</a:t>
            </a:r>
            <a:r>
              <a:rPr lang="it-IT" dirty="0">
                <a:solidFill>
                  <a:schemeClr val="tx1"/>
                </a:solidFill>
                <a:effectLst>
                  <a:outerShdw blurRad="38100" dist="38100" dir="2700000" algn="tl">
                    <a:srgbClr val="000000">
                      <a:alpha val="43137"/>
                    </a:srgbClr>
                  </a:outerShdw>
                </a:effectLst>
              </a:rPr>
              <a:t> </a:t>
            </a:r>
            <a:r>
              <a:rPr lang="it-IT" dirty="0" err="1">
                <a:solidFill>
                  <a:schemeClr val="tx1"/>
                </a:solidFill>
                <a:effectLst>
                  <a:outerShdw blurRad="38100" dist="38100" dir="2700000" algn="tl">
                    <a:srgbClr val="000000">
                      <a:alpha val="43137"/>
                    </a:srgbClr>
                  </a:outerShdw>
                </a:effectLst>
              </a:rPr>
              <a:t>Regerssion</a:t>
            </a:r>
            <a:r>
              <a:rPr lang="it-IT" dirty="0">
                <a:solidFill>
                  <a:schemeClr val="tx1"/>
                </a:solidFill>
                <a:effectLst>
                  <a:outerShdw blurRad="38100" dist="38100" dir="2700000" algn="tl">
                    <a:srgbClr val="000000">
                      <a:alpha val="43137"/>
                    </a:srgbClr>
                  </a:outerShdw>
                </a:effectLst>
              </a:rPr>
              <a:t>:</a:t>
            </a:r>
          </a:p>
          <a:p>
            <a:pPr>
              <a:buFont typeface="Wingdings" panose="05000000000000000000" pitchFamily="2" charset="2"/>
              <a:buChar char="§"/>
            </a:pPr>
            <a:r>
              <a:rPr lang="it-IT" b="0" dirty="0">
                <a:solidFill>
                  <a:schemeClr val="tx1"/>
                </a:solidFill>
                <a:effectLst/>
              </a:rPr>
              <a:t> </a:t>
            </a:r>
            <a:r>
              <a:rPr lang="en-US" b="0" i="0" dirty="0">
                <a:solidFill>
                  <a:schemeClr val="tx1"/>
                </a:solidFill>
                <a:effectLst/>
                <a:latin typeface="gg sans"/>
              </a:rPr>
              <a:t>Principal Component Analysis (PCA) is a statistical technique used for dimensionality reduction. It transforms a set of correlated features into a set of linearly uncorrelated variables called principal components. </a:t>
            </a:r>
            <a:endParaRPr lang="en-US" dirty="0">
              <a:solidFill>
                <a:schemeClr val="tx1"/>
              </a:solidFill>
              <a:latin typeface="gg sans"/>
            </a:endParaRPr>
          </a:p>
          <a:p>
            <a:pPr>
              <a:buFont typeface="Wingdings" panose="05000000000000000000" pitchFamily="2" charset="2"/>
              <a:buChar char="§"/>
            </a:pPr>
            <a:r>
              <a:rPr lang="en-US" b="0" i="0" dirty="0">
                <a:solidFill>
                  <a:schemeClr val="tx1"/>
                </a:solidFill>
                <a:effectLst/>
                <a:latin typeface="gg sans"/>
              </a:rPr>
              <a:t> The components are ordered by the amount of variance they capture from the original dataset, allowing for simplification with minimal loss of information.</a:t>
            </a:r>
          </a:p>
          <a:p>
            <a:pPr>
              <a:buFont typeface="Wingdings" panose="05000000000000000000" pitchFamily="2" charset="2"/>
              <a:buChar char="§"/>
            </a:pPr>
            <a:r>
              <a:rPr lang="en-US" dirty="0">
                <a:solidFill>
                  <a:schemeClr val="tx1"/>
                </a:solidFill>
                <a:latin typeface="gg sans"/>
              </a:rPr>
              <a:t> We used a logistic regressor to test if the new features had comparable results.</a:t>
            </a:r>
            <a:endParaRPr lang="it-IT" b="0" dirty="0">
              <a:solidFill>
                <a:schemeClr val="tx1"/>
              </a:solidFill>
              <a:effectLst/>
            </a:endParaRPr>
          </a:p>
          <a:p>
            <a:pPr marL="0" indent="0">
              <a:buNone/>
            </a:pPr>
            <a:r>
              <a:rPr lang="it-IT" dirty="0">
                <a:solidFill>
                  <a:schemeClr val="tx1"/>
                </a:solidFill>
                <a:effectLst>
                  <a:outerShdw blurRad="38100" dist="38100" dir="2700000" algn="tl">
                    <a:srgbClr val="000000">
                      <a:alpha val="43137"/>
                    </a:srgbClr>
                  </a:outerShdw>
                </a:effectLst>
              </a:rPr>
              <a:t>Random </a:t>
            </a:r>
            <a:r>
              <a:rPr lang="it-IT" dirty="0" err="1">
                <a:solidFill>
                  <a:schemeClr val="tx1"/>
                </a:solidFill>
                <a:effectLst>
                  <a:outerShdw blurRad="38100" dist="38100" dir="2700000" algn="tl">
                    <a:srgbClr val="000000">
                      <a:alpha val="43137"/>
                    </a:srgbClr>
                  </a:outerShdw>
                </a:effectLst>
              </a:rPr>
              <a:t>Forest</a:t>
            </a:r>
            <a:r>
              <a:rPr lang="it-IT" dirty="0">
                <a:solidFill>
                  <a:schemeClr val="tx1"/>
                </a:solidFill>
                <a:effectLst>
                  <a:outerShdw blurRad="38100" dist="38100" dir="2700000" algn="tl">
                    <a:srgbClr val="000000">
                      <a:alpha val="43137"/>
                    </a:srgbClr>
                  </a:outerShdw>
                </a:effectLst>
              </a:rPr>
              <a:t>:</a:t>
            </a:r>
          </a:p>
          <a:p>
            <a:pPr>
              <a:buFont typeface="Wingdings" panose="05000000000000000000" pitchFamily="2" charset="2"/>
              <a:buChar char="§"/>
            </a:pPr>
            <a:r>
              <a:rPr lang="it-IT" dirty="0">
                <a:solidFill>
                  <a:schemeClr val="tx1"/>
                </a:solidFill>
                <a:effectLst>
                  <a:outerShdw blurRad="38100" dist="38100" dir="2700000" algn="tl">
                    <a:srgbClr val="000000">
                      <a:alpha val="43137"/>
                    </a:srgbClr>
                  </a:outerShdw>
                </a:effectLst>
              </a:rPr>
              <a:t> </a:t>
            </a:r>
            <a:r>
              <a:rPr lang="en-US" b="0" i="0" dirty="0">
                <a:solidFill>
                  <a:srgbClr val="000000"/>
                </a:solidFill>
                <a:effectLst/>
                <a:latin typeface="inherit"/>
              </a:rPr>
              <a:t>A Random Forest is an ensemble machine learning algorithm that combines multiple decision trees to make more accurate and stable predictions. </a:t>
            </a:r>
            <a:endParaRPr lang="en-US" dirty="0">
              <a:solidFill>
                <a:srgbClr val="000000"/>
              </a:solidFill>
              <a:latin typeface="inherit"/>
            </a:endParaRPr>
          </a:p>
          <a:p>
            <a:pPr>
              <a:buFont typeface="Wingdings" panose="05000000000000000000" pitchFamily="2" charset="2"/>
              <a:buChar char="§"/>
            </a:pPr>
            <a:r>
              <a:rPr lang="en-US" b="0" i="0" dirty="0">
                <a:solidFill>
                  <a:srgbClr val="000000"/>
                </a:solidFill>
                <a:effectLst/>
                <a:latin typeface="inherit"/>
              </a:rPr>
              <a:t> Uses bagging and feature randomness when building each individual tree to create an uncorrelated forest of trees whose prediction by committee is more accurate than that of any individual tree.</a:t>
            </a:r>
          </a:p>
          <a:p>
            <a:pPr>
              <a:buFont typeface="Wingdings" panose="05000000000000000000" pitchFamily="2" charset="2"/>
              <a:buChar char="§"/>
            </a:pPr>
            <a:r>
              <a:rPr lang="en-US" dirty="0">
                <a:solidFill>
                  <a:srgbClr val="000000"/>
                </a:solidFill>
                <a:latin typeface="inherit"/>
              </a:rPr>
              <a:t> </a:t>
            </a:r>
            <a:r>
              <a:rPr lang="en-US" dirty="0">
                <a:solidFill>
                  <a:schemeClr val="tx1"/>
                </a:solidFill>
                <a:latin typeface="gg sans"/>
              </a:rPr>
              <a:t>We used 100 trees with the best values for max depth equal to 10 and max bins equal to 40.</a:t>
            </a:r>
            <a:endParaRPr lang="en-US" b="0" i="0" dirty="0">
              <a:solidFill>
                <a:srgbClr val="000000"/>
              </a:solidFill>
              <a:effectLst/>
              <a:latin typeface="inherit"/>
            </a:endParaRPr>
          </a:p>
          <a:p>
            <a:pPr>
              <a:buFont typeface="Wingdings" panose="05000000000000000000" pitchFamily="2" charset="2"/>
              <a:buChar char="§"/>
            </a:pPr>
            <a:endParaRPr lang="it-IT" dirty="0"/>
          </a:p>
        </p:txBody>
      </p:sp>
      <p:sp>
        <p:nvSpPr>
          <p:cNvPr id="8" name="Segnaposto testo 7">
            <a:extLst>
              <a:ext uri="{FF2B5EF4-FFF2-40B4-BE49-F238E27FC236}">
                <a16:creationId xmlns:a16="http://schemas.microsoft.com/office/drawing/2014/main" id="{47894512-6CBF-DB41-2D8E-39522E12AF4A}"/>
              </a:ext>
            </a:extLst>
          </p:cNvPr>
          <p:cNvSpPr>
            <a:spLocks noGrp="1"/>
          </p:cNvSpPr>
          <p:nvPr>
            <p:ph type="body" sz="half" idx="2"/>
          </p:nvPr>
        </p:nvSpPr>
        <p:spPr/>
        <p:txBody>
          <a:bodyPr/>
          <a:lstStyle/>
          <a:p>
            <a:r>
              <a:rPr lang="it-IT" dirty="0"/>
              <a:t>We </a:t>
            </a:r>
            <a:r>
              <a:rPr lang="it-IT" dirty="0" err="1"/>
              <a:t>tried</a:t>
            </a:r>
            <a:r>
              <a:rPr lang="it-IT" dirty="0"/>
              <a:t> multiple models </a:t>
            </a:r>
            <a:r>
              <a:rPr lang="it-IT" dirty="0" err="1"/>
              <a:t>architectures</a:t>
            </a:r>
            <a:r>
              <a:rPr lang="it-IT" dirty="0"/>
              <a:t> to </a:t>
            </a:r>
            <a:r>
              <a:rPr lang="it-IT" dirty="0" err="1"/>
              <a:t>see</a:t>
            </a:r>
            <a:r>
              <a:rPr lang="it-IT" dirty="0"/>
              <a:t> </a:t>
            </a:r>
            <a:r>
              <a:rPr lang="it-IT" dirty="0" err="1"/>
              <a:t>which</a:t>
            </a:r>
            <a:r>
              <a:rPr lang="it-IT" dirty="0"/>
              <a:t> one </a:t>
            </a:r>
            <a:r>
              <a:rPr lang="it-IT" dirty="0" err="1"/>
              <a:t>would</a:t>
            </a:r>
            <a:r>
              <a:rPr lang="it-IT" dirty="0"/>
              <a:t> have the best performance </a:t>
            </a:r>
          </a:p>
        </p:txBody>
      </p:sp>
      <p:sp>
        <p:nvSpPr>
          <p:cNvPr id="9" name="Segnaposto piè di pagina 8">
            <a:extLst>
              <a:ext uri="{FF2B5EF4-FFF2-40B4-BE49-F238E27FC236}">
                <a16:creationId xmlns:a16="http://schemas.microsoft.com/office/drawing/2014/main" id="{59A56506-D5A9-D416-0B84-17F5B09AD70D}"/>
              </a:ext>
            </a:extLst>
          </p:cNvPr>
          <p:cNvSpPr>
            <a:spLocks noGrp="1"/>
          </p:cNvSpPr>
          <p:nvPr>
            <p:ph type="ftr" sz="quarter" idx="11"/>
          </p:nvPr>
        </p:nvSpPr>
        <p:spPr/>
        <p:txBody>
          <a:bodyPr/>
          <a:lstStyle/>
          <a:p>
            <a:r>
              <a:rPr lang="it-IT" cap="none" dirty="0"/>
              <a:t>Marco Lorenzo Damiani Ferretti, Luca De Dominicis, Alessandro Pasi</a:t>
            </a:r>
          </a:p>
        </p:txBody>
      </p:sp>
    </p:spTree>
    <p:extLst>
      <p:ext uri="{BB962C8B-B14F-4D97-AF65-F5344CB8AC3E}">
        <p14:creationId xmlns:p14="http://schemas.microsoft.com/office/powerpoint/2010/main" val="144108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4D6B434-387C-A59D-7048-28FE21737B48}"/>
              </a:ext>
            </a:extLst>
          </p:cNvPr>
          <p:cNvSpPr>
            <a:spLocks noGrp="1"/>
          </p:cNvSpPr>
          <p:nvPr>
            <p:ph type="title"/>
          </p:nvPr>
        </p:nvSpPr>
        <p:spPr/>
        <p:txBody>
          <a:bodyPr/>
          <a:lstStyle/>
          <a:p>
            <a:r>
              <a:rPr lang="it-IT" dirty="0"/>
              <a:t>Models </a:t>
            </a:r>
          </a:p>
        </p:txBody>
      </p:sp>
      <p:sp>
        <p:nvSpPr>
          <p:cNvPr id="7" name="Segnaposto contenuto 6">
            <a:extLst>
              <a:ext uri="{FF2B5EF4-FFF2-40B4-BE49-F238E27FC236}">
                <a16:creationId xmlns:a16="http://schemas.microsoft.com/office/drawing/2014/main" id="{2005C6D3-318F-FD3A-164B-91D55C18B35D}"/>
              </a:ext>
            </a:extLst>
          </p:cNvPr>
          <p:cNvSpPr>
            <a:spLocks noGrp="1"/>
          </p:cNvSpPr>
          <p:nvPr>
            <p:ph idx="1"/>
          </p:nvPr>
        </p:nvSpPr>
        <p:spPr/>
        <p:txBody>
          <a:bodyPr>
            <a:normAutofit fontScale="92500" lnSpcReduction="10000"/>
          </a:bodyPr>
          <a:lstStyle/>
          <a:p>
            <a:pPr marL="0" indent="0">
              <a:buNone/>
            </a:pPr>
            <a:r>
              <a:rPr lang="it-IT" dirty="0" err="1">
                <a:solidFill>
                  <a:schemeClr val="tx1"/>
                </a:solidFill>
                <a:effectLst>
                  <a:outerShdw blurRad="38100" dist="38100" dir="2700000" algn="tl">
                    <a:srgbClr val="000000">
                      <a:alpha val="43137"/>
                    </a:srgbClr>
                  </a:outerShdw>
                </a:effectLst>
              </a:rPr>
              <a:t>Decision</a:t>
            </a:r>
            <a:r>
              <a:rPr lang="it-IT" dirty="0">
                <a:solidFill>
                  <a:schemeClr val="tx1"/>
                </a:solidFill>
                <a:effectLst>
                  <a:outerShdw blurRad="38100" dist="38100" dir="2700000" algn="tl">
                    <a:srgbClr val="000000">
                      <a:alpha val="43137"/>
                    </a:srgbClr>
                  </a:outerShdw>
                </a:effectLst>
              </a:rPr>
              <a:t> Tree:</a:t>
            </a:r>
          </a:p>
          <a:p>
            <a:pPr>
              <a:buFont typeface="Wingdings" panose="05000000000000000000" pitchFamily="2" charset="2"/>
              <a:buChar char="§"/>
            </a:pPr>
            <a:r>
              <a:rPr lang="it-IT" b="0" dirty="0">
                <a:solidFill>
                  <a:schemeClr val="tx1"/>
                </a:solidFill>
                <a:effectLst/>
              </a:rPr>
              <a:t> </a:t>
            </a:r>
            <a:r>
              <a:rPr lang="en-US" b="0" i="0" dirty="0">
                <a:solidFill>
                  <a:schemeClr val="tx1"/>
                </a:solidFill>
                <a:effectLst/>
                <a:latin typeface="gg sans"/>
              </a:rPr>
              <a:t>A Decision Tree is a machine learning algorithm that models decisions and their possible consequences as a tree-like structure. </a:t>
            </a:r>
          </a:p>
          <a:p>
            <a:pPr>
              <a:buFont typeface="Wingdings" panose="05000000000000000000" pitchFamily="2" charset="2"/>
              <a:buChar char="§"/>
            </a:pPr>
            <a:r>
              <a:rPr lang="en-US" dirty="0">
                <a:solidFill>
                  <a:schemeClr val="tx1"/>
                </a:solidFill>
                <a:latin typeface="gg sans"/>
              </a:rPr>
              <a:t> </a:t>
            </a:r>
            <a:r>
              <a:rPr lang="en-US" b="0" i="0" dirty="0">
                <a:solidFill>
                  <a:schemeClr val="tx1"/>
                </a:solidFill>
                <a:effectLst/>
                <a:latin typeface="gg sans"/>
              </a:rPr>
              <a:t>It splits data into branches at decision nodes based on feature values, leading to leaf nodes representing outcomes or class labels.</a:t>
            </a:r>
          </a:p>
          <a:p>
            <a:pPr>
              <a:buFont typeface="Wingdings" panose="05000000000000000000" pitchFamily="2" charset="2"/>
              <a:buChar char="§"/>
            </a:pPr>
            <a:r>
              <a:rPr lang="en-US" dirty="0">
                <a:solidFill>
                  <a:schemeClr val="tx1"/>
                </a:solidFill>
                <a:latin typeface="gg sans"/>
              </a:rPr>
              <a:t> </a:t>
            </a:r>
            <a:r>
              <a:rPr lang="en-US" b="0" i="0" dirty="0">
                <a:solidFill>
                  <a:schemeClr val="tx1"/>
                </a:solidFill>
                <a:effectLst/>
                <a:latin typeface="gg sans"/>
              </a:rPr>
              <a:t>Best values: Max Depth = 10, Max Bins = 10</a:t>
            </a:r>
          </a:p>
          <a:p>
            <a:pPr marL="0" indent="0">
              <a:buNone/>
            </a:pPr>
            <a:r>
              <a:rPr lang="it-IT" dirty="0" err="1">
                <a:solidFill>
                  <a:schemeClr val="tx1"/>
                </a:solidFill>
                <a:effectLst>
                  <a:outerShdw blurRad="38100" dist="38100" dir="2700000" algn="tl">
                    <a:srgbClr val="000000">
                      <a:alpha val="43137"/>
                    </a:srgbClr>
                  </a:outerShdw>
                </a:effectLst>
              </a:rPr>
              <a:t>Gradient-Boosted</a:t>
            </a:r>
            <a:r>
              <a:rPr lang="it-IT" dirty="0">
                <a:solidFill>
                  <a:schemeClr val="tx1"/>
                </a:solidFill>
                <a:effectLst>
                  <a:outerShdw blurRad="38100" dist="38100" dir="2700000" algn="tl">
                    <a:srgbClr val="000000">
                      <a:alpha val="43137"/>
                    </a:srgbClr>
                  </a:outerShdw>
                </a:effectLst>
              </a:rPr>
              <a:t> Tree:</a:t>
            </a:r>
          </a:p>
          <a:p>
            <a:pPr>
              <a:buFont typeface="Wingdings" panose="05000000000000000000" pitchFamily="2" charset="2"/>
              <a:buChar char="§"/>
            </a:pPr>
            <a:r>
              <a:rPr lang="it-IT" dirty="0">
                <a:solidFill>
                  <a:schemeClr val="tx1"/>
                </a:solidFill>
                <a:effectLst>
                  <a:outerShdw blurRad="38100" dist="38100" dir="2700000" algn="tl">
                    <a:srgbClr val="000000">
                      <a:alpha val="43137"/>
                    </a:srgbClr>
                  </a:outerShdw>
                </a:effectLst>
              </a:rPr>
              <a:t> </a:t>
            </a:r>
            <a:r>
              <a:rPr lang="en-US" b="0" i="0" dirty="0">
                <a:solidFill>
                  <a:srgbClr val="000000"/>
                </a:solidFill>
                <a:effectLst/>
                <a:latin typeface="inherit"/>
              </a:rPr>
              <a:t>Gradient Boosted Trees (GBT) is an ensemble machine learning technique that builds a series of decision trees sequentially, where each tree tries to correct the errors of its predecessor. </a:t>
            </a:r>
          </a:p>
          <a:p>
            <a:pPr>
              <a:buFont typeface="Wingdings" panose="05000000000000000000" pitchFamily="2" charset="2"/>
              <a:buChar char="§"/>
            </a:pPr>
            <a:r>
              <a:rPr lang="en-US" dirty="0">
                <a:solidFill>
                  <a:srgbClr val="000000"/>
                </a:solidFill>
                <a:latin typeface="inherit"/>
              </a:rPr>
              <a:t> </a:t>
            </a:r>
            <a:r>
              <a:rPr lang="en-US" b="0" i="0" dirty="0">
                <a:solidFill>
                  <a:srgbClr val="000000"/>
                </a:solidFill>
                <a:effectLst/>
                <a:latin typeface="inherit"/>
              </a:rPr>
              <a:t>It utilizes a gradient descent algorithm to minimize the loss function, effectively improving prediction accuracy with each iteration.</a:t>
            </a:r>
            <a:endParaRPr lang="it-IT" dirty="0">
              <a:solidFill>
                <a:schemeClr val="tx1"/>
              </a:solidFill>
              <a:effectLst>
                <a:outerShdw blurRad="38100" dist="38100" dir="2700000" algn="tl">
                  <a:srgbClr val="000000">
                    <a:alpha val="43137"/>
                  </a:srgbClr>
                </a:outerShdw>
              </a:effectLst>
            </a:endParaRPr>
          </a:p>
          <a:p>
            <a:pPr>
              <a:buFont typeface="Wingdings" panose="05000000000000000000" pitchFamily="2" charset="2"/>
              <a:buChar char="§"/>
            </a:pPr>
            <a:r>
              <a:rPr lang="en-US" b="0" i="0" dirty="0">
                <a:solidFill>
                  <a:schemeClr val="tx1"/>
                </a:solidFill>
                <a:effectLst/>
                <a:latin typeface="gg sans"/>
              </a:rPr>
              <a:t> Best values: Max Depth = 10, Max Bins = 20.</a:t>
            </a:r>
          </a:p>
          <a:p>
            <a:pPr>
              <a:buFont typeface="Wingdings" panose="05000000000000000000" pitchFamily="2" charset="2"/>
              <a:buChar char="§"/>
            </a:pPr>
            <a:endParaRPr lang="it-IT" dirty="0"/>
          </a:p>
        </p:txBody>
      </p:sp>
      <p:sp>
        <p:nvSpPr>
          <p:cNvPr id="8" name="Segnaposto testo 7">
            <a:extLst>
              <a:ext uri="{FF2B5EF4-FFF2-40B4-BE49-F238E27FC236}">
                <a16:creationId xmlns:a16="http://schemas.microsoft.com/office/drawing/2014/main" id="{47894512-6CBF-DB41-2D8E-39522E12AF4A}"/>
              </a:ext>
            </a:extLst>
          </p:cNvPr>
          <p:cNvSpPr>
            <a:spLocks noGrp="1"/>
          </p:cNvSpPr>
          <p:nvPr>
            <p:ph type="body" sz="half" idx="2"/>
          </p:nvPr>
        </p:nvSpPr>
        <p:spPr/>
        <p:txBody>
          <a:bodyPr/>
          <a:lstStyle/>
          <a:p>
            <a:r>
              <a:rPr lang="it-IT" dirty="0"/>
              <a:t>We </a:t>
            </a:r>
            <a:r>
              <a:rPr lang="it-IT" dirty="0" err="1"/>
              <a:t>tried</a:t>
            </a:r>
            <a:r>
              <a:rPr lang="it-IT" dirty="0"/>
              <a:t> multiple models </a:t>
            </a:r>
            <a:r>
              <a:rPr lang="it-IT" dirty="0" err="1"/>
              <a:t>architectures</a:t>
            </a:r>
            <a:r>
              <a:rPr lang="it-IT" dirty="0"/>
              <a:t> to </a:t>
            </a:r>
            <a:r>
              <a:rPr lang="it-IT" dirty="0" err="1"/>
              <a:t>see</a:t>
            </a:r>
            <a:r>
              <a:rPr lang="it-IT" dirty="0"/>
              <a:t> </a:t>
            </a:r>
            <a:r>
              <a:rPr lang="it-IT" dirty="0" err="1"/>
              <a:t>which</a:t>
            </a:r>
            <a:r>
              <a:rPr lang="it-IT" dirty="0"/>
              <a:t> one </a:t>
            </a:r>
            <a:r>
              <a:rPr lang="it-IT" dirty="0" err="1"/>
              <a:t>would</a:t>
            </a:r>
            <a:r>
              <a:rPr lang="it-IT" dirty="0"/>
              <a:t> have the best performance </a:t>
            </a:r>
          </a:p>
        </p:txBody>
      </p:sp>
      <p:sp>
        <p:nvSpPr>
          <p:cNvPr id="9" name="Segnaposto piè di pagina 8">
            <a:extLst>
              <a:ext uri="{FF2B5EF4-FFF2-40B4-BE49-F238E27FC236}">
                <a16:creationId xmlns:a16="http://schemas.microsoft.com/office/drawing/2014/main" id="{59A56506-D5A9-D416-0B84-17F5B09AD70D}"/>
              </a:ext>
            </a:extLst>
          </p:cNvPr>
          <p:cNvSpPr>
            <a:spLocks noGrp="1"/>
          </p:cNvSpPr>
          <p:nvPr>
            <p:ph type="ftr" sz="quarter" idx="11"/>
          </p:nvPr>
        </p:nvSpPr>
        <p:spPr/>
        <p:txBody>
          <a:bodyPr/>
          <a:lstStyle/>
          <a:p>
            <a:r>
              <a:rPr lang="it-IT" cap="none" dirty="0"/>
              <a:t>Marco Lorenzo Damiani Ferretti, Luca De Dominicis, Alessandro Pasi</a:t>
            </a:r>
          </a:p>
        </p:txBody>
      </p:sp>
    </p:spTree>
    <p:extLst>
      <p:ext uri="{BB962C8B-B14F-4D97-AF65-F5344CB8AC3E}">
        <p14:creationId xmlns:p14="http://schemas.microsoft.com/office/powerpoint/2010/main" val="3720913998"/>
      </p:ext>
    </p:extLst>
  </p:cSld>
  <p:clrMapOvr>
    <a:masterClrMapping/>
  </p:clrMapOvr>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250</TotalTime>
  <Words>1613</Words>
  <Application>Microsoft Office PowerPoint</Application>
  <PresentationFormat>Widescreen</PresentationFormat>
  <Paragraphs>177</Paragraphs>
  <Slides>17</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17</vt:i4>
      </vt:variant>
    </vt:vector>
  </HeadingPairs>
  <TitlesOfParts>
    <vt:vector size="24" baseType="lpstr">
      <vt:lpstr>Arial</vt:lpstr>
      <vt:lpstr>Calibri</vt:lpstr>
      <vt:lpstr>Calibri Light</vt:lpstr>
      <vt:lpstr>gg sans</vt:lpstr>
      <vt:lpstr>inherit</vt:lpstr>
      <vt:lpstr>Wingdings</vt:lpstr>
      <vt:lpstr>Retrospettivo</vt:lpstr>
      <vt:lpstr>Project of Big Data Analisys</vt:lpstr>
      <vt:lpstr>Dataset</vt:lpstr>
      <vt:lpstr>Dataset description</vt:lpstr>
      <vt:lpstr>Docker and Spark setup</vt:lpstr>
      <vt:lpstr>Data pre-processing</vt:lpstr>
      <vt:lpstr>Metrics and Cross-validation</vt:lpstr>
      <vt:lpstr>Models </vt:lpstr>
      <vt:lpstr>Models </vt:lpstr>
      <vt:lpstr>Models </vt:lpstr>
      <vt:lpstr>Models</vt:lpstr>
      <vt:lpstr>Results</vt:lpstr>
      <vt:lpstr>Project Work</vt:lpstr>
      <vt:lpstr>Models </vt:lpstr>
      <vt:lpstr>Models </vt:lpstr>
      <vt:lpstr>Results</vt:lpstr>
      <vt:lpstr>Overall Plots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of Big Data Analisys</dc:title>
  <dc:creator>Alessandro Pasi - alessandro.pasi8@studio.unibo.it</dc:creator>
  <cp:lastModifiedBy>Alessandro Pasi - alessandro.pasi8@studio.unibo.it</cp:lastModifiedBy>
  <cp:revision>3</cp:revision>
  <dcterms:created xsi:type="dcterms:W3CDTF">2024-01-07T10:28:03Z</dcterms:created>
  <dcterms:modified xsi:type="dcterms:W3CDTF">2024-01-24T10:28:44Z</dcterms:modified>
</cp:coreProperties>
</file>