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6"/>
  </p:notesMasterIdLst>
  <p:sldIdLst>
    <p:sldId id="256" r:id="rId2"/>
    <p:sldId id="266" r:id="rId3"/>
    <p:sldId id="259" r:id="rId4"/>
    <p:sldId id="267" r:id="rId5"/>
    <p:sldId id="257" r:id="rId6"/>
    <p:sldId id="260" r:id="rId7"/>
    <p:sldId id="261" r:id="rId8"/>
    <p:sldId id="269" r:id="rId9"/>
    <p:sldId id="268" r:id="rId10"/>
    <p:sldId id="264" r:id="rId11"/>
    <p:sldId id="265" r:id="rId12"/>
    <p:sldId id="263" r:id="rId13"/>
    <p:sldId id="262" r:id="rId14"/>
    <p:sldId id="25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34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39C71-72CD-414E-9879-B08A3450B09A}" type="datetimeFigureOut">
              <a:rPr lang="it-IT" smtClean="0"/>
              <a:t>09/01/2024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B77A4-0866-4FAA-9C7E-63956A6801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000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5B5C-3F67-4267-BF50-AC17B4907CB6}" type="datetime1">
              <a:rPr lang="it-IT" smtClean="0"/>
              <a:t>09/01/2024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Lorenzo Damiani Ferretti, Luca De Dominicis, Alessandro Pasi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0998-ADA0-441C-80D3-EFB04A67844F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01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5821-A713-43C5-932B-FAC960D710B1}" type="datetime1">
              <a:rPr lang="it-IT" smtClean="0"/>
              <a:t>09/01/2024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Lorenzo Damiani Ferretti, Luca De Dominicis, Alessandro Pasi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0998-ADA0-441C-80D3-EFB04A6784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0691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482F7-1056-4AE6-8D38-A95125912CC3}" type="datetime1">
              <a:rPr lang="it-IT" smtClean="0"/>
              <a:t>09/01/2024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Lorenzo Damiani Ferretti, Luca De Dominicis, Alessandro Pasi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0998-ADA0-441C-80D3-EFB04A6784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805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CBF6-73FF-4566-9E9B-AB5787C7CE47}" type="datetime1">
              <a:rPr lang="it-IT" smtClean="0"/>
              <a:t>09/01/2024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Lorenzo Damiani Ferretti, Luca De Dominicis, Alessandro Pasi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0998-ADA0-441C-80D3-EFB04A6784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5023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FF355-1E81-4545-BE46-C4162E1305C9}" type="datetime1">
              <a:rPr lang="it-IT" smtClean="0"/>
              <a:t>09/01/2024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Lorenzo Damiani Ferretti, Luca De Dominicis, Alessandro Pasi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0998-ADA0-441C-80D3-EFB04A67844F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910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75D06-2C4E-4151-9362-49E0B50CCC71}" type="datetime1">
              <a:rPr lang="it-IT" smtClean="0"/>
              <a:t>09/01/2024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Lorenzo Damiani Ferretti, Luca De Dominicis, Alessandro Pasi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0998-ADA0-441C-80D3-EFB04A6784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5780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DABDF-D048-496E-966A-FB18B142C4DE}" type="datetime1">
              <a:rPr lang="it-IT" smtClean="0"/>
              <a:t>09/01/2024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Lorenzo Damiani Ferretti, Luca De Dominicis, Alessandro Pasi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0998-ADA0-441C-80D3-EFB04A6784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1525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C862E-691A-49FC-95C3-416C83D5B24E}" type="datetime1">
              <a:rPr lang="it-IT" smtClean="0"/>
              <a:t>09/01/2024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Lorenzo Damiani Ferretti, Luca De Dominicis, Alessandro Pasi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0998-ADA0-441C-80D3-EFB04A6784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2646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0424-DE71-41C8-AB11-22FAD3372A17}" type="datetime1">
              <a:rPr lang="it-IT" smtClean="0"/>
              <a:t>09/01/2024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it-IT"/>
              <a:t>Marco Lorenzo Damiani Ferretti, Luca De Dominicis, Alessandro Pasi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0998-ADA0-441C-80D3-EFB04A6784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7204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FDD4E48-A731-497B-A26F-939869ADD5DB}" type="datetime1">
              <a:rPr lang="it-IT" smtClean="0"/>
              <a:t>09/01/2024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Marco Lorenzo Damiani Ferretti, Luca De Dominicis, Alessandro Pasi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620998-ADA0-441C-80D3-EFB04A6784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408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A40C-82D3-410E-A602-7645765D8747}" type="datetime1">
              <a:rPr lang="it-IT" smtClean="0"/>
              <a:t>09/01/2024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Lorenzo Damiani Ferretti, Luca De Dominicis, Alessandro Pasi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0998-ADA0-441C-80D3-EFB04A6784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8998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317CAC8-9854-4BCA-B1EA-F43415874BEC}" type="datetime1">
              <a:rPr lang="it-IT" smtClean="0"/>
              <a:t>09/01/2024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it-IT"/>
              <a:t>Marco Lorenzo Damiani Ferretti, Luca De Dominicis, Alessandro Pasi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5620998-ADA0-441C-80D3-EFB04A67844F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457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D0017F-49DB-4D5C-5BFA-00B537452A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Project of Big Data </a:t>
            </a:r>
            <a:r>
              <a:rPr lang="it-IT" dirty="0" err="1"/>
              <a:t>Analisys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15483F0-3A58-C63D-26D3-2B77573141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Using </a:t>
            </a:r>
            <a:r>
              <a:rPr lang="it-IT" dirty="0" err="1"/>
              <a:t>secondary</a:t>
            </a:r>
            <a:r>
              <a:rPr lang="it-IT" dirty="0"/>
              <a:t> </a:t>
            </a:r>
            <a:r>
              <a:rPr lang="it-IT" dirty="0" err="1"/>
              <a:t>Mushroom</a:t>
            </a:r>
            <a:r>
              <a:rPr lang="it-IT" dirty="0"/>
              <a:t> dataset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F2378B5-10A8-168D-53B4-CBE2637AA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cap="none" dirty="0"/>
              <a:t>Marco Lorenzo Damiani Ferretti, Luca De Dominicis, Alessandro Pasi</a:t>
            </a:r>
          </a:p>
        </p:txBody>
      </p:sp>
    </p:spTree>
    <p:extLst>
      <p:ext uri="{BB962C8B-B14F-4D97-AF65-F5344CB8AC3E}">
        <p14:creationId xmlns:p14="http://schemas.microsoft.com/office/powerpoint/2010/main" val="1206109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C5DAE6-4108-6FE5-7B58-C0587223F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31B486-F0D2-F0D9-7942-E8789DAF4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B2C9C61-E4D5-4C60-EF2D-9B97C1A38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269AFA5-D5E2-5686-872E-47382B5E6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cap="none" dirty="0"/>
              <a:t>Marco Lorenzo Damiani Ferretti, Luca De Dominicis, Alessandro Pasi</a:t>
            </a:r>
          </a:p>
        </p:txBody>
      </p:sp>
    </p:spTree>
    <p:extLst>
      <p:ext uri="{BB962C8B-B14F-4D97-AF65-F5344CB8AC3E}">
        <p14:creationId xmlns:p14="http://schemas.microsoft.com/office/powerpoint/2010/main" val="292405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C5DAE6-4108-6FE5-7B58-C0587223F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Results</a:t>
            </a:r>
            <a:endParaRPr lang="it-IT" dirty="0"/>
          </a:p>
        </p:txBody>
      </p:sp>
      <p:pic>
        <p:nvPicPr>
          <p:cNvPr id="6" name="Segnaposto contenuto 5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F929F5C5-9FE7-1225-6C4C-FE1D61A65E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676" y="731838"/>
            <a:ext cx="5350722" cy="5257800"/>
          </a:xfrm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B2C9C61-E4D5-4C60-EF2D-9B97C1A38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b="0" dirty="0">
                <a:solidFill>
                  <a:schemeClr val="bg1"/>
                </a:solidFill>
                <a:effectLst/>
              </a:rPr>
              <a:t>he ROC curves of the models</a:t>
            </a:r>
          </a:p>
          <a:p>
            <a:endParaRPr lang="it-IT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DC4CE0C3-397D-56F7-3BF8-669AAFFA0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cap="none" dirty="0"/>
              <a:t>Marco Lorenzo Damiani Ferretti, Luca De Dominicis, Alessandro Pasi</a:t>
            </a:r>
          </a:p>
        </p:txBody>
      </p:sp>
    </p:spTree>
    <p:extLst>
      <p:ext uri="{BB962C8B-B14F-4D97-AF65-F5344CB8AC3E}">
        <p14:creationId xmlns:p14="http://schemas.microsoft.com/office/powerpoint/2010/main" val="1042353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28B810-39F8-8EF6-E421-D296876C12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Project Work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2E0D488-9616-43D9-CB2C-A5205F2358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347A980-8DC3-5FE2-E9D9-527EAF2B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cap="none" dirty="0"/>
              <a:t>Marco Lorenzo Damiani Ferretti, Luca De Dominicis, Alessandro Pasi</a:t>
            </a:r>
          </a:p>
        </p:txBody>
      </p:sp>
    </p:spTree>
    <p:extLst>
      <p:ext uri="{BB962C8B-B14F-4D97-AF65-F5344CB8AC3E}">
        <p14:creationId xmlns:p14="http://schemas.microsoft.com/office/powerpoint/2010/main" val="1083982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5FC548-019B-80F7-F4ED-B2914EA54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75DF24-4C9F-7050-D965-12FF736F0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5E3D2A8-B86E-7ADA-B305-5BB7F8922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62D7B1-2541-CDD2-60FD-14939C7ED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cap="none" dirty="0"/>
              <a:t>Marco Lorenzo Damiani Ferretti, Luca De Dominicis, Alessandro Pasi</a:t>
            </a:r>
          </a:p>
        </p:txBody>
      </p:sp>
    </p:spTree>
    <p:extLst>
      <p:ext uri="{BB962C8B-B14F-4D97-AF65-F5344CB8AC3E}">
        <p14:creationId xmlns:p14="http://schemas.microsoft.com/office/powerpoint/2010/main" val="3465781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CA9B96-6960-D7CE-D51A-FD9903657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end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D56E2CC-C326-8841-FD6C-10CDA4B36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cap="none" dirty="0"/>
              <a:t>Marco Lorenzo Damiani Ferretti, Luca De Dominicis, Alessandro Pasi</a:t>
            </a:r>
          </a:p>
        </p:txBody>
      </p:sp>
    </p:spTree>
    <p:extLst>
      <p:ext uri="{BB962C8B-B14F-4D97-AF65-F5344CB8AC3E}">
        <p14:creationId xmlns:p14="http://schemas.microsoft.com/office/powerpoint/2010/main" val="2091368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>
            <a:extLst>
              <a:ext uri="{FF2B5EF4-FFF2-40B4-BE49-F238E27FC236}">
                <a16:creationId xmlns:a16="http://schemas.microsoft.com/office/drawing/2014/main" id="{C3EE98F9-4DCC-A75B-9E3F-444ECACDF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Dataset</a:t>
            </a:r>
          </a:p>
        </p:txBody>
      </p:sp>
      <p:sp>
        <p:nvSpPr>
          <p:cNvPr id="14" name="Segnaposto contenuto 13">
            <a:extLst>
              <a:ext uri="{FF2B5EF4-FFF2-40B4-BE49-F238E27FC236}">
                <a16:creationId xmlns:a16="http://schemas.microsoft.com/office/drawing/2014/main" id="{37373156-FF8B-F002-B41C-14E564899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gg sans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gg sans"/>
              </a:rPr>
              <a:t>It includes 61069 hypothetical mushrooms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gg sans"/>
              </a:rPr>
              <a:t> The caps are </a:t>
            </a:r>
            <a:r>
              <a:rPr lang="en-US" b="0" i="0" dirty="0">
                <a:solidFill>
                  <a:schemeClr val="tx1"/>
                </a:solidFill>
                <a:effectLst/>
                <a:latin typeface="gg sans"/>
              </a:rPr>
              <a:t>based on 173 species (353 mushrooms per species).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tx1"/>
                </a:solidFill>
                <a:effectLst/>
                <a:latin typeface="gg sans"/>
              </a:rPr>
              <a:t> Each mushroom is identified as definitely edible or poisonous</a:t>
            </a:r>
            <a:r>
              <a:rPr lang="en-US" dirty="0">
                <a:solidFill>
                  <a:schemeClr val="tx1"/>
                </a:solidFill>
                <a:latin typeface="gg sans"/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tx1"/>
                </a:solidFill>
                <a:effectLst/>
                <a:latin typeface="gg sans"/>
              </a:rPr>
              <a:t> It is characterized by 20 features</a:t>
            </a:r>
            <a:r>
              <a:rPr lang="en-US" dirty="0">
                <a:solidFill>
                  <a:schemeClr val="tx1"/>
                </a:solidFill>
                <a:latin typeface="gg sans"/>
              </a:rPr>
              <a:t>, divided in numerical and categorical types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gg sans"/>
              </a:rPr>
              <a:t> The two classes have almost equal distributions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b="0" i="0" dirty="0">
              <a:solidFill>
                <a:schemeClr val="tx1"/>
              </a:solidFill>
              <a:effectLst/>
              <a:latin typeface="gg sans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b="0" i="0" dirty="0">
              <a:solidFill>
                <a:schemeClr val="tx1"/>
              </a:solidFill>
              <a:effectLst/>
              <a:latin typeface="gg sans"/>
            </a:endParaRPr>
          </a:p>
          <a:p>
            <a:pPr marL="0" indent="0">
              <a:buNone/>
            </a:pPr>
            <a:endParaRPr lang="it-IT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634B900F-ADF0-ECFB-9F83-184486FAA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BDEE1"/>
                </a:solidFill>
                <a:effectLst/>
                <a:latin typeface="gg sans"/>
              </a:rPr>
              <a:t>The given information is about the Secondary Mushroom Dataset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B648AF87-B756-0815-129F-40F11A37A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cap="none" dirty="0"/>
              <a:t>Marco Lorenzo Damiani Ferretti, Luca De Dominicis, Alessandro Pasi</a:t>
            </a:r>
          </a:p>
        </p:txBody>
      </p:sp>
    </p:spTree>
    <p:extLst>
      <p:ext uri="{BB962C8B-B14F-4D97-AF65-F5344CB8AC3E}">
        <p14:creationId xmlns:p14="http://schemas.microsoft.com/office/powerpoint/2010/main" val="217217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8CA901-12FB-3A41-CE0B-B1F9C870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Dataset </a:t>
            </a:r>
            <a:r>
              <a:rPr lang="it-IT" dirty="0" err="1"/>
              <a:t>description</a:t>
            </a:r>
            <a:endParaRPr lang="it-IT" sz="1000" dirty="0"/>
          </a:p>
        </p:txBody>
      </p:sp>
      <p:pic>
        <p:nvPicPr>
          <p:cNvPr id="7" name="Segnaposto contenuto 6" descr="Immagine che contiene testo, mappa, diagramma&#10;&#10;Descrizione generata automaticamente">
            <a:extLst>
              <a:ext uri="{FF2B5EF4-FFF2-40B4-BE49-F238E27FC236}">
                <a16:creationId xmlns:a16="http://schemas.microsoft.com/office/drawing/2014/main" id="{B004218F-786D-A061-FA74-F89BF0BE6A7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521" y="1846263"/>
            <a:ext cx="4375596" cy="4022725"/>
          </a:xfrm>
        </p:spPr>
      </p:pic>
      <p:pic>
        <p:nvPicPr>
          <p:cNvPr id="9" name="Segnaposto contenuto 8" descr="Immagine che contiene testo, diagramma, schermata, Piano&#10;&#10;Descrizione generata automaticamente">
            <a:extLst>
              <a:ext uri="{FF2B5EF4-FFF2-40B4-BE49-F238E27FC236}">
                <a16:creationId xmlns:a16="http://schemas.microsoft.com/office/drawing/2014/main" id="{B21B0392-C18F-3667-8177-D66D7FA51E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096" y="1846263"/>
            <a:ext cx="4095409" cy="4022725"/>
          </a:xfrm>
        </p:spPr>
      </p:pic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39F22EB4-1555-85AE-8FF5-A4EE8F64E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cap="none" dirty="0"/>
              <a:t>Marco Lorenzo Damiani Ferretti, Luca De Dominicis, Alessandro Pasi</a:t>
            </a:r>
          </a:p>
        </p:txBody>
      </p:sp>
    </p:spTree>
    <p:extLst>
      <p:ext uri="{BB962C8B-B14F-4D97-AF65-F5344CB8AC3E}">
        <p14:creationId xmlns:p14="http://schemas.microsoft.com/office/powerpoint/2010/main" val="3545646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C7D7AB-CB67-08B5-143C-C66C14DCF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Docker and Spark setup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24A523-B2C8-7EDB-3A2C-9DDEEA5795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 The Docker image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built</a:t>
            </a:r>
            <a:r>
              <a:rPr lang="it-IT" dirty="0"/>
              <a:t> </a:t>
            </a:r>
            <a:r>
              <a:rPr lang="it-IT" dirty="0" err="1"/>
              <a:t>upon</a:t>
            </a:r>
            <a:r>
              <a:rPr lang="it-IT" dirty="0"/>
              <a:t> the official Spark image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 We </a:t>
            </a:r>
            <a:r>
              <a:rPr lang="it-IT" dirty="0" err="1"/>
              <a:t>install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dependencies</a:t>
            </a:r>
            <a:r>
              <a:rPr lang="it-IT" dirty="0"/>
              <a:t> </a:t>
            </a:r>
            <a:r>
              <a:rPr lang="it-IT" dirty="0" err="1"/>
              <a:t>needed</a:t>
            </a:r>
            <a:r>
              <a:rPr lang="it-IT" dirty="0"/>
              <a:t> for the task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runs</a:t>
            </a:r>
            <a:r>
              <a:rPr lang="it-IT" dirty="0"/>
              <a:t> a Linux </a:t>
            </a:r>
            <a:r>
              <a:rPr lang="it-IT" dirty="0" err="1"/>
              <a:t>enviroment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C1F784F-FE55-834F-E123-148A216FBB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 The Spark session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a </a:t>
            </a:r>
            <a:r>
              <a:rPr lang="it-IT" dirty="0" err="1"/>
              <a:t>Jupyter</a:t>
            </a:r>
            <a:r>
              <a:rPr lang="it-IT" dirty="0"/>
              <a:t> notebook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 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38787BE-5590-B036-C100-79FCB6C75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Lorenzo Damiani Ferretti, Luca De Dominicis, Alessandro Pasi</a:t>
            </a:r>
          </a:p>
        </p:txBody>
      </p:sp>
    </p:spTree>
    <p:extLst>
      <p:ext uri="{BB962C8B-B14F-4D97-AF65-F5344CB8AC3E}">
        <p14:creationId xmlns:p14="http://schemas.microsoft.com/office/powerpoint/2010/main" val="278216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201338-8AFC-481F-25F3-CB76C60AD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pre</a:t>
            </a:r>
            <a:r>
              <a:rPr lang="it-IT" dirty="0"/>
              <a:t>-processing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06348A-421E-5465-28F3-97B13E634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 </a:t>
            </a:r>
            <a:r>
              <a:rPr lang="it-IT" dirty="0" err="1"/>
              <a:t>Removal</a:t>
            </a:r>
            <a:r>
              <a:rPr lang="it-IT" dirty="0"/>
              <a:t> of </a:t>
            </a:r>
            <a:r>
              <a:rPr lang="it-IT" dirty="0" err="1"/>
              <a:t>row</a:t>
            </a:r>
            <a:r>
              <a:rPr lang="it-IT" dirty="0"/>
              <a:t> </a:t>
            </a:r>
            <a:r>
              <a:rPr lang="it-IT" dirty="0" err="1"/>
              <a:t>duplicates</a:t>
            </a:r>
            <a:endParaRPr lang="it-IT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 </a:t>
            </a:r>
            <a:r>
              <a:rPr lang="it-IT" dirty="0" err="1"/>
              <a:t>Omission</a:t>
            </a:r>
            <a:r>
              <a:rPr lang="it-IT" dirty="0"/>
              <a:t> of </a:t>
            </a:r>
            <a:r>
              <a:rPr lang="it-IT" dirty="0" err="1"/>
              <a:t>columns</a:t>
            </a:r>
            <a:r>
              <a:rPr lang="it-IT" dirty="0"/>
              <a:t> with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i="1" dirty="0" err="1"/>
              <a:t>Null</a:t>
            </a:r>
            <a:r>
              <a:rPr lang="it-IT" i="1" dirty="0"/>
              <a:t>/</a:t>
            </a:r>
            <a:r>
              <a:rPr lang="it-IT" i="1" dirty="0" err="1"/>
              <a:t>NaN</a:t>
            </a:r>
            <a:r>
              <a:rPr lang="it-IT" i="1" dirty="0"/>
              <a:t> </a:t>
            </a:r>
            <a:r>
              <a:rPr lang="it-IT" dirty="0" err="1"/>
              <a:t>greater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50% of the </a:t>
            </a:r>
            <a:r>
              <a:rPr lang="it-IT" dirty="0" err="1"/>
              <a:t>total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rows</a:t>
            </a:r>
            <a:endParaRPr lang="it-IT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 </a:t>
            </a:r>
            <a:r>
              <a:rPr lang="it-IT" dirty="0" err="1"/>
              <a:t>Replacing</a:t>
            </a:r>
            <a:r>
              <a:rPr lang="it-IT" dirty="0"/>
              <a:t> of the </a:t>
            </a:r>
            <a:r>
              <a:rPr lang="it-IT" dirty="0" err="1"/>
              <a:t>remaining</a:t>
            </a:r>
            <a:r>
              <a:rPr lang="it-IT" dirty="0"/>
              <a:t> </a:t>
            </a:r>
            <a:r>
              <a:rPr lang="it-IT" dirty="0" err="1"/>
              <a:t>Null</a:t>
            </a:r>
            <a:r>
              <a:rPr lang="it-IT" dirty="0"/>
              <a:t>/</a:t>
            </a:r>
            <a:r>
              <a:rPr lang="it-IT" dirty="0" err="1"/>
              <a:t>Nan</a:t>
            </a:r>
            <a:r>
              <a:rPr lang="it-IT" dirty="0"/>
              <a:t> with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frequent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in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column</a:t>
            </a:r>
            <a:endParaRPr lang="it-IT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 Use of the R-Formula to </a:t>
            </a:r>
            <a:r>
              <a:rPr lang="it-IT" dirty="0" err="1"/>
              <a:t>transform</a:t>
            </a:r>
            <a:r>
              <a:rPr lang="it-IT" dirty="0"/>
              <a:t> the dataset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remaining</a:t>
            </a:r>
            <a:r>
              <a:rPr lang="it-IT" dirty="0"/>
              <a:t> </a:t>
            </a:r>
            <a:r>
              <a:rPr lang="it-IT" dirty="0" err="1"/>
              <a:t>columns</a:t>
            </a:r>
            <a:r>
              <a:rPr lang="it-IT" dirty="0"/>
              <a:t> are </a:t>
            </a:r>
            <a:r>
              <a:rPr lang="it-IT" dirty="0" err="1"/>
              <a:t>considered</a:t>
            </a:r>
            <a:r>
              <a:rPr lang="it-IT" dirty="0"/>
              <a:t> as features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 We split the </a:t>
            </a:r>
            <a:r>
              <a:rPr lang="it-IT" dirty="0" err="1"/>
              <a:t>transformed</a:t>
            </a:r>
            <a:r>
              <a:rPr lang="it-IT" dirty="0"/>
              <a:t> dataset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train</a:t>
            </a:r>
            <a:r>
              <a:rPr lang="it-IT" dirty="0"/>
              <a:t> and test sets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DE873D9-0C3A-4E1C-502E-FC33E055D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just"/>
            <a:r>
              <a:rPr lang="it-IT" dirty="0"/>
              <a:t>The </a:t>
            </a:r>
            <a:r>
              <a:rPr lang="it-IT" dirty="0" err="1"/>
              <a:t>objective</a:t>
            </a:r>
            <a:r>
              <a:rPr lang="it-IT" dirty="0"/>
              <a:t> of the </a:t>
            </a:r>
            <a:r>
              <a:rPr lang="it-IT" dirty="0" err="1"/>
              <a:t>pre-prosessing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</a:t>
            </a:r>
            <a:r>
              <a:rPr lang="it-IT" dirty="0" err="1"/>
              <a:t>enhance</a:t>
            </a:r>
            <a:r>
              <a:rPr lang="it-IT" dirty="0"/>
              <a:t> the </a:t>
            </a:r>
            <a:r>
              <a:rPr lang="it-IT" dirty="0" err="1"/>
              <a:t>quality</a:t>
            </a:r>
            <a:r>
              <a:rPr lang="it-IT" dirty="0"/>
              <a:t> of the data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achieve</a:t>
            </a:r>
            <a:r>
              <a:rPr lang="it-IT" dirty="0"/>
              <a:t> </a:t>
            </a:r>
            <a:r>
              <a:rPr lang="it-IT" dirty="0" err="1"/>
              <a:t>better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7591BEA-53F1-7883-4EBD-62940CCD0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cap="none" dirty="0"/>
              <a:t>Marco Lorenzo Damiani Ferretti, Luca De Dominicis, Alessandro Pasi</a:t>
            </a:r>
          </a:p>
        </p:txBody>
      </p:sp>
    </p:spTree>
    <p:extLst>
      <p:ext uri="{BB962C8B-B14F-4D97-AF65-F5344CB8AC3E}">
        <p14:creationId xmlns:p14="http://schemas.microsoft.com/office/powerpoint/2010/main" val="1933855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201338-8AFC-481F-25F3-CB76C60AD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Metrics</a:t>
            </a:r>
            <a:r>
              <a:rPr lang="it-IT" dirty="0"/>
              <a:t> and Cross-</a:t>
            </a:r>
            <a:r>
              <a:rPr lang="it-IT" dirty="0" err="1"/>
              <a:t>validation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06348A-421E-5465-28F3-97B13E634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 We </a:t>
            </a:r>
            <a:r>
              <a:rPr lang="it-IT" dirty="0" err="1"/>
              <a:t>define</a:t>
            </a:r>
            <a:r>
              <a:rPr lang="it-IT" dirty="0"/>
              <a:t> </a:t>
            </a:r>
            <a:r>
              <a:rPr lang="it-IT" dirty="0" err="1"/>
              <a:t>specific</a:t>
            </a:r>
            <a:r>
              <a:rPr lang="it-IT" dirty="0"/>
              <a:t> custom </a:t>
            </a:r>
            <a:r>
              <a:rPr lang="it-IT" dirty="0" err="1"/>
              <a:t>functions</a:t>
            </a:r>
            <a:r>
              <a:rPr lang="it-IT" dirty="0"/>
              <a:t> for the </a:t>
            </a:r>
            <a:r>
              <a:rPr lang="it-IT" dirty="0" err="1"/>
              <a:t>computations</a:t>
            </a:r>
            <a:r>
              <a:rPr lang="it-IT" dirty="0"/>
              <a:t> of the </a:t>
            </a:r>
            <a:r>
              <a:rPr lang="it-IT" dirty="0" err="1"/>
              <a:t>metrics</a:t>
            </a:r>
            <a:r>
              <a:rPr lang="it-IT" dirty="0"/>
              <a:t> (</a:t>
            </a:r>
            <a:r>
              <a:rPr lang="it-IT" dirty="0" err="1"/>
              <a:t>Accuracy</a:t>
            </a:r>
            <a:r>
              <a:rPr lang="it-IT" dirty="0"/>
              <a:t>, F1, F2, AUC ROC)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take the labels and the </a:t>
            </a:r>
            <a:r>
              <a:rPr lang="it-IT" dirty="0" err="1"/>
              <a:t>predictions</a:t>
            </a:r>
            <a:r>
              <a:rPr lang="it-IT" dirty="0"/>
              <a:t> and </a:t>
            </a:r>
            <a:r>
              <a:rPr lang="it-IT" dirty="0" err="1"/>
              <a:t>return</a:t>
            </a:r>
            <a:r>
              <a:rPr lang="it-IT" dirty="0"/>
              <a:t> the scores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 </a:t>
            </a: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binary</a:t>
            </a:r>
            <a:r>
              <a:rPr lang="it-IT" dirty="0"/>
              <a:t> </a:t>
            </a:r>
            <a:r>
              <a:rPr lang="it-IT" dirty="0" err="1"/>
              <a:t>classification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, the AUC ROC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metric</a:t>
            </a:r>
            <a:r>
              <a:rPr lang="it-IT" dirty="0"/>
              <a:t> for the </a:t>
            </a:r>
            <a:r>
              <a:rPr lang="it-IT" dirty="0" err="1"/>
              <a:t>evaluation</a:t>
            </a:r>
            <a:r>
              <a:rPr lang="it-IT" dirty="0"/>
              <a:t> of the performances, and for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reason</a:t>
            </a:r>
            <a:r>
              <a:rPr lang="it-IT" dirty="0"/>
              <a:t> we </a:t>
            </a:r>
            <a:r>
              <a:rPr lang="it-IT" dirty="0" err="1"/>
              <a:t>also</a:t>
            </a:r>
            <a:r>
              <a:rPr lang="it-IT" dirty="0"/>
              <a:t> plot the curve on a </a:t>
            </a:r>
            <a:r>
              <a:rPr lang="it-IT" dirty="0" err="1"/>
              <a:t>graph</a:t>
            </a:r>
            <a:endParaRPr lang="it-IT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 We use the </a:t>
            </a:r>
            <a:r>
              <a:rPr lang="it-IT" dirty="0" err="1"/>
              <a:t>MLlib</a:t>
            </a:r>
            <a:r>
              <a:rPr lang="it-IT" dirty="0"/>
              <a:t> cross </a:t>
            </a:r>
            <a:r>
              <a:rPr lang="it-IT" dirty="0" err="1"/>
              <a:t>validator</a:t>
            </a:r>
            <a:r>
              <a:rPr lang="it-IT" dirty="0"/>
              <a:t> to </a:t>
            </a:r>
            <a:r>
              <a:rPr lang="it-IT" dirty="0" err="1"/>
              <a:t>evaluate</a:t>
            </a:r>
            <a:r>
              <a:rPr lang="it-IT" dirty="0"/>
              <a:t> the model </a:t>
            </a:r>
            <a:r>
              <a:rPr lang="it-IT" dirty="0" err="1"/>
              <a:t>robustness</a:t>
            </a:r>
            <a:r>
              <a:rPr lang="it-IT" dirty="0"/>
              <a:t>, </a:t>
            </a:r>
            <a:r>
              <a:rPr lang="it-IT" dirty="0" err="1"/>
              <a:t>combined</a:t>
            </a:r>
            <a:r>
              <a:rPr lang="it-IT" dirty="0"/>
              <a:t> to a </a:t>
            </a:r>
            <a:r>
              <a:rPr lang="it-IT" dirty="0" err="1"/>
              <a:t>parameter</a:t>
            </a:r>
            <a:r>
              <a:rPr lang="it-IT" dirty="0"/>
              <a:t> </a:t>
            </a:r>
            <a:r>
              <a:rPr lang="it-IT" dirty="0" err="1"/>
              <a:t>grid</a:t>
            </a:r>
            <a:r>
              <a:rPr lang="it-IT" dirty="0"/>
              <a:t> for the </a:t>
            </a:r>
            <a:r>
              <a:rPr lang="it-IT" dirty="0" err="1"/>
              <a:t>optimal</a:t>
            </a:r>
            <a:r>
              <a:rPr lang="it-IT" dirty="0"/>
              <a:t> tuning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 The 10-fold cross </a:t>
            </a:r>
            <a:r>
              <a:rPr lang="it-IT" dirty="0" err="1"/>
              <a:t>validator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generate 10 training and testing </a:t>
            </a:r>
            <a:r>
              <a:rPr lang="it-IT" dirty="0" err="1"/>
              <a:t>pairs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DE873D9-0C3A-4E1C-502E-FC33E055D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just"/>
            <a:r>
              <a:rPr lang="it-IT" dirty="0"/>
              <a:t>The </a:t>
            </a:r>
            <a:r>
              <a:rPr lang="it-IT" dirty="0" err="1"/>
              <a:t>metrics</a:t>
            </a:r>
            <a:r>
              <a:rPr lang="it-IT" dirty="0"/>
              <a:t> are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evaluate</a:t>
            </a:r>
            <a:r>
              <a:rPr lang="it-IT" dirty="0"/>
              <a:t> the performances of the models, </a:t>
            </a:r>
            <a:r>
              <a:rPr lang="it-IT" dirty="0" err="1"/>
              <a:t>while</a:t>
            </a:r>
            <a:r>
              <a:rPr lang="it-IT" dirty="0"/>
              <a:t> the cross-</a:t>
            </a:r>
            <a:r>
              <a:rPr lang="it-IT" dirty="0" err="1"/>
              <a:t>validation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better</a:t>
            </a:r>
            <a:r>
              <a:rPr lang="it-IT" dirty="0"/>
              <a:t> </a:t>
            </a:r>
            <a:r>
              <a:rPr lang="it-IT" dirty="0" err="1"/>
              <a:t>hyperparameters</a:t>
            </a:r>
            <a:r>
              <a:rPr lang="it-IT" dirty="0"/>
              <a:t> and to </a:t>
            </a:r>
            <a:r>
              <a:rPr lang="it-IT" dirty="0" err="1"/>
              <a:t>evaluate</a:t>
            </a:r>
            <a:r>
              <a:rPr lang="it-IT" dirty="0"/>
              <a:t> models </a:t>
            </a:r>
            <a:r>
              <a:rPr lang="it-IT" dirty="0" err="1"/>
              <a:t>robustness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4FFEEC0-667A-829E-2326-0B3448BDD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cap="none" dirty="0"/>
              <a:t>Marco Lorenzo Damiani Ferretti, Luca De Dominicis, Alessandro Pasi</a:t>
            </a:r>
          </a:p>
        </p:txBody>
      </p:sp>
    </p:spTree>
    <p:extLst>
      <p:ext uri="{BB962C8B-B14F-4D97-AF65-F5344CB8AC3E}">
        <p14:creationId xmlns:p14="http://schemas.microsoft.com/office/powerpoint/2010/main" val="2335560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94D6B434-387C-A59D-7048-28FE2173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Models 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005C6D3-318F-FD3A-164B-91D55C18B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Gaussian</a:t>
            </a:r>
            <a:r>
              <a:rPr lang="it-IT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Naive</a:t>
            </a:r>
            <a:r>
              <a:rPr lang="it-IT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Bayes</a:t>
            </a:r>
            <a:r>
              <a:rPr lang="it-IT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b="0" dirty="0">
                <a:solidFill>
                  <a:schemeClr val="tx1"/>
                </a:solidFill>
                <a:effectLst/>
              </a:rPr>
              <a:t> </a:t>
            </a:r>
            <a:r>
              <a:rPr lang="it-IT" b="0" dirty="0" err="1">
                <a:solidFill>
                  <a:schemeClr val="tx1"/>
                </a:solidFill>
                <a:effectLst/>
              </a:rPr>
              <a:t>Uses</a:t>
            </a:r>
            <a:r>
              <a:rPr lang="it-IT" b="0" dirty="0">
                <a:solidFill>
                  <a:schemeClr val="tx1"/>
                </a:solidFill>
                <a:effectLst/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the </a:t>
            </a:r>
            <a:r>
              <a:rPr lang="it-IT" dirty="0" err="1">
                <a:solidFill>
                  <a:schemeClr val="tx1"/>
                </a:solidFill>
              </a:rPr>
              <a:t>principle</a:t>
            </a:r>
            <a:r>
              <a:rPr lang="it-IT" dirty="0">
                <a:solidFill>
                  <a:schemeClr val="tx1"/>
                </a:solidFill>
              </a:rPr>
              <a:t> of </a:t>
            </a:r>
            <a:r>
              <a:rPr lang="it-IT" dirty="0" err="1">
                <a:solidFill>
                  <a:schemeClr val="tx1"/>
                </a:solidFill>
              </a:rPr>
              <a:t>Naive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Bayesian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probability</a:t>
            </a:r>
            <a:r>
              <a:rPr lang="it-IT" dirty="0">
                <a:solidFill>
                  <a:schemeClr val="tx1"/>
                </a:solidFill>
              </a:rPr>
              <a:t> to make </a:t>
            </a:r>
            <a:r>
              <a:rPr lang="it-IT" dirty="0" err="1">
                <a:solidFill>
                  <a:schemeClr val="tx1"/>
                </a:solidFill>
              </a:rPr>
              <a:t>predictions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by combining prior knowledge with observed evidences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it-IT" b="0" dirty="0">
                <a:solidFill>
                  <a:schemeClr val="tx1"/>
                </a:solidFill>
                <a:effectLst/>
              </a:rPr>
              <a:t> </a:t>
            </a:r>
            <a:r>
              <a:rPr lang="it-IT" b="0" dirty="0" err="1">
                <a:solidFill>
                  <a:schemeClr val="tx1"/>
                </a:solidFill>
                <a:effectLst/>
              </a:rPr>
              <a:t>It</a:t>
            </a:r>
            <a:r>
              <a:rPr lang="it-IT" b="0" dirty="0">
                <a:solidFill>
                  <a:schemeClr val="tx1"/>
                </a:solidFill>
                <a:effectLst/>
              </a:rPr>
              <a:t> </a:t>
            </a:r>
            <a:r>
              <a:rPr lang="it-IT" b="0" dirty="0" err="1">
                <a:solidFill>
                  <a:schemeClr val="tx1"/>
                </a:solidFill>
                <a:effectLst/>
              </a:rPr>
              <a:t>is</a:t>
            </a:r>
            <a:r>
              <a:rPr lang="it-IT" b="0" dirty="0">
                <a:solidFill>
                  <a:schemeClr val="tx1"/>
                </a:solidFill>
                <a:effectLst/>
              </a:rPr>
              <a:t> </a:t>
            </a:r>
            <a:r>
              <a:rPr lang="it-IT" b="0" dirty="0" err="1">
                <a:solidFill>
                  <a:schemeClr val="tx1"/>
                </a:solidFill>
                <a:effectLst/>
              </a:rPr>
              <a:t>Naive</a:t>
            </a:r>
            <a:r>
              <a:rPr lang="it-IT" b="0" dirty="0">
                <a:solidFill>
                  <a:schemeClr val="tx1"/>
                </a:solidFill>
                <a:effectLst/>
              </a:rPr>
              <a:t> </a:t>
            </a:r>
            <a:r>
              <a:rPr lang="it-IT" b="0" dirty="0" err="1">
                <a:solidFill>
                  <a:schemeClr val="tx1"/>
                </a:solidFill>
                <a:effectLst/>
              </a:rPr>
              <a:t>because</a:t>
            </a:r>
            <a:r>
              <a:rPr lang="it-IT" b="0" dirty="0">
                <a:solidFill>
                  <a:schemeClr val="tx1"/>
                </a:solidFill>
                <a:effectLst/>
              </a:rPr>
              <a:t> </a:t>
            </a:r>
            <a:r>
              <a:rPr lang="it-IT" b="0" dirty="0" err="1">
                <a:solidFill>
                  <a:schemeClr val="tx1"/>
                </a:solidFill>
                <a:effectLst/>
              </a:rPr>
              <a:t>it</a:t>
            </a:r>
            <a:r>
              <a:rPr lang="it-IT" b="0" dirty="0">
                <a:solidFill>
                  <a:schemeClr val="tx1"/>
                </a:solidFill>
                <a:effectLst/>
              </a:rPr>
              <a:t> </a:t>
            </a:r>
            <a:r>
              <a:rPr lang="it-IT" b="0" dirty="0" err="1">
                <a:solidFill>
                  <a:schemeClr val="tx1"/>
                </a:solidFill>
                <a:effectLst/>
              </a:rPr>
              <a:t>assumes</a:t>
            </a:r>
            <a:r>
              <a:rPr lang="it-IT" b="0" dirty="0">
                <a:solidFill>
                  <a:schemeClr val="tx1"/>
                </a:solidFill>
                <a:effectLst/>
              </a:rPr>
              <a:t> </a:t>
            </a:r>
            <a:r>
              <a:rPr lang="it-IT" b="0" dirty="0" err="1">
                <a:solidFill>
                  <a:schemeClr val="tx1"/>
                </a:solidFill>
                <a:effectLst/>
              </a:rPr>
              <a:t>indipendences</a:t>
            </a:r>
            <a:r>
              <a:rPr lang="it-IT" b="0" dirty="0">
                <a:solidFill>
                  <a:schemeClr val="tx1"/>
                </a:solidFill>
                <a:effectLst/>
              </a:rPr>
              <a:t> </a:t>
            </a:r>
            <a:r>
              <a:rPr lang="it-IT" b="0" dirty="0" err="1">
                <a:solidFill>
                  <a:schemeClr val="tx1"/>
                </a:solidFill>
                <a:effectLst/>
              </a:rPr>
              <a:t>between</a:t>
            </a:r>
            <a:r>
              <a:rPr lang="it-IT" b="0" dirty="0">
                <a:solidFill>
                  <a:schemeClr val="tx1"/>
                </a:solidFill>
                <a:effectLst/>
              </a:rPr>
              <a:t> the features of the dataset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The smoothing handles the problem of zero probability. The best value for this parameter is found to be 1.0 </a:t>
            </a:r>
          </a:p>
          <a:p>
            <a:pPr marL="0" indent="0">
              <a:buNone/>
            </a:pPr>
            <a:r>
              <a:rPr lang="it-IT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Logistic</a:t>
            </a:r>
            <a:r>
              <a:rPr lang="it-IT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regression</a:t>
            </a:r>
            <a:r>
              <a:rPr lang="it-IT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Is a supervised learning algorithm that makes use of logistic functions to predict the probability of a binary outcome.</a:t>
            </a:r>
            <a:endParaRPr lang="en-US" dirty="0">
              <a:solidFill>
                <a:srgbClr val="000000"/>
              </a:solidFill>
              <a:latin typeface="inheri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it-IT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g sans"/>
              </a:rPr>
              <a:t>regParam</a:t>
            </a:r>
            <a:r>
              <a:rPr lang="en-US" b="0" i="0" dirty="0">
                <a:solidFill>
                  <a:schemeClr val="tx1"/>
                </a:solidFill>
                <a:effectLst/>
                <a:latin typeface="gg sans"/>
              </a:rPr>
              <a:t> is a regularization parameter that controls the strength of regularization applied to prevent overfitting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gg sans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g sans"/>
              </a:rPr>
              <a:t>elasticNetParam</a:t>
            </a:r>
            <a:r>
              <a:rPr lang="en-US" b="0" i="0" dirty="0">
                <a:solidFill>
                  <a:schemeClr val="tx1"/>
                </a:solidFill>
                <a:effectLst/>
                <a:latin typeface="gg sans"/>
              </a:rPr>
              <a:t> combines L1 and L2 regularization techniques. It balances the two by controlling the mix between them.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tx1"/>
                </a:solidFill>
                <a:effectLst/>
                <a:latin typeface="gg sans"/>
              </a:rPr>
              <a:t> Best values: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g sans"/>
              </a:rPr>
              <a:t>regParam</a:t>
            </a:r>
            <a:r>
              <a:rPr lang="en-US" b="0" i="0" dirty="0">
                <a:solidFill>
                  <a:schemeClr val="tx1"/>
                </a:solidFill>
                <a:effectLst/>
                <a:latin typeface="gg sans"/>
              </a:rPr>
              <a:t> = 0,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g sans"/>
              </a:rPr>
              <a:t>elasticNetParam</a:t>
            </a:r>
            <a:r>
              <a:rPr lang="en-US" b="0" i="0">
                <a:solidFill>
                  <a:schemeClr val="tx1"/>
                </a:solidFill>
                <a:effectLst/>
                <a:latin typeface="gg sans"/>
              </a:rPr>
              <a:t> = 0.5</a:t>
            </a:r>
            <a:endParaRPr lang="it-IT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47894512-6CBF-DB41-2D8E-39522E12A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/>
              <a:t>We </a:t>
            </a:r>
            <a:r>
              <a:rPr lang="it-IT" dirty="0" err="1"/>
              <a:t>tried</a:t>
            </a:r>
            <a:r>
              <a:rPr lang="it-IT" dirty="0"/>
              <a:t> multiple models </a:t>
            </a:r>
            <a:r>
              <a:rPr lang="it-IT" dirty="0" err="1"/>
              <a:t>architectures</a:t>
            </a:r>
            <a:r>
              <a:rPr lang="it-IT" dirty="0"/>
              <a:t> to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one </a:t>
            </a:r>
            <a:r>
              <a:rPr lang="it-IT" dirty="0" err="1"/>
              <a:t>would</a:t>
            </a:r>
            <a:r>
              <a:rPr lang="it-IT" dirty="0"/>
              <a:t> have the best performance </a:t>
            </a:r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59A56506-D5A9-D416-0B84-17F5B09AD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cap="none" dirty="0"/>
              <a:t>Marco Lorenzo Damiani Ferretti, Luca De Dominicis, Alessandro Pasi</a:t>
            </a:r>
          </a:p>
        </p:txBody>
      </p:sp>
    </p:spTree>
    <p:extLst>
      <p:ext uri="{BB962C8B-B14F-4D97-AF65-F5344CB8AC3E}">
        <p14:creationId xmlns:p14="http://schemas.microsoft.com/office/powerpoint/2010/main" val="3772011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94D6B434-387C-A59D-7048-28FE2173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Models 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005C6D3-318F-FD3A-164B-91D55C18B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47894512-6CBF-DB41-2D8E-39522E12A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/>
              <a:t>We </a:t>
            </a:r>
            <a:r>
              <a:rPr lang="it-IT" dirty="0" err="1"/>
              <a:t>tried</a:t>
            </a:r>
            <a:r>
              <a:rPr lang="it-IT" dirty="0"/>
              <a:t> multiple models </a:t>
            </a:r>
            <a:r>
              <a:rPr lang="it-IT" dirty="0" err="1"/>
              <a:t>architectures</a:t>
            </a:r>
            <a:r>
              <a:rPr lang="it-IT" dirty="0"/>
              <a:t> to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one </a:t>
            </a:r>
            <a:r>
              <a:rPr lang="it-IT" dirty="0" err="1"/>
              <a:t>would</a:t>
            </a:r>
            <a:r>
              <a:rPr lang="it-IT" dirty="0"/>
              <a:t> have the best performance </a:t>
            </a:r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59A56506-D5A9-D416-0B84-17F5B09AD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cap="none" dirty="0"/>
              <a:t>Marco Lorenzo Damiani Ferretti, Luca De Dominicis, Alessandro Pasi</a:t>
            </a:r>
          </a:p>
        </p:txBody>
      </p:sp>
    </p:spTree>
    <p:extLst>
      <p:ext uri="{BB962C8B-B14F-4D97-AF65-F5344CB8AC3E}">
        <p14:creationId xmlns:p14="http://schemas.microsoft.com/office/powerpoint/2010/main" val="144108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94D6B434-387C-A59D-7048-28FE2173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Models 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005C6D3-318F-FD3A-164B-91D55C18B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47894512-6CBF-DB41-2D8E-39522E12A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/>
              <a:t>We </a:t>
            </a:r>
            <a:r>
              <a:rPr lang="it-IT" dirty="0" err="1"/>
              <a:t>tried</a:t>
            </a:r>
            <a:r>
              <a:rPr lang="it-IT" dirty="0"/>
              <a:t> multiple models </a:t>
            </a:r>
            <a:r>
              <a:rPr lang="it-IT" dirty="0" err="1"/>
              <a:t>architectures</a:t>
            </a:r>
            <a:r>
              <a:rPr lang="it-IT" dirty="0"/>
              <a:t> to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one </a:t>
            </a:r>
            <a:r>
              <a:rPr lang="it-IT" dirty="0" err="1"/>
              <a:t>would</a:t>
            </a:r>
            <a:r>
              <a:rPr lang="it-IT" dirty="0"/>
              <a:t> have the best performance </a:t>
            </a:r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59A56506-D5A9-D416-0B84-17F5B09AD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cap="none" dirty="0"/>
              <a:t>Marco Lorenzo Damiani Ferretti, Luca De Dominicis, Alessandro Pasi</a:t>
            </a:r>
          </a:p>
        </p:txBody>
      </p:sp>
    </p:spTree>
    <p:extLst>
      <p:ext uri="{BB962C8B-B14F-4D97-AF65-F5344CB8AC3E}">
        <p14:creationId xmlns:p14="http://schemas.microsoft.com/office/powerpoint/2010/main" val="372091399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144</TotalTime>
  <Words>682</Words>
  <Application>Microsoft Office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gg sans</vt:lpstr>
      <vt:lpstr>inherit</vt:lpstr>
      <vt:lpstr>Wingdings</vt:lpstr>
      <vt:lpstr>Retrospettivo</vt:lpstr>
      <vt:lpstr>Project of Big Data Analisys</vt:lpstr>
      <vt:lpstr>Dataset</vt:lpstr>
      <vt:lpstr>Dataset description</vt:lpstr>
      <vt:lpstr>Docker and Spark setup</vt:lpstr>
      <vt:lpstr>Data pre-processing</vt:lpstr>
      <vt:lpstr>Metrics and Cross-validation</vt:lpstr>
      <vt:lpstr>Models </vt:lpstr>
      <vt:lpstr>Models </vt:lpstr>
      <vt:lpstr>Models </vt:lpstr>
      <vt:lpstr>Results</vt:lpstr>
      <vt:lpstr>Results</vt:lpstr>
      <vt:lpstr>Project Work</vt:lpstr>
      <vt:lpstr>Models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of Big Data Analisys</dc:title>
  <dc:creator>Alessandro Pasi - alessandro.pasi8@studio.unibo.it</dc:creator>
  <cp:lastModifiedBy>Alessandro Pasi - alessandro.pasi8@studio.unibo.it</cp:lastModifiedBy>
  <cp:revision>2</cp:revision>
  <dcterms:created xsi:type="dcterms:W3CDTF">2024-01-07T10:28:03Z</dcterms:created>
  <dcterms:modified xsi:type="dcterms:W3CDTF">2024-01-09T11:05:14Z</dcterms:modified>
</cp:coreProperties>
</file>