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6" r:id="rId12"/>
    <p:sldId id="269" r:id="rId13"/>
    <p:sldId id="270" r:id="rId14"/>
    <p:sldId id="271" r:id="rId15"/>
    <p:sldId id="272" r:id="rId16"/>
    <p:sldId id="277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59"/>
  </p:normalViewPr>
  <p:slideViewPr>
    <p:cSldViewPr snapToGrid="0">
      <p:cViewPr>
        <p:scale>
          <a:sx n="114" d="100"/>
          <a:sy n="114" d="100"/>
        </p:scale>
        <p:origin x="4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Lorenzo Damiani" userId="db63966ec21857c1" providerId="LiveId" clId="{C01AA7F6-096D-4E43-BA0F-750A0180BADA}"/>
    <pc:docChg chg="undo custSel modSld">
      <pc:chgData name="Marco Lorenzo Damiani" userId="db63966ec21857c1" providerId="LiveId" clId="{C01AA7F6-096D-4E43-BA0F-750A0180BADA}" dt="2024-01-30T13:32:01.595" v="48" actId="20577"/>
      <pc:docMkLst>
        <pc:docMk/>
      </pc:docMkLst>
      <pc:sldChg chg="modSp mod">
        <pc:chgData name="Marco Lorenzo Damiani" userId="db63966ec21857c1" providerId="LiveId" clId="{C01AA7F6-096D-4E43-BA0F-750A0180BADA}" dt="2024-01-30T13:16:49.067" v="4" actId="20577"/>
        <pc:sldMkLst>
          <pc:docMk/>
          <pc:sldMk cId="2646989327" sldId="257"/>
        </pc:sldMkLst>
        <pc:spChg chg="mod">
          <ac:chgData name="Marco Lorenzo Damiani" userId="db63966ec21857c1" providerId="LiveId" clId="{C01AA7F6-096D-4E43-BA0F-750A0180BADA}" dt="2024-01-30T13:16:49.067" v="4" actId="20577"/>
          <ac:spMkLst>
            <pc:docMk/>
            <pc:sldMk cId="2646989327" sldId="257"/>
            <ac:spMk id="16" creationId="{423C3984-B656-A81F-488E-CB6E05DA6FF9}"/>
          </ac:spMkLst>
        </pc:spChg>
      </pc:sldChg>
      <pc:sldChg chg="modSp mod">
        <pc:chgData name="Marco Lorenzo Damiani" userId="db63966ec21857c1" providerId="LiveId" clId="{C01AA7F6-096D-4E43-BA0F-750A0180BADA}" dt="2024-01-30T13:16:13.086" v="1" actId="20577"/>
        <pc:sldMkLst>
          <pc:docMk/>
          <pc:sldMk cId="687219426" sldId="258"/>
        </pc:sldMkLst>
        <pc:spChg chg="mod">
          <ac:chgData name="Marco Lorenzo Damiani" userId="db63966ec21857c1" providerId="LiveId" clId="{C01AA7F6-096D-4E43-BA0F-750A0180BADA}" dt="2024-01-30T13:16:13.086" v="1" actId="20577"/>
          <ac:spMkLst>
            <pc:docMk/>
            <pc:sldMk cId="687219426" sldId="258"/>
            <ac:spMk id="16" creationId="{A0424A7F-E859-E72D-D4E1-B4F40ECBFC4F}"/>
          </ac:spMkLst>
        </pc:spChg>
      </pc:sldChg>
      <pc:sldChg chg="modSp mod">
        <pc:chgData name="Marco Lorenzo Damiani" userId="db63966ec21857c1" providerId="LiveId" clId="{C01AA7F6-096D-4E43-BA0F-750A0180BADA}" dt="2024-01-30T13:16:26.160" v="2" actId="20577"/>
        <pc:sldMkLst>
          <pc:docMk/>
          <pc:sldMk cId="4168180153" sldId="261"/>
        </pc:sldMkLst>
        <pc:spChg chg="mod">
          <ac:chgData name="Marco Lorenzo Damiani" userId="db63966ec21857c1" providerId="LiveId" clId="{C01AA7F6-096D-4E43-BA0F-750A0180BADA}" dt="2024-01-30T13:16:26.160" v="2" actId="20577"/>
          <ac:spMkLst>
            <pc:docMk/>
            <pc:sldMk cId="4168180153" sldId="261"/>
            <ac:spMk id="3" creationId="{AD809FFB-D9F0-BC12-1E26-518B57344B18}"/>
          </ac:spMkLst>
        </pc:spChg>
      </pc:sldChg>
      <pc:sldChg chg="modSp mod">
        <pc:chgData name="Marco Lorenzo Damiani" userId="db63966ec21857c1" providerId="LiveId" clId="{C01AA7F6-096D-4E43-BA0F-750A0180BADA}" dt="2024-01-30T13:17:18.480" v="6" actId="20577"/>
        <pc:sldMkLst>
          <pc:docMk/>
          <pc:sldMk cId="2824732721" sldId="262"/>
        </pc:sldMkLst>
        <pc:spChg chg="mod">
          <ac:chgData name="Marco Lorenzo Damiani" userId="db63966ec21857c1" providerId="LiveId" clId="{C01AA7F6-096D-4E43-BA0F-750A0180BADA}" dt="2024-01-30T13:17:18.480" v="6" actId="20577"/>
          <ac:spMkLst>
            <pc:docMk/>
            <pc:sldMk cId="2824732721" sldId="262"/>
            <ac:spMk id="3" creationId="{C8ABD4D6-CE4F-F0BA-758A-4B3CD6423C97}"/>
          </ac:spMkLst>
        </pc:spChg>
      </pc:sldChg>
      <pc:sldChg chg="modSp mod">
        <pc:chgData name="Marco Lorenzo Damiani" userId="db63966ec21857c1" providerId="LiveId" clId="{C01AA7F6-096D-4E43-BA0F-750A0180BADA}" dt="2024-01-30T13:21:51.973" v="10" actId="114"/>
        <pc:sldMkLst>
          <pc:docMk/>
          <pc:sldMk cId="4156399124" sldId="264"/>
        </pc:sldMkLst>
        <pc:spChg chg="mod">
          <ac:chgData name="Marco Lorenzo Damiani" userId="db63966ec21857c1" providerId="LiveId" clId="{C01AA7F6-096D-4E43-BA0F-750A0180BADA}" dt="2024-01-30T13:21:51.973" v="10" actId="114"/>
          <ac:spMkLst>
            <pc:docMk/>
            <pc:sldMk cId="4156399124" sldId="264"/>
            <ac:spMk id="3" creationId="{17A33957-265C-393A-7576-C6F47B9B6F17}"/>
          </ac:spMkLst>
        </pc:spChg>
      </pc:sldChg>
      <pc:sldChg chg="modSp mod">
        <pc:chgData name="Marco Lorenzo Damiani" userId="db63966ec21857c1" providerId="LiveId" clId="{C01AA7F6-096D-4E43-BA0F-750A0180BADA}" dt="2024-01-30T13:28:40.046" v="22" actId="20577"/>
        <pc:sldMkLst>
          <pc:docMk/>
          <pc:sldMk cId="3459259988" sldId="265"/>
        </pc:sldMkLst>
        <pc:spChg chg="mod">
          <ac:chgData name="Marco Lorenzo Damiani" userId="db63966ec21857c1" providerId="LiveId" clId="{C01AA7F6-096D-4E43-BA0F-750A0180BADA}" dt="2024-01-30T13:28:40.046" v="22" actId="20577"/>
          <ac:spMkLst>
            <pc:docMk/>
            <pc:sldMk cId="3459259988" sldId="265"/>
            <ac:spMk id="3" creationId="{4075852D-390C-4C2C-5056-166A8D03C699}"/>
          </ac:spMkLst>
        </pc:spChg>
      </pc:sldChg>
      <pc:sldChg chg="modSp mod">
        <pc:chgData name="Marco Lorenzo Damiani" userId="db63966ec21857c1" providerId="LiveId" clId="{C01AA7F6-096D-4E43-BA0F-750A0180BADA}" dt="2024-01-30T13:29:05.644" v="31" actId="20577"/>
        <pc:sldMkLst>
          <pc:docMk/>
          <pc:sldMk cId="3126199713" sldId="266"/>
        </pc:sldMkLst>
        <pc:spChg chg="mod">
          <ac:chgData name="Marco Lorenzo Damiani" userId="db63966ec21857c1" providerId="LiveId" clId="{C01AA7F6-096D-4E43-BA0F-750A0180BADA}" dt="2024-01-30T13:29:05.644" v="31" actId="20577"/>
          <ac:spMkLst>
            <pc:docMk/>
            <pc:sldMk cId="3126199713" sldId="266"/>
            <ac:spMk id="3" creationId="{195D7DAB-941C-13DC-24A0-A3956BB101AC}"/>
          </ac:spMkLst>
        </pc:spChg>
      </pc:sldChg>
      <pc:sldChg chg="modSp mod">
        <pc:chgData name="Marco Lorenzo Damiani" userId="db63966ec21857c1" providerId="LiveId" clId="{C01AA7F6-096D-4E43-BA0F-750A0180BADA}" dt="2024-01-30T13:29:32.761" v="34" actId="20577"/>
        <pc:sldMkLst>
          <pc:docMk/>
          <pc:sldMk cId="3893840255" sldId="267"/>
        </pc:sldMkLst>
        <pc:spChg chg="mod">
          <ac:chgData name="Marco Lorenzo Damiani" userId="db63966ec21857c1" providerId="LiveId" clId="{C01AA7F6-096D-4E43-BA0F-750A0180BADA}" dt="2024-01-30T13:29:32.761" v="34" actId="20577"/>
          <ac:spMkLst>
            <pc:docMk/>
            <pc:sldMk cId="3893840255" sldId="267"/>
            <ac:spMk id="3" creationId="{757B7A34-E92E-A5A0-2771-5792D9504B89}"/>
          </ac:spMkLst>
        </pc:spChg>
      </pc:sldChg>
      <pc:sldChg chg="modSp mod">
        <pc:chgData name="Marco Lorenzo Damiani" userId="db63966ec21857c1" providerId="LiveId" clId="{C01AA7F6-096D-4E43-BA0F-750A0180BADA}" dt="2024-01-30T13:30:45.984" v="37" actId="20577"/>
        <pc:sldMkLst>
          <pc:docMk/>
          <pc:sldMk cId="3376781417" sldId="270"/>
        </pc:sldMkLst>
        <pc:spChg chg="mod">
          <ac:chgData name="Marco Lorenzo Damiani" userId="db63966ec21857c1" providerId="LiveId" clId="{C01AA7F6-096D-4E43-BA0F-750A0180BADA}" dt="2024-01-30T13:30:45.984" v="37" actId="20577"/>
          <ac:spMkLst>
            <pc:docMk/>
            <pc:sldMk cId="3376781417" sldId="270"/>
            <ac:spMk id="3" creationId="{F1A89B7D-1430-7EF1-F8CB-6FF9B04C1E28}"/>
          </ac:spMkLst>
        </pc:spChg>
      </pc:sldChg>
      <pc:sldChg chg="modSp mod">
        <pc:chgData name="Marco Lorenzo Damiani" userId="db63966ec21857c1" providerId="LiveId" clId="{C01AA7F6-096D-4E43-BA0F-750A0180BADA}" dt="2024-01-30T13:31:10.583" v="39" actId="20577"/>
        <pc:sldMkLst>
          <pc:docMk/>
          <pc:sldMk cId="3395795975" sldId="271"/>
        </pc:sldMkLst>
        <pc:spChg chg="mod">
          <ac:chgData name="Marco Lorenzo Damiani" userId="db63966ec21857c1" providerId="LiveId" clId="{C01AA7F6-096D-4E43-BA0F-750A0180BADA}" dt="2024-01-30T13:31:10.583" v="39" actId="20577"/>
          <ac:spMkLst>
            <pc:docMk/>
            <pc:sldMk cId="3395795975" sldId="271"/>
            <ac:spMk id="3" creationId="{1BB0B199-E404-43B7-F54F-13EBCE3E93BC}"/>
          </ac:spMkLst>
        </pc:spChg>
      </pc:sldChg>
      <pc:sldChg chg="modSp mod">
        <pc:chgData name="Marco Lorenzo Damiani" userId="db63966ec21857c1" providerId="LiveId" clId="{C01AA7F6-096D-4E43-BA0F-750A0180BADA}" dt="2024-01-30T13:31:51.108" v="46" actId="20577"/>
        <pc:sldMkLst>
          <pc:docMk/>
          <pc:sldMk cId="2931947538" sldId="272"/>
        </pc:sldMkLst>
        <pc:spChg chg="mod">
          <ac:chgData name="Marco Lorenzo Damiani" userId="db63966ec21857c1" providerId="LiveId" clId="{C01AA7F6-096D-4E43-BA0F-750A0180BADA}" dt="2024-01-30T13:31:51.108" v="46" actId="20577"/>
          <ac:spMkLst>
            <pc:docMk/>
            <pc:sldMk cId="2931947538" sldId="272"/>
            <ac:spMk id="3" creationId="{7E12CD3C-BB26-22C0-D8FC-2B9019D7766E}"/>
          </ac:spMkLst>
        </pc:spChg>
      </pc:sldChg>
      <pc:sldChg chg="modSp mod">
        <pc:chgData name="Marco Lorenzo Damiani" userId="db63966ec21857c1" providerId="LiveId" clId="{C01AA7F6-096D-4E43-BA0F-750A0180BADA}" dt="2024-01-30T13:32:01.595" v="48" actId="20577"/>
        <pc:sldMkLst>
          <pc:docMk/>
          <pc:sldMk cId="1374965930" sldId="274"/>
        </pc:sldMkLst>
        <pc:spChg chg="mod">
          <ac:chgData name="Marco Lorenzo Damiani" userId="db63966ec21857c1" providerId="LiveId" clId="{C01AA7F6-096D-4E43-BA0F-750A0180BADA}" dt="2024-01-30T13:32:01.595" v="48" actId="20577"/>
          <ac:spMkLst>
            <pc:docMk/>
            <pc:sldMk cId="1374965930" sldId="274"/>
            <ac:spMk id="7" creationId="{66D70A70-57E9-0CEB-5B1E-239DE8887E5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552869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290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649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139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947266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532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1/30/24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135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1/30/24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448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1/30/24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067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2235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937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1953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C7CF92-968A-E90D-B624-D58D2A0193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Big data </a:t>
            </a:r>
            <a:r>
              <a:rPr lang="it-IT" dirty="0" err="1"/>
              <a:t>analysis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8064467-D0D2-C5D9-B1AB-81D5654AAD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Project</a:t>
            </a:r>
          </a:p>
          <a:p>
            <a:r>
              <a:rPr lang="it-IT" dirty="0" err="1"/>
              <a:t>Secondary</a:t>
            </a:r>
            <a:r>
              <a:rPr lang="it-IT" dirty="0"/>
              <a:t> </a:t>
            </a:r>
            <a:r>
              <a:rPr lang="it-IT" dirty="0" err="1"/>
              <a:t>Mushroom</a:t>
            </a:r>
            <a:r>
              <a:rPr lang="it-IT" dirty="0"/>
              <a:t> Dataset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2CFB1BB-7072-D123-646F-018E3F07398E}"/>
              </a:ext>
            </a:extLst>
          </p:cNvPr>
          <p:cNvSpPr txBox="1"/>
          <p:nvPr/>
        </p:nvSpPr>
        <p:spPr>
          <a:xfrm>
            <a:off x="7892425" y="6596390"/>
            <a:ext cx="4299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Marco Lorenzo Damiani Ferretti, Luca De Dominicis, Alessandro Pasi </a:t>
            </a:r>
          </a:p>
        </p:txBody>
      </p:sp>
    </p:spTree>
    <p:extLst>
      <p:ext uri="{BB962C8B-B14F-4D97-AF65-F5344CB8AC3E}">
        <p14:creationId xmlns:p14="http://schemas.microsoft.com/office/powerpoint/2010/main" val="28423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ADBBA3-4A7D-E530-1363-433ADF4EB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0C5DEC-A4E6-CC5C-5415-C7A121AB1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Results</a:t>
            </a:r>
            <a:br>
              <a:rPr lang="it-IT" dirty="0"/>
            </a:br>
            <a:r>
              <a:rPr lang="it-IT" sz="2000" dirty="0"/>
              <a:t>Evaluation of the models</a:t>
            </a:r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CCE280C8-9716-CBC2-96B3-C1757C84F080}"/>
              </a:ext>
            </a:extLst>
          </p:cNvPr>
          <p:cNvCxnSpPr>
            <a:cxnSpLocks/>
          </p:cNvCxnSpPr>
          <p:nvPr/>
        </p:nvCxnSpPr>
        <p:spPr>
          <a:xfrm>
            <a:off x="1473200" y="1625600"/>
            <a:ext cx="949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7B7A34-E92E-A5A0-2771-5792D9504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5050366"/>
            <a:ext cx="9601200" cy="1485900"/>
          </a:xfrm>
        </p:spPr>
        <p:txBody>
          <a:bodyPr>
            <a:normAutofit/>
          </a:bodyPr>
          <a:lstStyle/>
          <a:p>
            <a:pPr lvl="0"/>
            <a:r>
              <a:rPr lang="it-IT" i="0" dirty="0"/>
              <a:t>The models </a:t>
            </a:r>
            <a:r>
              <a:rPr lang="it-IT" i="0" dirty="0" err="1"/>
              <a:t>based</a:t>
            </a:r>
            <a:r>
              <a:rPr lang="it-IT" i="0" dirty="0"/>
              <a:t> on </a:t>
            </a:r>
            <a:r>
              <a:rPr lang="it-IT" i="0" dirty="0" err="1"/>
              <a:t>trees</a:t>
            </a:r>
            <a:r>
              <a:rPr lang="it-IT" i="0" dirty="0"/>
              <a:t> </a:t>
            </a:r>
            <a:r>
              <a:rPr lang="it-IT" i="0" dirty="0" err="1"/>
              <a:t>performed</a:t>
            </a:r>
            <a:r>
              <a:rPr lang="it-IT" i="0" dirty="0"/>
              <a:t> </a:t>
            </a:r>
            <a:r>
              <a:rPr lang="it-IT" i="0" dirty="0" err="1"/>
              <a:t>well</a:t>
            </a:r>
            <a:r>
              <a:rPr lang="it-IT" i="0" dirty="0"/>
              <a:t> </a:t>
            </a:r>
            <a:r>
              <a:rPr lang="it-IT" i="0" dirty="0" err="1"/>
              <a:t>above</a:t>
            </a:r>
            <a:r>
              <a:rPr lang="it-IT" i="0" dirty="0"/>
              <a:t> the </a:t>
            </a:r>
            <a:r>
              <a:rPr lang="it-IT" i="0" dirty="0" err="1"/>
              <a:t>others</a:t>
            </a:r>
            <a:r>
              <a:rPr lang="it-IT" i="0" dirty="0"/>
              <a:t>:</a:t>
            </a:r>
          </a:p>
          <a:p>
            <a:pPr lvl="1"/>
            <a:r>
              <a:rPr lang="it-IT" i="0" dirty="0"/>
              <a:t>They are </a:t>
            </a:r>
            <a:r>
              <a:rPr lang="it-IT" i="0" dirty="0" err="1"/>
              <a:t>particularly</a:t>
            </a:r>
            <a:r>
              <a:rPr lang="it-IT" i="0" dirty="0"/>
              <a:t> </a:t>
            </a:r>
            <a:r>
              <a:rPr lang="it-IT" i="0" dirty="0" err="1"/>
              <a:t>effective</a:t>
            </a:r>
            <a:r>
              <a:rPr lang="it-IT" i="0" dirty="0"/>
              <a:t> in </a:t>
            </a:r>
            <a:r>
              <a:rPr lang="it-IT" i="0" dirty="0" err="1"/>
              <a:t>modeling</a:t>
            </a:r>
            <a:r>
              <a:rPr lang="it-IT" i="0" dirty="0"/>
              <a:t> non-linear </a:t>
            </a:r>
            <a:r>
              <a:rPr lang="it-IT" i="0" dirty="0" err="1"/>
              <a:t>relationships</a:t>
            </a:r>
            <a:r>
              <a:rPr lang="it-IT" i="0" dirty="0"/>
              <a:t> between features and labels</a:t>
            </a:r>
          </a:p>
          <a:p>
            <a:pPr lvl="1"/>
            <a:r>
              <a:rPr lang="it-IT" i="0" dirty="0"/>
              <a:t>They </a:t>
            </a:r>
            <a:r>
              <a:rPr lang="it-IT" i="0" dirty="0" err="1"/>
              <a:t>tend</a:t>
            </a:r>
            <a:r>
              <a:rPr lang="it-IT" i="0" dirty="0"/>
              <a:t> to be less sensitive to </a:t>
            </a:r>
            <a:r>
              <a:rPr lang="it-IT" i="0" dirty="0" err="1"/>
              <a:t>outliers</a:t>
            </a:r>
            <a:r>
              <a:rPr lang="it-IT" i="0" dirty="0"/>
              <a:t> </a:t>
            </a:r>
            <a:r>
              <a:rPr lang="it-IT" i="0" dirty="0" err="1"/>
              <a:t>compared</a:t>
            </a:r>
            <a:r>
              <a:rPr lang="it-IT" i="0" dirty="0"/>
              <a:t> to other </a:t>
            </a:r>
            <a:r>
              <a:rPr lang="it-IT" i="0" dirty="0" err="1"/>
              <a:t>methods</a:t>
            </a:r>
            <a:endParaRPr lang="it-IT" i="0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4267E925-5CAE-650C-685F-6954FDDB97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856687"/>
              </p:ext>
            </p:extLst>
          </p:nvPr>
        </p:nvGraphicFramePr>
        <p:xfrm>
          <a:off x="1473200" y="1807634"/>
          <a:ext cx="94995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6267">
                  <a:extLst>
                    <a:ext uri="{9D8B030D-6E8A-4147-A177-3AD203B41FA5}">
                      <a16:colId xmlns:a16="http://schemas.microsoft.com/office/drawing/2014/main" val="574070627"/>
                    </a:ext>
                  </a:extLst>
                </a:gridCol>
                <a:gridCol w="1693333">
                  <a:extLst>
                    <a:ext uri="{9D8B030D-6E8A-4147-A177-3AD203B41FA5}">
                      <a16:colId xmlns:a16="http://schemas.microsoft.com/office/drawing/2014/main" val="1577737703"/>
                    </a:ext>
                  </a:extLst>
                </a:gridCol>
                <a:gridCol w="1693333">
                  <a:extLst>
                    <a:ext uri="{9D8B030D-6E8A-4147-A177-3AD203B41FA5}">
                      <a16:colId xmlns:a16="http://schemas.microsoft.com/office/drawing/2014/main" val="1765208892"/>
                    </a:ext>
                  </a:extLst>
                </a:gridCol>
                <a:gridCol w="1693333">
                  <a:extLst>
                    <a:ext uri="{9D8B030D-6E8A-4147-A177-3AD203B41FA5}">
                      <a16:colId xmlns:a16="http://schemas.microsoft.com/office/drawing/2014/main" val="2268449326"/>
                    </a:ext>
                  </a:extLst>
                </a:gridCol>
                <a:gridCol w="1693333">
                  <a:extLst>
                    <a:ext uri="{9D8B030D-6E8A-4147-A177-3AD203B41FA5}">
                      <a16:colId xmlns:a16="http://schemas.microsoft.com/office/drawing/2014/main" val="2771456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Classifier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Accuracy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AUC 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507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Gaussian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Naive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Bayes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0.625114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0.693344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0.829687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0.691134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82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Logistic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Regression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0.77535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0.752913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0.763761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0.849208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416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PCA-</a:t>
                      </a:r>
                      <a:r>
                        <a:rPr lang="it-IT" dirty="0" err="1"/>
                        <a:t>Logistic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Regression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0.557984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0.122288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0.0838972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0.63108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62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Random </a:t>
                      </a:r>
                      <a:r>
                        <a:rPr lang="it-IT" dirty="0" err="1"/>
                        <a:t>Forest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0.968132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0.96384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0.959675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0.997044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997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Decision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Tree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0.90423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0.899939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0.940902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0.878202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41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Gradient-Boosted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Tree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0.998179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0.997949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0.997949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0.999964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023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OvR</a:t>
                      </a:r>
                      <a:r>
                        <a:rPr lang="it-IT" dirty="0"/>
                        <a:t> - GNB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0.625114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0.693344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0.829687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0.691129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841781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BC607318-A725-D123-6507-85190C7DEE39}"/>
              </a:ext>
            </a:extLst>
          </p:cNvPr>
          <p:cNvSpPr txBox="1"/>
          <p:nvPr/>
        </p:nvSpPr>
        <p:spPr>
          <a:xfrm>
            <a:off x="7892425" y="6596390"/>
            <a:ext cx="4299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Marco Lorenzo Damiani Ferretti, Luca De Dominicis, Alessandro Pasi </a:t>
            </a:r>
          </a:p>
        </p:txBody>
      </p:sp>
    </p:spTree>
    <p:extLst>
      <p:ext uri="{BB962C8B-B14F-4D97-AF65-F5344CB8AC3E}">
        <p14:creationId xmlns:p14="http://schemas.microsoft.com/office/powerpoint/2010/main" val="3893840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27BB4-F696-9B1B-A969-991ABCD1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138736-D1CD-2E4D-FB43-5E63A5C3E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Results</a:t>
            </a:r>
            <a:br>
              <a:rPr lang="it-IT" dirty="0"/>
            </a:br>
            <a:r>
              <a:rPr lang="it-IT" sz="2000" dirty="0"/>
              <a:t>Evaluation of the models</a:t>
            </a:r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FA0E60AF-5022-E037-8761-B55B27F48814}"/>
              </a:ext>
            </a:extLst>
          </p:cNvPr>
          <p:cNvCxnSpPr>
            <a:cxnSpLocks/>
          </p:cNvCxnSpPr>
          <p:nvPr/>
        </p:nvCxnSpPr>
        <p:spPr>
          <a:xfrm>
            <a:off x="1473200" y="1625600"/>
            <a:ext cx="949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2DCF68-6959-E4DB-3395-26755B9FB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44" y="1882145"/>
            <a:ext cx="6749221" cy="4975833"/>
          </a:xfrm>
        </p:spPr>
        <p:txBody>
          <a:bodyPr>
            <a:noAutofit/>
          </a:bodyPr>
          <a:lstStyle/>
          <a:p>
            <a:pPr lvl="0"/>
            <a:r>
              <a:rPr lang="it-IT" sz="1600" b="1" i="0" dirty="0" err="1"/>
              <a:t>Gaussian</a:t>
            </a:r>
            <a:r>
              <a:rPr lang="it-IT" sz="1600" b="1" i="0" dirty="0"/>
              <a:t> </a:t>
            </a:r>
            <a:r>
              <a:rPr lang="it-IT" sz="1600" b="1" i="0" dirty="0" err="1"/>
              <a:t>Naive</a:t>
            </a:r>
            <a:r>
              <a:rPr lang="it-IT" sz="1600" b="1" i="0" dirty="0"/>
              <a:t> </a:t>
            </a:r>
            <a:r>
              <a:rPr lang="it-IT" sz="1600" b="1" i="0" dirty="0" err="1"/>
              <a:t>Bayes</a:t>
            </a:r>
            <a:r>
              <a:rPr lang="it-IT" sz="1600" b="1" i="0" dirty="0"/>
              <a:t> - </a:t>
            </a:r>
            <a:r>
              <a:rPr lang="it-IT" sz="1600" b="1" i="0" dirty="0" err="1"/>
              <a:t>OvR</a:t>
            </a:r>
            <a:r>
              <a:rPr lang="it-IT" sz="1600" i="0" dirty="0"/>
              <a:t>:</a:t>
            </a:r>
          </a:p>
          <a:p>
            <a:pPr lvl="1"/>
            <a:r>
              <a:rPr lang="it-IT" sz="1600" i="0" dirty="0"/>
              <a:t>Good </a:t>
            </a:r>
            <a:r>
              <a:rPr lang="it-IT" sz="1600" i="0" dirty="0" err="1"/>
              <a:t>at</a:t>
            </a:r>
            <a:r>
              <a:rPr lang="it-IT" sz="1600" i="0" dirty="0"/>
              <a:t> </a:t>
            </a:r>
            <a:r>
              <a:rPr lang="it-IT" sz="1600" i="0" dirty="0" err="1"/>
              <a:t>predicting</a:t>
            </a:r>
            <a:r>
              <a:rPr lang="it-IT" sz="1600" i="0" dirty="0"/>
              <a:t> the positive class, </a:t>
            </a:r>
            <a:r>
              <a:rPr lang="it-IT" sz="1600" i="0" dirty="0" err="1"/>
              <a:t>but</a:t>
            </a:r>
            <a:r>
              <a:rPr lang="it-IT" sz="1600" i="0" dirty="0"/>
              <a:t> with </a:t>
            </a:r>
            <a:r>
              <a:rPr lang="it-IT" sz="1600" i="0" dirty="0" err="1"/>
              <a:t>many</a:t>
            </a:r>
            <a:r>
              <a:rPr lang="it-IT" sz="1600" i="0" dirty="0"/>
              <a:t> false </a:t>
            </a:r>
            <a:r>
              <a:rPr lang="it-IT" sz="1600" i="0" dirty="0" err="1"/>
              <a:t>positives</a:t>
            </a:r>
            <a:r>
              <a:rPr lang="it-IT" sz="1600" i="0" dirty="0"/>
              <a:t>.</a:t>
            </a:r>
          </a:p>
          <a:p>
            <a:r>
              <a:rPr lang="it-IT" sz="1600" b="1" i="0" dirty="0" err="1"/>
              <a:t>Logistic</a:t>
            </a:r>
            <a:r>
              <a:rPr lang="it-IT" sz="1600" b="1" i="0" dirty="0"/>
              <a:t> </a:t>
            </a:r>
            <a:r>
              <a:rPr lang="it-IT" sz="1600" b="1" i="0" dirty="0" err="1"/>
              <a:t>Regression</a:t>
            </a:r>
            <a:r>
              <a:rPr lang="it-IT" sz="1600" b="1" i="0" dirty="0"/>
              <a:t>:</a:t>
            </a:r>
          </a:p>
          <a:p>
            <a:pPr lvl="1"/>
            <a:r>
              <a:rPr lang="it-IT" sz="1600" i="0" dirty="0"/>
              <a:t>Strong </a:t>
            </a:r>
            <a:r>
              <a:rPr lang="it-IT" sz="1600" i="0" dirty="0" err="1"/>
              <a:t>at</a:t>
            </a:r>
            <a:r>
              <a:rPr lang="it-IT" sz="1600" i="0" dirty="0"/>
              <a:t> </a:t>
            </a:r>
            <a:r>
              <a:rPr lang="it-IT" sz="1600" i="0" dirty="0" err="1"/>
              <a:t>predicting</a:t>
            </a:r>
            <a:r>
              <a:rPr lang="it-IT" sz="1600" i="0" dirty="0"/>
              <a:t> </a:t>
            </a:r>
            <a:r>
              <a:rPr lang="it-IT" sz="1600" i="0" dirty="0" err="1"/>
              <a:t>both</a:t>
            </a:r>
            <a:r>
              <a:rPr lang="it-IT" sz="1600" i="0" dirty="0"/>
              <a:t> classes, </a:t>
            </a:r>
            <a:r>
              <a:rPr lang="it-IT" sz="1600" i="0" dirty="0" err="1"/>
              <a:t>but</a:t>
            </a:r>
            <a:r>
              <a:rPr lang="it-IT" sz="1600" i="0" dirty="0"/>
              <a:t> with </a:t>
            </a:r>
            <a:r>
              <a:rPr lang="it-IT" sz="1600" i="0" dirty="0" err="1"/>
              <a:t>many</a:t>
            </a:r>
            <a:r>
              <a:rPr lang="it-IT" sz="1600" i="0" dirty="0"/>
              <a:t> false </a:t>
            </a:r>
            <a:r>
              <a:rPr lang="it-IT" sz="1600" i="0" dirty="0" err="1"/>
              <a:t>positives</a:t>
            </a:r>
            <a:r>
              <a:rPr lang="it-IT" sz="1600" i="0" dirty="0"/>
              <a:t> and </a:t>
            </a:r>
            <a:r>
              <a:rPr lang="it-IT" sz="1600" i="0" dirty="0" err="1"/>
              <a:t>negatives</a:t>
            </a:r>
            <a:r>
              <a:rPr lang="it-IT" sz="1600" i="0" dirty="0"/>
              <a:t>.</a:t>
            </a:r>
          </a:p>
          <a:p>
            <a:r>
              <a:rPr lang="it-IT" sz="1600" b="1" dirty="0" err="1"/>
              <a:t>Logistic</a:t>
            </a:r>
            <a:r>
              <a:rPr lang="it-IT" sz="1600" b="1" dirty="0"/>
              <a:t> </a:t>
            </a:r>
            <a:r>
              <a:rPr lang="it-IT" sz="1600" b="1" dirty="0" err="1"/>
              <a:t>Regression</a:t>
            </a:r>
            <a:r>
              <a:rPr lang="it-IT" sz="1600" b="1" dirty="0"/>
              <a:t>-PCA:</a:t>
            </a:r>
          </a:p>
          <a:p>
            <a:pPr lvl="1"/>
            <a:r>
              <a:rPr lang="it-IT" sz="1600" i="0" dirty="0"/>
              <a:t>Good </a:t>
            </a:r>
            <a:r>
              <a:rPr lang="it-IT" sz="1600" i="0" dirty="0" err="1"/>
              <a:t>at</a:t>
            </a:r>
            <a:r>
              <a:rPr lang="it-IT" sz="1600" i="0" dirty="0"/>
              <a:t> </a:t>
            </a:r>
            <a:r>
              <a:rPr lang="it-IT" sz="1600" i="0" dirty="0" err="1"/>
              <a:t>predicting</a:t>
            </a:r>
            <a:r>
              <a:rPr lang="it-IT" sz="1600" i="0" dirty="0"/>
              <a:t> the negative class </a:t>
            </a:r>
            <a:r>
              <a:rPr lang="it-IT" sz="1600" i="0" dirty="0" err="1"/>
              <a:t>but</a:t>
            </a:r>
            <a:r>
              <a:rPr lang="it-IT" sz="1600" i="0" dirty="0"/>
              <a:t> with a </a:t>
            </a:r>
            <a:r>
              <a:rPr lang="it-IT" sz="1600" i="0" dirty="0" err="1"/>
              <a:t>lot</a:t>
            </a:r>
            <a:r>
              <a:rPr lang="it-IT" sz="1600" i="0" dirty="0"/>
              <a:t> of false </a:t>
            </a:r>
            <a:r>
              <a:rPr lang="it-IT" sz="1600" i="0" dirty="0" err="1"/>
              <a:t>negatives</a:t>
            </a:r>
            <a:r>
              <a:rPr lang="it-IT" sz="1600" i="0" dirty="0"/>
              <a:t>.</a:t>
            </a:r>
          </a:p>
          <a:p>
            <a:r>
              <a:rPr lang="it-IT" sz="1600" b="1" dirty="0"/>
              <a:t>Random </a:t>
            </a:r>
            <a:r>
              <a:rPr lang="it-IT" sz="1600" b="1" dirty="0" err="1"/>
              <a:t>Forest</a:t>
            </a:r>
            <a:r>
              <a:rPr lang="it-IT" sz="1600" b="1" dirty="0"/>
              <a:t>:</a:t>
            </a:r>
            <a:endParaRPr lang="it-IT" sz="1600" dirty="0"/>
          </a:p>
          <a:p>
            <a:pPr lvl="1"/>
            <a:r>
              <a:rPr lang="it-IT" sz="1600" i="0" dirty="0"/>
              <a:t>Strong on </a:t>
            </a:r>
            <a:r>
              <a:rPr lang="it-IT" sz="1600" i="0" dirty="0" err="1"/>
              <a:t>both</a:t>
            </a:r>
            <a:r>
              <a:rPr lang="it-IT" sz="1600" i="0" dirty="0"/>
              <a:t> classes.</a:t>
            </a:r>
          </a:p>
          <a:p>
            <a:r>
              <a:rPr lang="it-IT" sz="1600" b="1" dirty="0" err="1"/>
              <a:t>Decision</a:t>
            </a:r>
            <a:r>
              <a:rPr lang="it-IT" sz="1600" b="1" dirty="0"/>
              <a:t> </a:t>
            </a:r>
            <a:r>
              <a:rPr lang="it-IT" sz="1600" b="1" dirty="0" err="1"/>
              <a:t>Tree</a:t>
            </a:r>
            <a:r>
              <a:rPr lang="it-IT" sz="1600" b="1" dirty="0"/>
              <a:t>:</a:t>
            </a:r>
          </a:p>
          <a:p>
            <a:pPr lvl="1"/>
            <a:r>
              <a:rPr lang="it-IT" sz="1600" i="0" dirty="0"/>
              <a:t>Good </a:t>
            </a:r>
            <a:r>
              <a:rPr lang="it-IT" sz="1600" i="0" dirty="0" err="1"/>
              <a:t>at</a:t>
            </a:r>
            <a:r>
              <a:rPr lang="it-IT" sz="1600" i="0" dirty="0"/>
              <a:t> </a:t>
            </a:r>
            <a:r>
              <a:rPr lang="it-IT" sz="1600" i="0" dirty="0" err="1"/>
              <a:t>predicting</a:t>
            </a:r>
            <a:r>
              <a:rPr lang="it-IT" sz="1600" i="0" dirty="0"/>
              <a:t> </a:t>
            </a:r>
            <a:r>
              <a:rPr lang="it-IT" sz="1600" i="0" dirty="0" err="1"/>
              <a:t>both</a:t>
            </a:r>
            <a:r>
              <a:rPr lang="it-IT" sz="1600" i="0" dirty="0"/>
              <a:t> classes with </a:t>
            </a:r>
            <a:r>
              <a:rPr lang="it-IT" sz="1600" i="0" dirty="0" err="1"/>
              <a:t>many</a:t>
            </a:r>
            <a:r>
              <a:rPr lang="it-IT" sz="1600" i="0" dirty="0"/>
              <a:t> false </a:t>
            </a:r>
            <a:r>
              <a:rPr lang="it-IT" sz="1600" i="0" dirty="0" err="1"/>
              <a:t>positives</a:t>
            </a:r>
            <a:r>
              <a:rPr lang="it-IT" sz="1600" i="0" dirty="0"/>
              <a:t>.</a:t>
            </a:r>
          </a:p>
          <a:p>
            <a:r>
              <a:rPr lang="it-IT" sz="1600" b="1" i="0" dirty="0" err="1"/>
              <a:t>Gradient-Boosted</a:t>
            </a:r>
            <a:r>
              <a:rPr lang="it-IT" sz="1600" b="1" i="0" dirty="0"/>
              <a:t> </a:t>
            </a:r>
            <a:r>
              <a:rPr lang="it-IT" sz="1600" b="1" i="0" dirty="0" err="1"/>
              <a:t>Tree</a:t>
            </a:r>
            <a:r>
              <a:rPr lang="it-IT" sz="1600" b="1" i="0" dirty="0"/>
              <a:t>:</a:t>
            </a:r>
          </a:p>
          <a:p>
            <a:pPr lvl="1"/>
            <a:r>
              <a:rPr lang="it-IT" sz="1600" i="0" dirty="0"/>
              <a:t>The best, with </a:t>
            </a:r>
            <a:r>
              <a:rPr lang="it-IT" sz="1600" i="0" dirty="0" err="1"/>
              <a:t>almost</a:t>
            </a:r>
            <a:r>
              <a:rPr lang="it-IT" sz="1600" i="0" dirty="0"/>
              <a:t> </a:t>
            </a:r>
            <a:r>
              <a:rPr lang="it-IT" sz="1600" i="0" dirty="0" err="1"/>
              <a:t>perfect</a:t>
            </a:r>
            <a:r>
              <a:rPr lang="it-IT" sz="1600" i="0" dirty="0"/>
              <a:t> </a:t>
            </a:r>
            <a:r>
              <a:rPr lang="it-IT" sz="1600" i="0" dirty="0" err="1"/>
              <a:t>accuracy</a:t>
            </a:r>
            <a:r>
              <a:rPr lang="it-IT" sz="1600" i="0" dirty="0"/>
              <a:t>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DEFB298-ED1D-0915-FFC6-58DC1AED6787}"/>
              </a:ext>
            </a:extLst>
          </p:cNvPr>
          <p:cNvSpPr txBox="1"/>
          <p:nvPr/>
        </p:nvSpPr>
        <p:spPr>
          <a:xfrm>
            <a:off x="7892425" y="6596390"/>
            <a:ext cx="4299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Marco Lorenzo Damiani Ferretti, Luca De Dominicis, Alessandro Pasi </a:t>
            </a:r>
          </a:p>
        </p:txBody>
      </p:sp>
      <p:pic>
        <p:nvPicPr>
          <p:cNvPr id="8" name="Immagine 7" descr="Immagine che contiene testo, schermata, diagramma, numero&#10;&#10;Descrizione generata automaticamente">
            <a:extLst>
              <a:ext uri="{FF2B5EF4-FFF2-40B4-BE49-F238E27FC236}">
                <a16:creationId xmlns:a16="http://schemas.microsoft.com/office/drawing/2014/main" id="{E71C9B05-7A48-9351-2146-AE019D560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865" y="1972457"/>
            <a:ext cx="4403921" cy="437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74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E3A75-51A4-901B-0BC0-71D43F468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400DE6-2221-27A9-2F19-762F44D217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Project Work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CA836A-F592-A7BE-DE2E-855661F957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/>
              <a:t>Secondary</a:t>
            </a:r>
            <a:r>
              <a:rPr lang="it-IT" dirty="0"/>
              <a:t> </a:t>
            </a:r>
            <a:r>
              <a:rPr lang="it-IT" dirty="0" err="1"/>
              <a:t>Mushroom</a:t>
            </a:r>
            <a:r>
              <a:rPr lang="it-IT" dirty="0"/>
              <a:t> Dataset</a:t>
            </a:r>
          </a:p>
          <a:p>
            <a:r>
              <a:rPr lang="it-IT" dirty="0"/>
              <a:t>Extension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C06D802-2428-7D55-ABCF-AA2370D36E01}"/>
              </a:ext>
            </a:extLst>
          </p:cNvPr>
          <p:cNvSpPr txBox="1"/>
          <p:nvPr/>
        </p:nvSpPr>
        <p:spPr>
          <a:xfrm>
            <a:off x="7892425" y="6596390"/>
            <a:ext cx="4299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Marco Lorenzo Damiani Ferretti, Luca De Dominicis, Alessandro Pasi </a:t>
            </a:r>
          </a:p>
        </p:txBody>
      </p:sp>
    </p:spTree>
    <p:extLst>
      <p:ext uri="{BB962C8B-B14F-4D97-AF65-F5344CB8AC3E}">
        <p14:creationId xmlns:p14="http://schemas.microsoft.com/office/powerpoint/2010/main" val="1106777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6125F0-BA17-62EC-F28E-FBD039652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5A45AC-B96A-6225-38E7-50D943364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Models</a:t>
            </a:r>
            <a:br>
              <a:rPr lang="it-IT" dirty="0"/>
            </a:br>
            <a:r>
              <a:rPr lang="it-IT" sz="2000" dirty="0" err="1"/>
              <a:t>Different</a:t>
            </a:r>
            <a:r>
              <a:rPr lang="it-IT" sz="2000" dirty="0"/>
              <a:t> </a:t>
            </a:r>
            <a:r>
              <a:rPr lang="it-IT" sz="2000" dirty="0" err="1"/>
              <a:t>approaches</a:t>
            </a:r>
            <a:r>
              <a:rPr lang="it-IT" sz="2000" dirty="0"/>
              <a:t> to </a:t>
            </a:r>
            <a:r>
              <a:rPr lang="it-IT" sz="2000" dirty="0" err="1"/>
              <a:t>find</a:t>
            </a:r>
            <a:r>
              <a:rPr lang="it-IT" sz="2000" dirty="0"/>
              <a:t> the best</a:t>
            </a:r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FAE455CB-27EC-5FD9-70EC-371DD497C7A1}"/>
              </a:ext>
            </a:extLst>
          </p:cNvPr>
          <p:cNvCxnSpPr>
            <a:cxnSpLocks/>
          </p:cNvCxnSpPr>
          <p:nvPr/>
        </p:nvCxnSpPr>
        <p:spPr>
          <a:xfrm>
            <a:off x="1473200" y="1625600"/>
            <a:ext cx="949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A89B7D-1430-7EF1-F8CB-6FF9B04C1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250267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it-IT" b="1" baseline="0" dirty="0"/>
              <a:t>Multi Layer </a:t>
            </a:r>
            <a:r>
              <a:rPr lang="it-IT" b="1" baseline="0" dirty="0" err="1"/>
              <a:t>Perceptron</a:t>
            </a:r>
            <a:r>
              <a:rPr lang="it-IT" b="1" baseline="0" dirty="0"/>
              <a:t>:</a:t>
            </a:r>
          </a:p>
          <a:p>
            <a:pPr lvl="1"/>
            <a:r>
              <a:rPr lang="it-IT" i="0" baseline="0" dirty="0"/>
              <a:t>Feed-</a:t>
            </a:r>
            <a:r>
              <a:rPr lang="it-IT" i="0" baseline="0" dirty="0" err="1"/>
              <a:t>Forward</a:t>
            </a:r>
            <a:r>
              <a:rPr lang="it-IT" i="0" baseline="0" dirty="0"/>
              <a:t> </a:t>
            </a:r>
            <a:r>
              <a:rPr lang="it-IT" i="0" baseline="0" dirty="0" err="1"/>
              <a:t>artificial</a:t>
            </a:r>
            <a:r>
              <a:rPr lang="it-IT" i="0" baseline="0" dirty="0"/>
              <a:t> </a:t>
            </a:r>
            <a:r>
              <a:rPr lang="it-IT" i="0" baseline="0" dirty="0" err="1"/>
              <a:t>neural</a:t>
            </a:r>
            <a:r>
              <a:rPr lang="it-IT" i="0" baseline="0" dirty="0"/>
              <a:t> network </a:t>
            </a:r>
            <a:r>
              <a:rPr lang="it-IT" i="0" baseline="0" dirty="0" err="1"/>
              <a:t>which</a:t>
            </a:r>
            <a:r>
              <a:rPr lang="it-IT" i="0" baseline="0" dirty="0"/>
              <a:t> </a:t>
            </a:r>
            <a:r>
              <a:rPr lang="it-IT" i="0" baseline="0" dirty="0" err="1"/>
              <a:t>maps</a:t>
            </a:r>
            <a:r>
              <a:rPr lang="it-IT" i="0" baseline="0" dirty="0"/>
              <a:t> sets of input data </a:t>
            </a:r>
            <a:r>
              <a:rPr lang="it-IT" i="0" dirty="0" err="1"/>
              <a:t>i</a:t>
            </a:r>
            <a:r>
              <a:rPr lang="it-IT" i="0" baseline="0" dirty="0" err="1"/>
              <a:t>nto</a:t>
            </a:r>
            <a:r>
              <a:rPr lang="it-IT" i="0" baseline="0" dirty="0"/>
              <a:t> a set of appropriate outputs.</a:t>
            </a:r>
          </a:p>
          <a:p>
            <a:pPr lvl="1"/>
            <a:r>
              <a:rPr lang="it-IT" i="0" dirty="0" err="1"/>
              <a:t>It</a:t>
            </a:r>
            <a:r>
              <a:rPr lang="it-IT" i="0" dirty="0"/>
              <a:t> </a:t>
            </a:r>
            <a:r>
              <a:rPr lang="it-IT" i="0" dirty="0" err="1"/>
              <a:t>consists</a:t>
            </a:r>
            <a:r>
              <a:rPr lang="it-IT" i="0" dirty="0"/>
              <a:t> of multiple </a:t>
            </a:r>
            <a:r>
              <a:rPr lang="it-IT" i="0" dirty="0" err="1"/>
              <a:t>layers</a:t>
            </a:r>
            <a:r>
              <a:rPr lang="it-IT" i="0" dirty="0"/>
              <a:t> of </a:t>
            </a:r>
            <a:r>
              <a:rPr lang="it-IT" i="0" dirty="0" err="1"/>
              <a:t>nodes</a:t>
            </a:r>
            <a:r>
              <a:rPr lang="it-IT" i="0" dirty="0"/>
              <a:t> in a </a:t>
            </a:r>
            <a:r>
              <a:rPr lang="it-IT" i="0" dirty="0" err="1"/>
              <a:t>directed</a:t>
            </a:r>
            <a:r>
              <a:rPr lang="it-IT" i="0" dirty="0"/>
              <a:t> </a:t>
            </a:r>
            <a:r>
              <a:rPr lang="it-IT" i="0" dirty="0" err="1"/>
              <a:t>graph</a:t>
            </a:r>
            <a:r>
              <a:rPr lang="it-IT" i="0" dirty="0"/>
              <a:t>, with </a:t>
            </a:r>
            <a:r>
              <a:rPr lang="it-IT" i="0" dirty="0" err="1"/>
              <a:t>each</a:t>
            </a:r>
            <a:r>
              <a:rPr lang="it-IT" i="0" dirty="0"/>
              <a:t> </a:t>
            </a:r>
            <a:r>
              <a:rPr lang="it-IT" i="0" dirty="0" err="1"/>
              <a:t>layer</a:t>
            </a:r>
            <a:r>
              <a:rPr lang="it-IT" i="0" dirty="0"/>
              <a:t> </a:t>
            </a:r>
            <a:r>
              <a:rPr lang="it-IT" i="0" dirty="0" err="1"/>
              <a:t>fully</a:t>
            </a:r>
            <a:r>
              <a:rPr lang="it-IT" i="0" dirty="0"/>
              <a:t> </a:t>
            </a:r>
            <a:r>
              <a:rPr lang="it-IT" i="0" dirty="0" err="1"/>
              <a:t>connected</a:t>
            </a:r>
            <a:r>
              <a:rPr lang="it-IT" i="0" dirty="0"/>
              <a:t> to the </a:t>
            </a:r>
            <a:r>
              <a:rPr lang="it-IT" i="0" dirty="0" err="1"/>
              <a:t>next</a:t>
            </a:r>
            <a:r>
              <a:rPr lang="it-IT" i="0" dirty="0"/>
              <a:t> one.</a:t>
            </a:r>
          </a:p>
          <a:p>
            <a:pPr lvl="1"/>
            <a:r>
              <a:rPr lang="it-IT" i="0" dirty="0" err="1"/>
              <a:t>Tuned</a:t>
            </a:r>
            <a:r>
              <a:rPr lang="it-IT" i="0" dirty="0"/>
              <a:t> on the </a:t>
            </a:r>
            <a:r>
              <a:rPr lang="it-IT" i="0" dirty="0" err="1"/>
              <a:t>block</a:t>
            </a:r>
            <a:r>
              <a:rPr lang="it-IT" i="0" dirty="0"/>
              <a:t> size </a:t>
            </a:r>
            <a:r>
              <a:rPr lang="it-IT" i="0" dirty="0" err="1"/>
              <a:t>hyper</a:t>
            </a:r>
            <a:r>
              <a:rPr lang="it-IT" i="0" dirty="0"/>
              <a:t> </a:t>
            </a:r>
            <a:r>
              <a:rPr lang="it-IT" i="0" dirty="0" err="1"/>
              <a:t>parameter</a:t>
            </a:r>
            <a:r>
              <a:rPr lang="it-IT" i="0" dirty="0"/>
              <a:t>:</a:t>
            </a:r>
          </a:p>
          <a:p>
            <a:pPr lvl="2"/>
            <a:r>
              <a:rPr lang="it-IT" dirty="0"/>
              <a:t>By </a:t>
            </a:r>
            <a:r>
              <a:rPr lang="it-IT" dirty="0" err="1"/>
              <a:t>dividing</a:t>
            </a:r>
            <a:r>
              <a:rPr lang="it-IT" dirty="0"/>
              <a:t> the dataset into </a:t>
            </a:r>
            <a:r>
              <a:rPr lang="it-IT" dirty="0" err="1"/>
              <a:t>blocks</a:t>
            </a:r>
            <a:r>
              <a:rPr lang="it-IT" dirty="0"/>
              <a:t>, the </a:t>
            </a:r>
            <a:r>
              <a:rPr lang="it-IT" dirty="0" err="1"/>
              <a:t>algorithm</a:t>
            </a:r>
            <a:r>
              <a:rPr lang="it-IT" dirty="0"/>
              <a:t> can leverage </a:t>
            </a:r>
            <a:r>
              <a:rPr lang="it-IT" dirty="0" err="1"/>
              <a:t>Spark’s</a:t>
            </a:r>
            <a:r>
              <a:rPr lang="it-IT" dirty="0"/>
              <a:t> </a:t>
            </a:r>
            <a:r>
              <a:rPr lang="it-IT" dirty="0" err="1"/>
              <a:t>distributed</a:t>
            </a:r>
            <a:r>
              <a:rPr lang="it-IT" dirty="0"/>
              <a:t> computing capabilities more </a:t>
            </a:r>
            <a:r>
              <a:rPr lang="it-IT" dirty="0" err="1"/>
              <a:t>effectively</a:t>
            </a:r>
            <a:endParaRPr lang="it-IT" dirty="0"/>
          </a:p>
          <a:p>
            <a:pPr lvl="2"/>
            <a:r>
              <a:rPr lang="it-IT" i="0" dirty="0"/>
              <a:t>Best </a:t>
            </a:r>
            <a:r>
              <a:rPr lang="it-IT" i="0" dirty="0" err="1"/>
              <a:t>value</a:t>
            </a:r>
            <a:r>
              <a:rPr lang="it-IT" i="0" dirty="0"/>
              <a:t>: </a:t>
            </a:r>
            <a:r>
              <a:rPr lang="it-IT" i="1" dirty="0"/>
              <a:t>256.</a:t>
            </a:r>
          </a:p>
          <a:p>
            <a:pPr lvl="0"/>
            <a:r>
              <a:rPr lang="it-IT" b="1" dirty="0"/>
              <a:t>Linear Support </a:t>
            </a:r>
            <a:r>
              <a:rPr lang="it-IT" b="1" dirty="0" err="1"/>
              <a:t>Vector</a:t>
            </a:r>
            <a:r>
              <a:rPr lang="it-IT" b="1" dirty="0"/>
              <a:t> Machine</a:t>
            </a:r>
            <a:r>
              <a:rPr lang="it-IT" b="1" baseline="0" dirty="0"/>
              <a:t>:</a:t>
            </a:r>
          </a:p>
          <a:p>
            <a:pPr lvl="1"/>
            <a:r>
              <a:rPr lang="it-IT" i="0" dirty="0"/>
              <a:t>SVM works by </a:t>
            </a:r>
            <a:r>
              <a:rPr lang="it-IT" i="0" dirty="0" err="1"/>
              <a:t>finding</a:t>
            </a:r>
            <a:r>
              <a:rPr lang="it-IT" i="0" dirty="0"/>
              <a:t> the </a:t>
            </a:r>
            <a:r>
              <a:rPr lang="it-IT" i="0" dirty="0" err="1"/>
              <a:t>hyperplane</a:t>
            </a:r>
            <a:r>
              <a:rPr lang="it-IT" i="0" dirty="0"/>
              <a:t> </a:t>
            </a:r>
            <a:r>
              <a:rPr lang="it-IT" i="0" dirty="0" err="1"/>
              <a:t>that</a:t>
            </a:r>
            <a:r>
              <a:rPr lang="it-IT" i="0" dirty="0"/>
              <a:t> best </a:t>
            </a:r>
            <a:r>
              <a:rPr lang="it-IT" i="0" dirty="0" err="1"/>
              <a:t>separates</a:t>
            </a:r>
            <a:r>
              <a:rPr lang="it-IT" i="0" dirty="0"/>
              <a:t> </a:t>
            </a:r>
            <a:r>
              <a:rPr lang="it-IT" i="0" dirty="0" err="1"/>
              <a:t>two</a:t>
            </a:r>
            <a:r>
              <a:rPr lang="it-IT" i="0" dirty="0"/>
              <a:t> classes in the feature </a:t>
            </a:r>
            <a:r>
              <a:rPr lang="it-IT" i="0" dirty="0" err="1"/>
              <a:t>space</a:t>
            </a:r>
            <a:r>
              <a:rPr lang="it-IT" i="0" dirty="0"/>
              <a:t> with maximum </a:t>
            </a:r>
            <a:r>
              <a:rPr lang="it-IT" i="0" dirty="0" err="1"/>
              <a:t>margin</a:t>
            </a:r>
            <a:r>
              <a:rPr lang="it-IT" i="0" dirty="0"/>
              <a:t>:</a:t>
            </a:r>
          </a:p>
          <a:p>
            <a:pPr lvl="2"/>
            <a:r>
              <a:rPr lang="it-IT" i="0" dirty="0"/>
              <a:t>It </a:t>
            </a:r>
            <a:r>
              <a:rPr lang="it-IT" i="0" dirty="0" err="1"/>
              <a:t>ensures</a:t>
            </a:r>
            <a:r>
              <a:rPr lang="it-IT" i="0" dirty="0"/>
              <a:t> the </a:t>
            </a:r>
            <a:r>
              <a:rPr lang="it-IT" i="0" dirty="0" err="1"/>
              <a:t>greatest</a:t>
            </a:r>
            <a:r>
              <a:rPr lang="it-IT" i="0" dirty="0"/>
              <a:t> </a:t>
            </a:r>
            <a:r>
              <a:rPr lang="it-IT" i="0" dirty="0" err="1"/>
              <a:t>distance</a:t>
            </a:r>
            <a:r>
              <a:rPr lang="it-IT" i="0" dirty="0"/>
              <a:t> between the </a:t>
            </a:r>
            <a:r>
              <a:rPr lang="it-IT" i="0" dirty="0" err="1"/>
              <a:t>hyperplane</a:t>
            </a:r>
            <a:r>
              <a:rPr lang="it-IT" i="0" dirty="0"/>
              <a:t> and the </a:t>
            </a:r>
            <a:r>
              <a:rPr lang="it-IT" i="0" dirty="0" err="1"/>
              <a:t>nearest</a:t>
            </a:r>
            <a:r>
              <a:rPr lang="it-IT" i="0" dirty="0"/>
              <a:t> data points of </a:t>
            </a:r>
            <a:r>
              <a:rPr lang="it-IT" i="0" dirty="0" err="1"/>
              <a:t>each</a:t>
            </a:r>
            <a:r>
              <a:rPr lang="it-IT" i="0" dirty="0"/>
              <a:t> class</a:t>
            </a:r>
          </a:p>
          <a:p>
            <a:pPr lvl="1"/>
            <a:r>
              <a:rPr lang="it-IT" i="0" dirty="0" err="1"/>
              <a:t>Tuned</a:t>
            </a:r>
            <a:r>
              <a:rPr lang="it-IT" i="0" dirty="0"/>
              <a:t> on the </a:t>
            </a:r>
            <a:r>
              <a:rPr lang="it-IT" dirty="0"/>
              <a:t>Max </a:t>
            </a:r>
            <a:r>
              <a:rPr lang="it-IT" dirty="0" err="1"/>
              <a:t>Iterations</a:t>
            </a:r>
            <a:r>
              <a:rPr lang="it-IT" dirty="0"/>
              <a:t> </a:t>
            </a:r>
            <a:r>
              <a:rPr lang="it-IT" i="0" dirty="0" err="1"/>
              <a:t>parameter</a:t>
            </a:r>
            <a:r>
              <a:rPr lang="it-IT" i="0" dirty="0"/>
              <a:t>:</a:t>
            </a:r>
          </a:p>
          <a:p>
            <a:pPr lvl="2"/>
            <a:r>
              <a:rPr lang="it-IT" dirty="0"/>
              <a:t>Best </a:t>
            </a:r>
            <a:r>
              <a:rPr lang="it-IT" dirty="0" err="1"/>
              <a:t>values</a:t>
            </a:r>
            <a:r>
              <a:rPr lang="it-IT" dirty="0"/>
              <a:t>: </a:t>
            </a:r>
            <a:r>
              <a:rPr lang="it-IT" i="1" dirty="0"/>
              <a:t>100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7E9D104-03F7-F095-51C1-B754377BB7DF}"/>
              </a:ext>
            </a:extLst>
          </p:cNvPr>
          <p:cNvSpPr txBox="1"/>
          <p:nvPr/>
        </p:nvSpPr>
        <p:spPr>
          <a:xfrm>
            <a:off x="7892425" y="6596390"/>
            <a:ext cx="4299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Marco Lorenzo Damiani Ferretti, Luca De Dominicis, Alessandro Pasi </a:t>
            </a:r>
          </a:p>
        </p:txBody>
      </p:sp>
    </p:spTree>
    <p:extLst>
      <p:ext uri="{BB962C8B-B14F-4D97-AF65-F5344CB8AC3E}">
        <p14:creationId xmlns:p14="http://schemas.microsoft.com/office/powerpoint/2010/main" val="3376781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99EDA1-8B88-8A9D-CE79-5A99FFB33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ACCAD2-32F0-2CCE-C3E1-C8440E90C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Models</a:t>
            </a:r>
            <a:br>
              <a:rPr lang="it-IT" dirty="0"/>
            </a:br>
            <a:r>
              <a:rPr lang="it-IT" sz="2000" dirty="0" err="1"/>
              <a:t>Different</a:t>
            </a:r>
            <a:r>
              <a:rPr lang="it-IT" sz="2000" dirty="0"/>
              <a:t> </a:t>
            </a:r>
            <a:r>
              <a:rPr lang="it-IT" sz="2000" dirty="0" err="1"/>
              <a:t>approaches</a:t>
            </a:r>
            <a:r>
              <a:rPr lang="it-IT" sz="2000" dirty="0"/>
              <a:t> to </a:t>
            </a:r>
            <a:r>
              <a:rPr lang="it-IT" sz="2000" dirty="0" err="1"/>
              <a:t>find</a:t>
            </a:r>
            <a:r>
              <a:rPr lang="it-IT" sz="2000" dirty="0"/>
              <a:t> the best</a:t>
            </a:r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01286B31-3564-231A-D731-3667452624B1}"/>
              </a:ext>
            </a:extLst>
          </p:cNvPr>
          <p:cNvCxnSpPr>
            <a:cxnSpLocks/>
          </p:cNvCxnSpPr>
          <p:nvPr/>
        </p:nvCxnSpPr>
        <p:spPr>
          <a:xfrm>
            <a:off x="1473200" y="1625600"/>
            <a:ext cx="949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B0B199-E404-43B7-F54F-13EBCE3E9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250267"/>
          </a:xfrm>
        </p:spPr>
        <p:txBody>
          <a:bodyPr>
            <a:normAutofit/>
          </a:bodyPr>
          <a:lstStyle/>
          <a:p>
            <a:pPr lvl="0"/>
            <a:r>
              <a:rPr lang="it-IT" b="1" baseline="0" dirty="0" err="1"/>
              <a:t>Factorization</a:t>
            </a:r>
            <a:r>
              <a:rPr lang="it-IT" b="1" baseline="0" dirty="0"/>
              <a:t> Machine:</a:t>
            </a:r>
          </a:p>
          <a:p>
            <a:pPr lvl="1"/>
            <a:r>
              <a:rPr lang="it-IT" i="0" dirty="0" err="1"/>
              <a:t>Supervised</a:t>
            </a:r>
            <a:r>
              <a:rPr lang="it-IT" i="0" dirty="0"/>
              <a:t> learning </a:t>
            </a:r>
            <a:r>
              <a:rPr lang="it-IT" i="0" dirty="0" err="1"/>
              <a:t>algorithm</a:t>
            </a:r>
            <a:r>
              <a:rPr lang="it-IT" i="0" dirty="0"/>
              <a:t> </a:t>
            </a:r>
            <a:r>
              <a:rPr lang="it-IT" i="0" dirty="0" err="1"/>
              <a:t>that</a:t>
            </a:r>
            <a:r>
              <a:rPr lang="it-IT" i="0" dirty="0"/>
              <a:t> </a:t>
            </a:r>
            <a:r>
              <a:rPr lang="it-IT" i="0" dirty="0" err="1"/>
              <a:t>efficiently</a:t>
            </a:r>
            <a:r>
              <a:rPr lang="it-IT" i="0" dirty="0"/>
              <a:t> </a:t>
            </a:r>
            <a:r>
              <a:rPr lang="it-IT" i="0" dirty="0" err="1"/>
              <a:t>captures</a:t>
            </a:r>
            <a:r>
              <a:rPr lang="it-IT" i="0" dirty="0"/>
              <a:t> interactions </a:t>
            </a:r>
            <a:r>
              <a:rPr lang="it-IT" i="0" dirty="0" err="1"/>
              <a:t>between</a:t>
            </a:r>
            <a:r>
              <a:rPr lang="it-IT" i="0" dirty="0"/>
              <a:t> features in high-</a:t>
            </a:r>
            <a:r>
              <a:rPr lang="it-IT" i="0" dirty="0" err="1"/>
              <a:t>dimensional</a:t>
            </a:r>
            <a:r>
              <a:rPr lang="it-IT" i="0" dirty="0"/>
              <a:t> datasets:</a:t>
            </a:r>
          </a:p>
          <a:p>
            <a:pPr lvl="2"/>
            <a:r>
              <a:rPr lang="it-IT" dirty="0" err="1"/>
              <a:t>Generalize</a:t>
            </a:r>
            <a:r>
              <a:rPr lang="it-IT" dirty="0"/>
              <a:t> </a:t>
            </a:r>
            <a:r>
              <a:rPr lang="it-IT" dirty="0" err="1"/>
              <a:t>matrix</a:t>
            </a:r>
            <a:r>
              <a:rPr lang="it-IT" dirty="0"/>
              <a:t> </a:t>
            </a:r>
            <a:r>
              <a:rPr lang="it-IT" dirty="0" err="1"/>
              <a:t>factorization</a:t>
            </a:r>
            <a:r>
              <a:rPr lang="it-IT" dirty="0"/>
              <a:t> and linear </a:t>
            </a:r>
            <a:r>
              <a:rPr lang="it-IT" dirty="0" err="1"/>
              <a:t>regression</a:t>
            </a:r>
            <a:endParaRPr lang="it-IT" dirty="0"/>
          </a:p>
          <a:p>
            <a:pPr lvl="2"/>
            <a:r>
              <a:rPr lang="it-IT" dirty="0"/>
              <a:t>Models not only linear </a:t>
            </a:r>
            <a:r>
              <a:rPr lang="it-IT" dirty="0" err="1"/>
              <a:t>relationships</a:t>
            </a:r>
            <a:r>
              <a:rPr lang="it-IT" dirty="0"/>
              <a:t> but also interactions between </a:t>
            </a:r>
            <a:r>
              <a:rPr lang="it-IT" dirty="0" err="1"/>
              <a:t>pairs</a:t>
            </a:r>
            <a:r>
              <a:rPr lang="it-IT" dirty="0"/>
              <a:t> of features using </a:t>
            </a:r>
            <a:r>
              <a:rPr lang="it-IT" dirty="0" err="1"/>
              <a:t>factorized</a:t>
            </a:r>
            <a:r>
              <a:rPr lang="it-IT" dirty="0"/>
              <a:t> </a:t>
            </a:r>
            <a:r>
              <a:rPr lang="it-IT" dirty="0" err="1"/>
              <a:t>parameters</a:t>
            </a:r>
            <a:endParaRPr lang="it-IT" i="0" dirty="0"/>
          </a:p>
          <a:p>
            <a:pPr lvl="1"/>
            <a:r>
              <a:rPr lang="it-IT" i="0" dirty="0" err="1"/>
              <a:t>Tuned</a:t>
            </a:r>
            <a:r>
              <a:rPr lang="it-IT" i="0" dirty="0"/>
              <a:t> on the best </a:t>
            </a:r>
            <a:r>
              <a:rPr lang="it-IT" i="0" dirty="0" err="1"/>
              <a:t>number</a:t>
            </a:r>
            <a:r>
              <a:rPr lang="it-IT" i="0" dirty="0"/>
              <a:t> of </a:t>
            </a:r>
            <a:r>
              <a:rPr lang="it-IT" dirty="0"/>
              <a:t>Max </a:t>
            </a:r>
            <a:r>
              <a:rPr lang="it-IT" dirty="0" err="1"/>
              <a:t>Iterations</a:t>
            </a:r>
            <a:r>
              <a:rPr lang="it-IT" i="0" dirty="0"/>
              <a:t>.</a:t>
            </a:r>
          </a:p>
          <a:p>
            <a:pPr lvl="1"/>
            <a:r>
              <a:rPr lang="it-IT" i="0" dirty="0"/>
              <a:t>Best </a:t>
            </a:r>
            <a:r>
              <a:rPr lang="it-IT" i="0" dirty="0" err="1"/>
              <a:t>value</a:t>
            </a:r>
            <a:r>
              <a:rPr lang="it-IT" i="0" dirty="0"/>
              <a:t> = 100.</a:t>
            </a:r>
            <a:endParaRPr lang="it-IT" i="1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7C40DEB-69F6-68C1-78DB-47B93CB0FF39}"/>
              </a:ext>
            </a:extLst>
          </p:cNvPr>
          <p:cNvSpPr txBox="1"/>
          <p:nvPr/>
        </p:nvSpPr>
        <p:spPr>
          <a:xfrm>
            <a:off x="7892425" y="6596390"/>
            <a:ext cx="4299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Marco Lorenzo Damiani Ferretti, Luca De Dominicis, Alessandro Pasi </a:t>
            </a:r>
          </a:p>
        </p:txBody>
      </p:sp>
    </p:spTree>
    <p:extLst>
      <p:ext uri="{BB962C8B-B14F-4D97-AF65-F5344CB8AC3E}">
        <p14:creationId xmlns:p14="http://schemas.microsoft.com/office/powerpoint/2010/main" val="3395795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84984-C936-F22E-D0EC-00E6465E2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C13965-85A5-581D-985D-32B8A4467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Results</a:t>
            </a:r>
            <a:br>
              <a:rPr lang="it-IT" dirty="0"/>
            </a:br>
            <a:r>
              <a:rPr lang="it-IT" sz="2000" dirty="0"/>
              <a:t>Evaluation of the models</a:t>
            </a:r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2996E755-9AD9-F6D9-86C6-C648479F1CC4}"/>
              </a:ext>
            </a:extLst>
          </p:cNvPr>
          <p:cNvCxnSpPr>
            <a:cxnSpLocks/>
          </p:cNvCxnSpPr>
          <p:nvPr/>
        </p:nvCxnSpPr>
        <p:spPr>
          <a:xfrm>
            <a:off x="1473200" y="1625600"/>
            <a:ext cx="949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12CD3C-BB26-22C0-D8FC-2B9019D77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4489450"/>
            <a:ext cx="9601200" cy="168275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it-IT" i="0" dirty="0" err="1"/>
              <a:t>Factorization</a:t>
            </a:r>
            <a:r>
              <a:rPr lang="it-IT" i="0" dirty="0"/>
              <a:t> Machines are the best </a:t>
            </a:r>
            <a:r>
              <a:rPr lang="it-IT" i="0" dirty="0" err="1"/>
              <a:t>performing</a:t>
            </a:r>
            <a:r>
              <a:rPr lang="it-IT" i="0" dirty="0"/>
              <a:t> model:</a:t>
            </a:r>
          </a:p>
          <a:p>
            <a:pPr lvl="1"/>
            <a:r>
              <a:rPr lang="it-IT" i="0" dirty="0"/>
              <a:t>They are </a:t>
            </a:r>
            <a:r>
              <a:rPr lang="it-IT" i="0" dirty="0" err="1"/>
              <a:t>designed</a:t>
            </a:r>
            <a:r>
              <a:rPr lang="it-IT" i="0" dirty="0"/>
              <a:t> to model interactions between any two features </a:t>
            </a:r>
            <a:r>
              <a:rPr lang="it-IT" i="0" dirty="0" err="1"/>
              <a:t>efficiently</a:t>
            </a:r>
            <a:endParaRPr lang="it-IT" i="0" dirty="0"/>
          </a:p>
          <a:p>
            <a:pPr lvl="1"/>
            <a:r>
              <a:rPr lang="it-IT" i="0" dirty="0" err="1"/>
              <a:t>Especially</a:t>
            </a:r>
            <a:r>
              <a:rPr lang="it-IT" i="0" dirty="0"/>
              <a:t> </a:t>
            </a:r>
            <a:r>
              <a:rPr lang="it-IT" i="0" dirty="0" err="1"/>
              <a:t>useful</a:t>
            </a:r>
            <a:r>
              <a:rPr lang="it-IT" i="0" dirty="0"/>
              <a:t> in </a:t>
            </a:r>
            <a:r>
              <a:rPr lang="it-IT" i="0" dirty="0" err="1"/>
              <a:t>binary</a:t>
            </a:r>
            <a:r>
              <a:rPr lang="it-IT" i="0" dirty="0"/>
              <a:t> </a:t>
            </a:r>
            <a:r>
              <a:rPr lang="it-IT" i="0" dirty="0" err="1"/>
              <a:t>classification</a:t>
            </a:r>
            <a:r>
              <a:rPr lang="it-IT" i="0" dirty="0"/>
              <a:t> where the </a:t>
            </a:r>
            <a:r>
              <a:rPr lang="it-IT" i="0" dirty="0" err="1"/>
              <a:t>relationship</a:t>
            </a:r>
            <a:r>
              <a:rPr lang="it-IT" i="0" dirty="0"/>
              <a:t> between features is not just linear</a:t>
            </a:r>
          </a:p>
          <a:p>
            <a:pPr lvl="1"/>
            <a:r>
              <a:rPr lang="it-IT" i="0" dirty="0"/>
              <a:t>Their </a:t>
            </a:r>
            <a:r>
              <a:rPr lang="it-IT" i="0" dirty="0" err="1"/>
              <a:t>versatility</a:t>
            </a:r>
            <a:r>
              <a:rPr lang="it-IT" i="0" dirty="0"/>
              <a:t> </a:t>
            </a:r>
            <a:r>
              <a:rPr lang="it-IT" i="0" dirty="0" err="1"/>
              <a:t>allows</a:t>
            </a:r>
            <a:r>
              <a:rPr lang="it-IT" i="0" dirty="0"/>
              <a:t> to </a:t>
            </a:r>
            <a:r>
              <a:rPr lang="it-IT" i="0" dirty="0" err="1"/>
              <a:t>capture</a:t>
            </a:r>
            <a:r>
              <a:rPr lang="it-IT" i="0" dirty="0"/>
              <a:t> </a:t>
            </a:r>
            <a:r>
              <a:rPr lang="it-IT" i="0" dirty="0" err="1"/>
              <a:t>both</a:t>
            </a:r>
            <a:r>
              <a:rPr lang="it-IT" i="0" dirty="0"/>
              <a:t> </a:t>
            </a:r>
            <a:r>
              <a:rPr lang="it-IT" i="0" dirty="0" err="1"/>
              <a:t>simple</a:t>
            </a:r>
            <a:r>
              <a:rPr lang="it-IT" i="0" dirty="0"/>
              <a:t> and </a:t>
            </a:r>
            <a:r>
              <a:rPr lang="it-IT" i="0" dirty="0" err="1"/>
              <a:t>complex</a:t>
            </a:r>
            <a:r>
              <a:rPr lang="it-IT" i="0" dirty="0"/>
              <a:t> patterns in the data</a:t>
            </a:r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5FCE86E2-5ECD-54E5-B18D-AAC787175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888607"/>
              </p:ext>
            </p:extLst>
          </p:nvPr>
        </p:nvGraphicFramePr>
        <p:xfrm>
          <a:off x="1473200" y="2259190"/>
          <a:ext cx="94995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6267">
                  <a:extLst>
                    <a:ext uri="{9D8B030D-6E8A-4147-A177-3AD203B41FA5}">
                      <a16:colId xmlns:a16="http://schemas.microsoft.com/office/drawing/2014/main" val="574070627"/>
                    </a:ext>
                  </a:extLst>
                </a:gridCol>
                <a:gridCol w="1693333">
                  <a:extLst>
                    <a:ext uri="{9D8B030D-6E8A-4147-A177-3AD203B41FA5}">
                      <a16:colId xmlns:a16="http://schemas.microsoft.com/office/drawing/2014/main" val="1577737703"/>
                    </a:ext>
                  </a:extLst>
                </a:gridCol>
                <a:gridCol w="1693333">
                  <a:extLst>
                    <a:ext uri="{9D8B030D-6E8A-4147-A177-3AD203B41FA5}">
                      <a16:colId xmlns:a16="http://schemas.microsoft.com/office/drawing/2014/main" val="1765208892"/>
                    </a:ext>
                  </a:extLst>
                </a:gridCol>
                <a:gridCol w="1693333">
                  <a:extLst>
                    <a:ext uri="{9D8B030D-6E8A-4147-A177-3AD203B41FA5}">
                      <a16:colId xmlns:a16="http://schemas.microsoft.com/office/drawing/2014/main" val="2268449326"/>
                    </a:ext>
                  </a:extLst>
                </a:gridCol>
                <a:gridCol w="1693333">
                  <a:extLst>
                    <a:ext uri="{9D8B030D-6E8A-4147-A177-3AD203B41FA5}">
                      <a16:colId xmlns:a16="http://schemas.microsoft.com/office/drawing/2014/main" val="2771456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Classifier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Accuracy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AUC 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507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Multi-Layer </a:t>
                      </a:r>
                      <a:r>
                        <a:rPr lang="it-IT" dirty="0" err="1"/>
                        <a:t>Perceptron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0.785614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0.793527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0.869193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0.829603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82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Linear 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0.781641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0.762428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0.778411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0.838111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416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Factorization</a:t>
                      </a:r>
                      <a:r>
                        <a:rPr lang="it-IT" dirty="0"/>
                        <a:t> Machines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0.961841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0.956872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0.954995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0.993065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620009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879EB9ED-A48B-EDF3-58B9-511F125353C2}"/>
              </a:ext>
            </a:extLst>
          </p:cNvPr>
          <p:cNvSpPr txBox="1"/>
          <p:nvPr/>
        </p:nvSpPr>
        <p:spPr>
          <a:xfrm>
            <a:off x="7892425" y="6596390"/>
            <a:ext cx="4299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Marco Lorenzo Damiani Ferretti, Luca De Dominicis, Alessandro Pasi </a:t>
            </a:r>
          </a:p>
        </p:txBody>
      </p:sp>
    </p:spTree>
    <p:extLst>
      <p:ext uri="{BB962C8B-B14F-4D97-AF65-F5344CB8AC3E}">
        <p14:creationId xmlns:p14="http://schemas.microsoft.com/office/powerpoint/2010/main" val="2931947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48269-31CB-09B1-C9D0-27459A43E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BA4F51-17DA-ED78-0AA0-4E7DBEB87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Results</a:t>
            </a:r>
            <a:br>
              <a:rPr lang="it-IT" dirty="0"/>
            </a:br>
            <a:r>
              <a:rPr lang="it-IT" sz="2000" dirty="0"/>
              <a:t>Evaluation of the models</a:t>
            </a:r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D053C4B9-5B84-7427-747B-25F4BD41C808}"/>
              </a:ext>
            </a:extLst>
          </p:cNvPr>
          <p:cNvCxnSpPr>
            <a:cxnSpLocks/>
          </p:cNvCxnSpPr>
          <p:nvPr/>
        </p:nvCxnSpPr>
        <p:spPr>
          <a:xfrm>
            <a:off x="1473200" y="1625600"/>
            <a:ext cx="949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9E8DBF-FE3C-3F26-8F9E-29EC167D2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4489449"/>
            <a:ext cx="9601200" cy="2001661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it-IT" b="1" i="0" dirty="0" err="1"/>
              <a:t>Multilayer</a:t>
            </a:r>
            <a:r>
              <a:rPr lang="it-IT" b="1" i="0" dirty="0"/>
              <a:t> </a:t>
            </a:r>
            <a:r>
              <a:rPr lang="it-IT" b="1" i="0" dirty="0" err="1"/>
              <a:t>Perceptron</a:t>
            </a:r>
            <a:r>
              <a:rPr lang="it-IT" i="0" dirty="0"/>
              <a:t>:</a:t>
            </a:r>
          </a:p>
          <a:p>
            <a:pPr lvl="1"/>
            <a:r>
              <a:rPr lang="it-IT" i="0" dirty="0" err="1"/>
              <a:t>Decent</a:t>
            </a:r>
            <a:r>
              <a:rPr lang="it-IT" i="0" dirty="0"/>
              <a:t> </a:t>
            </a:r>
            <a:r>
              <a:rPr lang="it-IT" i="0" dirty="0" err="1"/>
              <a:t>prediction</a:t>
            </a:r>
            <a:r>
              <a:rPr lang="it-IT" i="0" dirty="0"/>
              <a:t> of </a:t>
            </a:r>
            <a:r>
              <a:rPr lang="it-IT" i="0" dirty="0" err="1"/>
              <a:t>both</a:t>
            </a:r>
            <a:r>
              <a:rPr lang="it-IT" i="0" dirty="0"/>
              <a:t> classes, </a:t>
            </a:r>
            <a:r>
              <a:rPr lang="it-IT" i="0" dirty="0" err="1"/>
              <a:t>but</a:t>
            </a:r>
            <a:r>
              <a:rPr lang="it-IT" i="0" dirty="0"/>
              <a:t> a </a:t>
            </a:r>
            <a:r>
              <a:rPr lang="it-IT" i="0" dirty="0" err="1"/>
              <a:t>lot</a:t>
            </a:r>
            <a:r>
              <a:rPr lang="it-IT" i="0" dirty="0"/>
              <a:t> of false </a:t>
            </a:r>
            <a:r>
              <a:rPr lang="it-IT" i="0" dirty="0" err="1"/>
              <a:t>positives</a:t>
            </a:r>
            <a:r>
              <a:rPr lang="it-IT" i="0" dirty="0"/>
              <a:t>.</a:t>
            </a:r>
          </a:p>
          <a:p>
            <a:r>
              <a:rPr lang="it-IT" b="1" i="0" dirty="0"/>
              <a:t>Linear SVM:</a:t>
            </a:r>
          </a:p>
          <a:p>
            <a:pPr lvl="1"/>
            <a:r>
              <a:rPr lang="it-IT" i="0" dirty="0"/>
              <a:t>Good </a:t>
            </a:r>
            <a:r>
              <a:rPr lang="it-IT" i="0" dirty="0" err="1"/>
              <a:t>at</a:t>
            </a:r>
            <a:r>
              <a:rPr lang="it-IT" i="0" dirty="0"/>
              <a:t> </a:t>
            </a:r>
            <a:r>
              <a:rPr lang="it-IT" i="0" dirty="0" err="1"/>
              <a:t>predicting</a:t>
            </a:r>
            <a:r>
              <a:rPr lang="it-IT" i="0" dirty="0"/>
              <a:t> </a:t>
            </a:r>
            <a:r>
              <a:rPr lang="it-IT" i="0" dirty="0" err="1"/>
              <a:t>both</a:t>
            </a:r>
            <a:r>
              <a:rPr lang="it-IT" i="0" dirty="0"/>
              <a:t> classes with some false </a:t>
            </a:r>
            <a:r>
              <a:rPr lang="it-IT" i="0" dirty="0" err="1"/>
              <a:t>positives</a:t>
            </a:r>
            <a:r>
              <a:rPr lang="it-IT" i="0" dirty="0"/>
              <a:t> and </a:t>
            </a:r>
            <a:r>
              <a:rPr lang="it-IT" i="0" dirty="0" err="1"/>
              <a:t>negatives</a:t>
            </a:r>
            <a:r>
              <a:rPr lang="it-IT" i="0" dirty="0"/>
              <a:t>.</a:t>
            </a:r>
          </a:p>
          <a:p>
            <a:r>
              <a:rPr lang="it-IT" b="1" dirty="0" err="1"/>
              <a:t>Factorization</a:t>
            </a:r>
            <a:r>
              <a:rPr lang="it-IT" b="1" dirty="0"/>
              <a:t> Machines:</a:t>
            </a:r>
          </a:p>
          <a:p>
            <a:pPr lvl="1"/>
            <a:r>
              <a:rPr lang="it-IT" i="0" dirty="0"/>
              <a:t>Strong on </a:t>
            </a:r>
            <a:r>
              <a:rPr lang="it-IT" i="0" dirty="0" err="1"/>
              <a:t>both</a:t>
            </a:r>
            <a:r>
              <a:rPr lang="it-IT" i="0" dirty="0"/>
              <a:t> classes with </a:t>
            </a:r>
            <a:r>
              <a:rPr lang="it-IT" i="0" dirty="0" err="1"/>
              <a:t>few</a:t>
            </a:r>
            <a:r>
              <a:rPr lang="it-IT" i="0" dirty="0"/>
              <a:t> false </a:t>
            </a:r>
            <a:r>
              <a:rPr lang="it-IT" i="0" dirty="0" err="1"/>
              <a:t>positives</a:t>
            </a:r>
            <a:r>
              <a:rPr lang="it-IT" i="0" dirty="0"/>
              <a:t> and </a:t>
            </a:r>
            <a:r>
              <a:rPr lang="it-IT" i="0" dirty="0" err="1"/>
              <a:t>negatives</a:t>
            </a:r>
            <a:r>
              <a:rPr lang="it-IT" i="0" dirty="0"/>
              <a:t>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BA08624-51CA-651E-18E8-973F3A0B6397}"/>
              </a:ext>
            </a:extLst>
          </p:cNvPr>
          <p:cNvSpPr txBox="1"/>
          <p:nvPr/>
        </p:nvSpPr>
        <p:spPr>
          <a:xfrm>
            <a:off x="7892425" y="6596390"/>
            <a:ext cx="4299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Marco Lorenzo Damiani Ferretti, Luca De Dominicis, Alessandro Pasi </a:t>
            </a:r>
          </a:p>
        </p:txBody>
      </p:sp>
      <p:pic>
        <p:nvPicPr>
          <p:cNvPr id="8" name="Immagine 7" descr="Immagine che contiene testo, schermata, Policromia, numero&#10;&#10;Descrizione generata automaticamente">
            <a:extLst>
              <a:ext uri="{FF2B5EF4-FFF2-40B4-BE49-F238E27FC236}">
                <a16:creationId xmlns:a16="http://schemas.microsoft.com/office/drawing/2014/main" id="{FAA35790-D735-CD35-C726-E44E8213E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223" y="1784351"/>
            <a:ext cx="6535553" cy="252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097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9EBC1C-F9C9-7CB7-C7CA-3DD66FF80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ROC CURVES</a:t>
            </a:r>
            <a:br>
              <a:rPr lang="it-IT" dirty="0"/>
            </a:br>
            <a:r>
              <a:rPr lang="it-IT" sz="2000" dirty="0"/>
              <a:t>Plot of </a:t>
            </a:r>
            <a:r>
              <a:rPr lang="it-IT" sz="2000" dirty="0" err="1"/>
              <a:t>all</a:t>
            </a:r>
            <a:r>
              <a:rPr lang="it-IT" sz="2000" dirty="0"/>
              <a:t> the ROC </a:t>
            </a:r>
            <a:r>
              <a:rPr lang="it-IT" sz="2000" dirty="0" err="1"/>
              <a:t>curves</a:t>
            </a:r>
            <a:endParaRPr lang="it-IT" dirty="0"/>
          </a:p>
        </p:txBody>
      </p:sp>
      <p:pic>
        <p:nvPicPr>
          <p:cNvPr id="4" name="Segnaposto contenuto 5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2E239478-1B16-5893-DF10-57C1A20FD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676" y="1862666"/>
            <a:ext cx="4676439" cy="4591756"/>
          </a:xfrm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66D70A70-57E9-0CEB-5B1E-239DE8887E5C}"/>
              </a:ext>
            </a:extLst>
          </p:cNvPr>
          <p:cNvSpPr txBox="1">
            <a:spLocks/>
          </p:cNvSpPr>
          <p:nvPr/>
        </p:nvSpPr>
        <p:spPr>
          <a:xfrm>
            <a:off x="1371600" y="2585860"/>
            <a:ext cx="5266267" cy="3145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i="0" dirty="0"/>
              <a:t>The plot </a:t>
            </a:r>
            <a:r>
              <a:rPr lang="it-IT" i="0" dirty="0" err="1"/>
              <a:t>is</a:t>
            </a:r>
            <a:r>
              <a:rPr lang="it-IT" i="0" dirty="0"/>
              <a:t> </a:t>
            </a:r>
            <a:r>
              <a:rPr lang="it-IT" i="0" dirty="0" err="1"/>
              <a:t>coherent</a:t>
            </a:r>
            <a:r>
              <a:rPr lang="it-IT" i="0" dirty="0"/>
              <a:t> with the </a:t>
            </a:r>
            <a:r>
              <a:rPr lang="it-IT" i="0" dirty="0" err="1"/>
              <a:t>results</a:t>
            </a:r>
            <a:r>
              <a:rPr lang="it-IT" i="0" dirty="0"/>
              <a:t> </a:t>
            </a:r>
            <a:r>
              <a:rPr lang="it-IT" i="0" dirty="0" err="1"/>
              <a:t>obtained</a:t>
            </a:r>
            <a:r>
              <a:rPr lang="it-IT" i="0" dirty="0"/>
              <a:t>:</a:t>
            </a:r>
          </a:p>
          <a:p>
            <a:pPr lvl="1"/>
            <a:r>
              <a:rPr lang="it-IT" i="0" dirty="0"/>
              <a:t>Tree-</a:t>
            </a:r>
            <a:r>
              <a:rPr lang="it-IT" i="0" dirty="0" err="1"/>
              <a:t>based</a:t>
            </a:r>
            <a:r>
              <a:rPr lang="it-IT" i="0" dirty="0"/>
              <a:t> models </a:t>
            </a:r>
            <a:r>
              <a:rPr lang="it-IT" i="0" dirty="0" err="1"/>
              <a:t>performs</a:t>
            </a:r>
            <a:r>
              <a:rPr lang="it-IT" i="0" dirty="0"/>
              <a:t> very well</a:t>
            </a:r>
          </a:p>
          <a:p>
            <a:pPr lvl="1"/>
            <a:r>
              <a:rPr lang="it-IT" i="0" dirty="0" err="1"/>
              <a:t>Gradient</a:t>
            </a:r>
            <a:r>
              <a:rPr lang="it-IT" i="0" dirty="0"/>
              <a:t> </a:t>
            </a:r>
            <a:r>
              <a:rPr lang="it-IT" i="0" dirty="0" err="1"/>
              <a:t>Boosted</a:t>
            </a:r>
            <a:r>
              <a:rPr lang="it-IT" i="0" dirty="0"/>
              <a:t> Tree has a </a:t>
            </a:r>
            <a:r>
              <a:rPr lang="it-IT" i="0" dirty="0" err="1"/>
              <a:t>basically</a:t>
            </a:r>
            <a:r>
              <a:rPr lang="it-IT" i="0" dirty="0"/>
              <a:t> </a:t>
            </a:r>
            <a:r>
              <a:rPr lang="it-IT" i="0" dirty="0" err="1"/>
              <a:t>perfect</a:t>
            </a:r>
            <a:r>
              <a:rPr lang="it-IT" i="0" dirty="0"/>
              <a:t> </a:t>
            </a:r>
            <a:r>
              <a:rPr lang="it-IT" i="0" dirty="0" err="1"/>
              <a:t>result</a:t>
            </a:r>
            <a:endParaRPr lang="it-IT" i="0" dirty="0"/>
          </a:p>
          <a:p>
            <a:r>
              <a:rPr lang="it-IT" dirty="0"/>
              <a:t>The </a:t>
            </a:r>
            <a:r>
              <a:rPr lang="it-IT" dirty="0" err="1"/>
              <a:t>OvR</a:t>
            </a:r>
            <a:r>
              <a:rPr lang="it-IT" dirty="0"/>
              <a:t> </a:t>
            </a:r>
            <a:r>
              <a:rPr lang="it-IT" dirty="0" err="1"/>
              <a:t>confirms</a:t>
            </a:r>
            <a:r>
              <a:rPr lang="it-IT" dirty="0"/>
              <a:t> the performance of the </a:t>
            </a:r>
            <a:r>
              <a:rPr lang="it-IT" dirty="0" err="1"/>
              <a:t>Gaussian</a:t>
            </a:r>
            <a:r>
              <a:rPr lang="it-IT" dirty="0"/>
              <a:t> </a:t>
            </a:r>
            <a:r>
              <a:rPr lang="it-IT" dirty="0" err="1"/>
              <a:t>Naive</a:t>
            </a:r>
            <a:r>
              <a:rPr lang="it-IT" dirty="0"/>
              <a:t> </a:t>
            </a:r>
            <a:r>
              <a:rPr lang="it-IT" dirty="0" err="1"/>
              <a:t>Bayes</a:t>
            </a:r>
            <a:r>
              <a:rPr lang="it-IT" dirty="0"/>
              <a:t>.</a:t>
            </a:r>
          </a:p>
          <a:p>
            <a:r>
              <a:rPr lang="it-IT" i="0" dirty="0"/>
              <a:t>Using PCA </a:t>
            </a:r>
            <a:r>
              <a:rPr lang="it-IT" i="0" dirty="0" err="1"/>
              <a:t>does</a:t>
            </a:r>
            <a:r>
              <a:rPr lang="it-IT" i="0" dirty="0"/>
              <a:t> </a:t>
            </a:r>
            <a:r>
              <a:rPr lang="it-IT" i="0" dirty="0" err="1"/>
              <a:t>not</a:t>
            </a:r>
            <a:r>
              <a:rPr lang="it-IT" i="0" dirty="0"/>
              <a:t> </a:t>
            </a:r>
            <a:r>
              <a:rPr lang="it-IT" i="0" dirty="0" err="1"/>
              <a:t>result</a:t>
            </a:r>
            <a:r>
              <a:rPr lang="it-IT" i="0" dirty="0"/>
              <a:t> in </a:t>
            </a:r>
            <a:r>
              <a:rPr lang="it-IT" i="0" dirty="0" err="1"/>
              <a:t>any</a:t>
            </a:r>
            <a:r>
              <a:rPr lang="it-IT" i="0" dirty="0"/>
              <a:t> </a:t>
            </a:r>
            <a:r>
              <a:rPr lang="it-IT" i="0" dirty="0" err="1"/>
              <a:t>advantage</a:t>
            </a:r>
            <a:r>
              <a:rPr lang="it-IT" i="0" dirty="0"/>
              <a:t>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63497A8-E310-F50E-EA6E-8A0DD1A3FCF2}"/>
              </a:ext>
            </a:extLst>
          </p:cNvPr>
          <p:cNvSpPr txBox="1"/>
          <p:nvPr/>
        </p:nvSpPr>
        <p:spPr>
          <a:xfrm>
            <a:off x="7892425" y="6596390"/>
            <a:ext cx="4299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Marco Lorenzo Damiani Ferretti, Luca De Dominicis, Alessandro Pasi </a:t>
            </a:r>
          </a:p>
        </p:txBody>
      </p:sp>
    </p:spTree>
    <p:extLst>
      <p:ext uri="{BB962C8B-B14F-4D97-AF65-F5344CB8AC3E}">
        <p14:creationId xmlns:p14="http://schemas.microsoft.com/office/powerpoint/2010/main" val="1374965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0BA790-4B05-1E18-7F08-D5A4DCD7C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A0B53C-F228-1BCA-3AC0-C5BDE4E4D6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The END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6D05CF-732D-6AF4-998D-7D56C57BFD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Thanks for the </a:t>
            </a:r>
            <a:r>
              <a:rPr lang="it-IT" dirty="0" err="1"/>
              <a:t>attention</a:t>
            </a:r>
            <a:r>
              <a:rPr lang="it-IT" dirty="0"/>
              <a:t>!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DBA6529-5693-84B1-80CF-24946E2620C0}"/>
              </a:ext>
            </a:extLst>
          </p:cNvPr>
          <p:cNvSpPr txBox="1"/>
          <p:nvPr/>
        </p:nvSpPr>
        <p:spPr>
          <a:xfrm>
            <a:off x="7892425" y="6596390"/>
            <a:ext cx="4299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Marco Lorenzo Damiani Ferretti, Luca De Dominicis, Alessandro Pasi </a:t>
            </a:r>
          </a:p>
        </p:txBody>
      </p:sp>
    </p:spTree>
    <p:extLst>
      <p:ext uri="{BB962C8B-B14F-4D97-AF65-F5344CB8AC3E}">
        <p14:creationId xmlns:p14="http://schemas.microsoft.com/office/powerpoint/2010/main" val="1902387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E2B8A2D-F46F-4DA5-8AFF-BC57461C2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72575FF-B9C2-EA71-FBF0-E17FDB3DF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it-IT" dirty="0"/>
              <a:t>Dataset</a:t>
            </a:r>
            <a:br>
              <a:rPr lang="it-IT" sz="3400" dirty="0"/>
            </a:br>
            <a:r>
              <a:rPr lang="it-IT" sz="2000" dirty="0" err="1"/>
              <a:t>Secondary</a:t>
            </a:r>
            <a:r>
              <a:rPr lang="it-IT" sz="2000" dirty="0"/>
              <a:t> </a:t>
            </a:r>
            <a:r>
              <a:rPr lang="it-IT" sz="2000" dirty="0" err="1"/>
              <a:t>Mushroom</a:t>
            </a:r>
            <a:r>
              <a:rPr lang="it-IT" sz="2000" dirty="0"/>
              <a:t> Dataset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2BAD85-00E4-4D0A-993C-8372E78E1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pic>
        <p:nvPicPr>
          <p:cNvPr id="5" name="Segnaposto contenuto 8" descr="Immagine che contiene testo, diagramma, schermata, Piano&#10;&#10;Descrizione generata automaticamente">
            <a:extLst>
              <a:ext uri="{FF2B5EF4-FFF2-40B4-BE49-F238E27FC236}">
                <a16:creationId xmlns:a16="http://schemas.microsoft.com/office/drawing/2014/main" id="{30796191-D929-20F3-1958-A376475A3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488" y="643467"/>
            <a:ext cx="2753282" cy="270510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4" name="Segnaposto contenuto 6" descr="Immagine che contiene testo, mappa, diagramma&#10;&#10;Descrizione generata automaticamente">
            <a:extLst>
              <a:ext uri="{FF2B5EF4-FFF2-40B4-BE49-F238E27FC236}">
                <a16:creationId xmlns:a16="http://schemas.microsoft.com/office/drawing/2014/main" id="{51E84579-6D89-196D-23CF-821BC1800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967" y="3509434"/>
            <a:ext cx="2940325" cy="2705100"/>
          </a:xfrm>
          <a:prstGeom prst="rect">
            <a:avLst/>
          </a:prstGeom>
          <a:ln>
            <a:noFill/>
          </a:ln>
          <a:effectLst/>
        </p:spPr>
      </p:pic>
      <p:cxnSp>
        <p:nvCxnSpPr>
          <p:cNvPr id="8" name="Connettore 1 7">
            <a:extLst>
              <a:ext uri="{FF2B5EF4-FFF2-40B4-BE49-F238E27FC236}">
                <a16:creationId xmlns:a16="http://schemas.microsoft.com/office/drawing/2014/main" id="{67C32AD2-2A04-CFF2-D78E-F823D28BF818}"/>
              </a:ext>
            </a:extLst>
          </p:cNvPr>
          <p:cNvCxnSpPr>
            <a:cxnSpLocks/>
          </p:cNvCxnSpPr>
          <p:nvPr/>
        </p:nvCxnSpPr>
        <p:spPr>
          <a:xfrm>
            <a:off x="879363" y="1625600"/>
            <a:ext cx="48441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egnaposto contenuto 15">
            <a:extLst>
              <a:ext uri="{FF2B5EF4-FFF2-40B4-BE49-F238E27FC236}">
                <a16:creationId xmlns:a16="http://schemas.microsoft.com/office/drawing/2014/main" id="{423C3984-B656-A81F-488E-CB6E05DA6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353733"/>
            <a:ext cx="5192353" cy="3581400"/>
          </a:xfrm>
        </p:spPr>
        <p:txBody>
          <a:bodyPr/>
          <a:lstStyle/>
          <a:p>
            <a:pPr lvl="0"/>
            <a:r>
              <a:rPr lang="it-IT" baseline="0" dirty="0"/>
              <a:t>It </a:t>
            </a:r>
            <a:r>
              <a:rPr lang="it-IT" baseline="0" dirty="0" err="1"/>
              <a:t>includes</a:t>
            </a:r>
            <a:r>
              <a:rPr lang="it-IT" baseline="0" dirty="0"/>
              <a:t> 61069 </a:t>
            </a:r>
            <a:r>
              <a:rPr lang="it-IT" baseline="0" dirty="0" err="1"/>
              <a:t>hypothetical</a:t>
            </a:r>
            <a:r>
              <a:rPr lang="it-IT" baseline="0" dirty="0"/>
              <a:t> </a:t>
            </a:r>
            <a:r>
              <a:rPr lang="it-IT" baseline="0" dirty="0" err="1"/>
              <a:t>mushrooms</a:t>
            </a:r>
            <a:r>
              <a:rPr lang="it-IT" baseline="0" dirty="0"/>
              <a:t>.</a:t>
            </a:r>
            <a:endParaRPr lang="it-IT" dirty="0"/>
          </a:p>
          <a:p>
            <a:pPr lvl="0"/>
            <a:r>
              <a:rPr lang="it-IT" baseline="0" dirty="0"/>
              <a:t>The </a:t>
            </a:r>
            <a:r>
              <a:rPr lang="it-IT" baseline="0" dirty="0" err="1"/>
              <a:t>caps</a:t>
            </a:r>
            <a:r>
              <a:rPr lang="it-IT" baseline="0" dirty="0"/>
              <a:t> are </a:t>
            </a:r>
            <a:r>
              <a:rPr lang="it-IT" baseline="0" dirty="0" err="1"/>
              <a:t>based</a:t>
            </a:r>
            <a:r>
              <a:rPr lang="it-IT" baseline="0" dirty="0"/>
              <a:t> on 173 </a:t>
            </a:r>
            <a:r>
              <a:rPr lang="it-IT" baseline="0" dirty="0" err="1"/>
              <a:t>species</a:t>
            </a:r>
            <a:r>
              <a:rPr lang="it-IT" baseline="0" dirty="0"/>
              <a:t>.</a:t>
            </a:r>
            <a:endParaRPr lang="it-IT" dirty="0"/>
          </a:p>
          <a:p>
            <a:pPr lvl="0"/>
            <a:r>
              <a:rPr lang="it-IT" baseline="0" dirty="0" err="1"/>
              <a:t>Each</a:t>
            </a:r>
            <a:r>
              <a:rPr lang="it-IT" baseline="0" dirty="0"/>
              <a:t> </a:t>
            </a:r>
            <a:r>
              <a:rPr lang="it-IT" baseline="0" dirty="0" err="1"/>
              <a:t>mushroom</a:t>
            </a:r>
            <a:r>
              <a:rPr lang="it-IT" baseline="0" dirty="0"/>
              <a:t> </a:t>
            </a:r>
            <a:r>
              <a:rPr lang="it-IT" baseline="0" dirty="0" err="1"/>
              <a:t>is</a:t>
            </a:r>
            <a:r>
              <a:rPr lang="it-IT" baseline="0" dirty="0"/>
              <a:t> </a:t>
            </a:r>
            <a:r>
              <a:rPr lang="it-IT" baseline="0" dirty="0" err="1"/>
              <a:t>identified</a:t>
            </a:r>
            <a:r>
              <a:rPr lang="it-IT" baseline="0" dirty="0"/>
              <a:t> </a:t>
            </a:r>
            <a:r>
              <a:rPr lang="it-IT" baseline="0" dirty="0" err="1"/>
              <a:t>as</a:t>
            </a:r>
            <a:r>
              <a:rPr lang="it-IT" baseline="0" dirty="0"/>
              <a:t> </a:t>
            </a:r>
            <a:r>
              <a:rPr lang="it-IT" baseline="0" dirty="0" err="1"/>
              <a:t>definitely</a:t>
            </a:r>
            <a:r>
              <a:rPr lang="it-IT" baseline="0" dirty="0"/>
              <a:t> </a:t>
            </a:r>
            <a:r>
              <a:rPr lang="it-IT" baseline="0" dirty="0" err="1"/>
              <a:t>edible</a:t>
            </a:r>
            <a:r>
              <a:rPr lang="it-IT" baseline="0" dirty="0"/>
              <a:t> or </a:t>
            </a:r>
            <a:r>
              <a:rPr lang="it-IT" baseline="0" dirty="0" err="1"/>
              <a:t>poisonous</a:t>
            </a:r>
            <a:r>
              <a:rPr lang="it-IT" baseline="0" dirty="0"/>
              <a:t>, with </a:t>
            </a:r>
            <a:r>
              <a:rPr lang="it-IT" baseline="0" dirty="0" err="1"/>
              <a:t>almost</a:t>
            </a:r>
            <a:r>
              <a:rPr lang="it-IT" baseline="0" dirty="0"/>
              <a:t> </a:t>
            </a:r>
            <a:r>
              <a:rPr lang="it-IT" baseline="0" dirty="0" err="1"/>
              <a:t>equal</a:t>
            </a:r>
            <a:r>
              <a:rPr lang="it-IT" baseline="0" dirty="0"/>
              <a:t> </a:t>
            </a:r>
            <a:r>
              <a:rPr lang="it-IT" baseline="0" dirty="0" err="1"/>
              <a:t>distribution</a:t>
            </a:r>
            <a:r>
              <a:rPr lang="it-IT" baseline="0" dirty="0"/>
              <a:t>.</a:t>
            </a:r>
            <a:endParaRPr lang="it-IT" dirty="0"/>
          </a:p>
          <a:p>
            <a:pPr lvl="0"/>
            <a:r>
              <a:rPr lang="it-IT" baseline="0" dirty="0" err="1"/>
              <a:t>It</a:t>
            </a:r>
            <a:r>
              <a:rPr lang="it-IT" baseline="0" dirty="0"/>
              <a:t> </a:t>
            </a:r>
            <a:r>
              <a:rPr lang="it-IT" baseline="0" dirty="0" err="1"/>
              <a:t>is</a:t>
            </a:r>
            <a:r>
              <a:rPr lang="it-IT" baseline="0" dirty="0"/>
              <a:t> </a:t>
            </a:r>
            <a:r>
              <a:rPr lang="it-IT" baseline="0" dirty="0" err="1"/>
              <a:t>characterized</a:t>
            </a:r>
            <a:r>
              <a:rPr lang="it-IT" baseline="0" dirty="0"/>
              <a:t> by 20 features, </a:t>
            </a:r>
            <a:r>
              <a:rPr lang="it-IT" baseline="0" dirty="0" err="1"/>
              <a:t>divided</a:t>
            </a:r>
            <a:r>
              <a:rPr lang="it-IT" baseline="0" dirty="0"/>
              <a:t> in </a:t>
            </a:r>
            <a:r>
              <a:rPr lang="it-IT" baseline="0" dirty="0" err="1"/>
              <a:t>numerical</a:t>
            </a:r>
            <a:r>
              <a:rPr lang="it-IT" baseline="0" dirty="0"/>
              <a:t> and </a:t>
            </a:r>
            <a:r>
              <a:rPr lang="it-IT" baseline="0" dirty="0" err="1"/>
              <a:t>categorical</a:t>
            </a:r>
            <a:r>
              <a:rPr lang="it-IT" baseline="0" dirty="0"/>
              <a:t> </a:t>
            </a:r>
            <a:r>
              <a:rPr lang="it-IT" baseline="0" dirty="0" err="1"/>
              <a:t>types</a:t>
            </a:r>
            <a:r>
              <a:rPr lang="it-IT" baseline="0" dirty="0"/>
              <a:t>.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8C81D32-64F1-3811-7A5F-2D5AE338A062}"/>
              </a:ext>
            </a:extLst>
          </p:cNvPr>
          <p:cNvSpPr txBox="1"/>
          <p:nvPr/>
        </p:nvSpPr>
        <p:spPr>
          <a:xfrm>
            <a:off x="7892425" y="6596390"/>
            <a:ext cx="4299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Marco Lorenzo Damiani Ferretti, Luca De Dominicis, Alessandro Pasi </a:t>
            </a:r>
          </a:p>
        </p:txBody>
      </p:sp>
    </p:spTree>
    <p:extLst>
      <p:ext uri="{BB962C8B-B14F-4D97-AF65-F5344CB8AC3E}">
        <p14:creationId xmlns:p14="http://schemas.microsoft.com/office/powerpoint/2010/main" val="2646989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10379C-A8BC-7BCD-8008-33ADE9197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Docker and Spark</a:t>
            </a:r>
            <a:br>
              <a:rPr lang="it-IT" dirty="0"/>
            </a:br>
            <a:r>
              <a:rPr lang="it-IT" sz="2000" dirty="0"/>
              <a:t>Setup of the </a:t>
            </a:r>
            <a:r>
              <a:rPr lang="it-IT" sz="2000" dirty="0" err="1"/>
              <a:t>virtual</a:t>
            </a:r>
            <a:r>
              <a:rPr lang="it-IT" sz="2000" dirty="0"/>
              <a:t> </a:t>
            </a:r>
            <a:r>
              <a:rPr lang="it-IT" sz="2000" dirty="0" err="1"/>
              <a:t>environment</a:t>
            </a:r>
            <a:endParaRPr lang="it-IT" sz="2000" dirty="0"/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5AB33D02-285A-D033-A411-2D0417A3A14F}"/>
              </a:ext>
            </a:extLst>
          </p:cNvPr>
          <p:cNvCxnSpPr>
            <a:cxnSpLocks/>
          </p:cNvCxnSpPr>
          <p:nvPr/>
        </p:nvCxnSpPr>
        <p:spPr>
          <a:xfrm>
            <a:off x="1473200" y="1625600"/>
            <a:ext cx="949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uppo 4">
            <a:extLst>
              <a:ext uri="{FF2B5EF4-FFF2-40B4-BE49-F238E27FC236}">
                <a16:creationId xmlns:a16="http://schemas.microsoft.com/office/drawing/2014/main" id="{0CBE932E-F27C-CAEE-BEA8-24EC2D6FCA89}"/>
              </a:ext>
            </a:extLst>
          </p:cNvPr>
          <p:cNvGrpSpPr/>
          <p:nvPr/>
        </p:nvGrpSpPr>
        <p:grpSpPr>
          <a:xfrm>
            <a:off x="6613409" y="3388220"/>
            <a:ext cx="5279435" cy="2686473"/>
            <a:chOff x="6217918" y="2514175"/>
            <a:chExt cx="5279435" cy="2686473"/>
          </a:xfrm>
        </p:grpSpPr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9CE6558B-450F-3C51-11CF-7B1E0F0EC542}"/>
                </a:ext>
              </a:extLst>
            </p:cNvPr>
            <p:cNvGrpSpPr/>
            <p:nvPr/>
          </p:nvGrpSpPr>
          <p:grpSpPr>
            <a:xfrm>
              <a:off x="6217918" y="2514175"/>
              <a:ext cx="5279435" cy="2686473"/>
              <a:chOff x="6217920" y="2755336"/>
              <a:chExt cx="5279435" cy="2686473"/>
            </a:xfrm>
          </p:grpSpPr>
          <p:pic>
            <p:nvPicPr>
              <p:cNvPr id="10" name="Immagine 9" descr="Immagine che contiene schermata, Rettangolo, diagramma, linea&#10;&#10;Descrizione generata automaticamente">
                <a:extLst>
                  <a:ext uri="{FF2B5EF4-FFF2-40B4-BE49-F238E27FC236}">
                    <a16:creationId xmlns:a16="http://schemas.microsoft.com/office/drawing/2014/main" id="{25E11937-8F1C-D9FF-3A51-2A3B401572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1813" b="56237"/>
              <a:stretch/>
            </p:blipFill>
            <p:spPr>
              <a:xfrm>
                <a:off x="6217920" y="2755336"/>
                <a:ext cx="5279435" cy="2686473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11" name="Immagine 10" descr="Immagine che contiene clipart, illustrazione, cartone animato, arte&#10;&#10;Descrizione generata automaticamente">
                <a:extLst>
                  <a:ext uri="{FF2B5EF4-FFF2-40B4-BE49-F238E27FC236}">
                    <a16:creationId xmlns:a16="http://schemas.microsoft.com/office/drawing/2014/main" id="{A22114DF-F163-7C40-F29E-17F805DA18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97994" y="2815155"/>
                <a:ext cx="740565" cy="613846"/>
              </a:xfrm>
              <a:prstGeom prst="rect">
                <a:avLst/>
              </a:prstGeom>
            </p:spPr>
          </p:pic>
        </p:grpSp>
        <p:pic>
          <p:nvPicPr>
            <p:cNvPr id="7" name="Immagine 6" descr="Immagine che contiene testo, Carattere, logo, Elementi grafici&#10;&#10;Descrizione generata automaticamente">
              <a:extLst>
                <a:ext uri="{FF2B5EF4-FFF2-40B4-BE49-F238E27FC236}">
                  <a16:creationId xmlns:a16="http://schemas.microsoft.com/office/drawing/2014/main" id="{BE3DD3FE-1A9C-B40D-B496-A308CC227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51304" y1="31231" x2="51304" y2="31231"/>
                          <a14:foregroundMark x1="50543" y1="21538" x2="50543" y2="21538"/>
                          <a14:foregroundMark x1="51848" y1="14308" x2="51848" y2="14308"/>
                          <a14:foregroundMark x1="45978" y1="20308" x2="45978" y2="20308"/>
                          <a14:foregroundMark x1="45435" y1="30615" x2="45435" y2="30615"/>
                          <a14:foregroundMark x1="38370" y1="30923" x2="38370" y2="30923"/>
                          <a14:foregroundMark x1="38587" y1="22000" x2="38587" y2="22000"/>
                          <a14:foregroundMark x1="33696" y1="30000" x2="33696" y2="30000"/>
                          <a14:foregroundMark x1="58696" y1="30615" x2="58696" y2="30615"/>
                          <a14:foregroundMark x1="77500" y1="80154" x2="77500" y2="80154"/>
                          <a14:foregroundMark x1="72826" y1="84000" x2="72826" y2="84000"/>
                          <a14:foregroundMark x1="53043" y1="83846" x2="53043" y2="83846"/>
                          <a14:foregroundMark x1="41522" y1="81077" x2="41522" y2="81077"/>
                          <a14:foregroundMark x1="35652" y1="89077" x2="35652" y2="89077"/>
                          <a14:foregroundMark x1="24457" y1="78769" x2="24457" y2="787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6655" y="3441440"/>
              <a:ext cx="641963" cy="453561"/>
            </a:xfrm>
            <a:prstGeom prst="rect">
              <a:avLst/>
            </a:prstGeom>
          </p:spPr>
        </p:pic>
        <p:pic>
          <p:nvPicPr>
            <p:cNvPr id="8" name="Immagine 7" descr="Immagine che contiene testo, Carattere, logo, Elementi grafici&#10;&#10;Descrizione generata automaticamente">
              <a:extLst>
                <a:ext uri="{FF2B5EF4-FFF2-40B4-BE49-F238E27FC236}">
                  <a16:creationId xmlns:a16="http://schemas.microsoft.com/office/drawing/2014/main" id="{9B5D52A2-A5EC-168A-6D45-948CE8994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51304" y1="31231" x2="51304" y2="31231"/>
                          <a14:foregroundMark x1="50543" y1="21538" x2="50543" y2="21538"/>
                          <a14:foregroundMark x1="51848" y1="14308" x2="51848" y2="14308"/>
                          <a14:foregroundMark x1="45978" y1="20308" x2="45978" y2="20308"/>
                          <a14:foregroundMark x1="45435" y1="30615" x2="45435" y2="30615"/>
                          <a14:foregroundMark x1="38370" y1="30923" x2="38370" y2="30923"/>
                          <a14:foregroundMark x1="38587" y1="22000" x2="38587" y2="22000"/>
                          <a14:foregroundMark x1="33696" y1="30000" x2="33696" y2="30000"/>
                          <a14:foregroundMark x1="58696" y1="30615" x2="58696" y2="30615"/>
                          <a14:foregroundMark x1="77500" y1="80154" x2="77500" y2="80154"/>
                          <a14:foregroundMark x1="72826" y1="84000" x2="72826" y2="84000"/>
                          <a14:foregroundMark x1="53043" y1="83846" x2="53043" y2="83846"/>
                          <a14:foregroundMark x1="41522" y1="81077" x2="41522" y2="81077"/>
                          <a14:foregroundMark x1="35652" y1="89077" x2="35652" y2="89077"/>
                          <a14:foregroundMark x1="24457" y1="78769" x2="24457" y2="787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8846" y="4475184"/>
              <a:ext cx="641963" cy="453561"/>
            </a:xfrm>
            <a:prstGeom prst="rect">
              <a:avLst/>
            </a:prstGeom>
          </p:spPr>
        </p:pic>
        <p:pic>
          <p:nvPicPr>
            <p:cNvPr id="9" name="Immagine 8" descr="Immagine che contiene testo, Carattere, logo, Elementi grafici&#10;&#10;Descrizione generata automaticamente">
              <a:extLst>
                <a:ext uri="{FF2B5EF4-FFF2-40B4-BE49-F238E27FC236}">
                  <a16:creationId xmlns:a16="http://schemas.microsoft.com/office/drawing/2014/main" id="{AF0B49B1-19D6-0248-58BD-366963B42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51304" y1="31231" x2="51304" y2="31231"/>
                          <a14:foregroundMark x1="50543" y1="21538" x2="50543" y2="21538"/>
                          <a14:foregroundMark x1="51848" y1="14308" x2="51848" y2="14308"/>
                          <a14:foregroundMark x1="45978" y1="20308" x2="45978" y2="20308"/>
                          <a14:foregroundMark x1="45435" y1="30615" x2="45435" y2="30615"/>
                          <a14:foregroundMark x1="38370" y1="30923" x2="38370" y2="30923"/>
                          <a14:foregroundMark x1="38587" y1="22000" x2="38587" y2="22000"/>
                          <a14:foregroundMark x1="33696" y1="30000" x2="33696" y2="30000"/>
                          <a14:foregroundMark x1="58696" y1="30615" x2="58696" y2="30615"/>
                          <a14:foregroundMark x1="77500" y1="80154" x2="77500" y2="80154"/>
                          <a14:foregroundMark x1="72826" y1="84000" x2="72826" y2="84000"/>
                          <a14:foregroundMark x1="53043" y1="83846" x2="53043" y2="83846"/>
                          <a14:foregroundMark x1="41522" y1="81077" x2="41522" y2="81077"/>
                          <a14:foregroundMark x1="35652" y1="89077" x2="35652" y2="89077"/>
                          <a14:foregroundMark x1="24457" y1="78769" x2="24457" y2="787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4692" y="4475184"/>
              <a:ext cx="641963" cy="453561"/>
            </a:xfrm>
            <a:prstGeom prst="rect">
              <a:avLst/>
            </a:prstGeom>
          </p:spPr>
        </p:pic>
      </p:grpSp>
      <p:sp>
        <p:nvSpPr>
          <p:cNvPr id="16" name="Segnaposto contenuto 15">
            <a:extLst>
              <a:ext uri="{FF2B5EF4-FFF2-40B4-BE49-F238E27FC236}">
                <a16:creationId xmlns:a16="http://schemas.microsoft.com/office/drawing/2014/main" id="{A0424A7F-E859-E72D-D4E1-B4F40ECBF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241809" cy="2556933"/>
          </a:xfrm>
        </p:spPr>
        <p:txBody>
          <a:bodyPr/>
          <a:lstStyle/>
          <a:p>
            <a:pPr lvl="0"/>
            <a:r>
              <a:rPr lang="it-IT" baseline="0" dirty="0"/>
              <a:t>The Spark cluster </a:t>
            </a:r>
            <a:r>
              <a:rPr lang="it-IT" baseline="0" dirty="0" err="1"/>
              <a:t>is</a:t>
            </a:r>
            <a:r>
              <a:rPr lang="it-IT" baseline="0" dirty="0"/>
              <a:t> </a:t>
            </a:r>
            <a:r>
              <a:rPr lang="it-IT" baseline="0" dirty="0" err="1"/>
              <a:t>built</a:t>
            </a:r>
            <a:r>
              <a:rPr lang="it-IT" baseline="0" dirty="0"/>
              <a:t> </a:t>
            </a:r>
            <a:r>
              <a:rPr lang="it-IT" baseline="0" dirty="0" err="1"/>
              <a:t>upon</a:t>
            </a:r>
            <a:r>
              <a:rPr lang="it-IT" baseline="0" dirty="0"/>
              <a:t> </a:t>
            </a:r>
            <a:r>
              <a:rPr lang="it-IT" baseline="0" dirty="0" err="1"/>
              <a:t>docker</a:t>
            </a:r>
            <a:r>
              <a:rPr lang="it-IT" baseline="0" dirty="0"/>
              <a:t>.</a:t>
            </a:r>
            <a:endParaRPr lang="it-IT" dirty="0"/>
          </a:p>
          <a:p>
            <a:pPr lvl="0"/>
            <a:r>
              <a:rPr lang="it-IT" baseline="0" dirty="0"/>
              <a:t>The cluster </a:t>
            </a:r>
            <a:r>
              <a:rPr lang="it-IT" baseline="0" dirty="0" err="1"/>
              <a:t>is</a:t>
            </a:r>
            <a:r>
              <a:rPr lang="it-IT" baseline="0" dirty="0"/>
              <a:t> </a:t>
            </a:r>
            <a:r>
              <a:rPr lang="it-IT" baseline="0" dirty="0" err="1"/>
              <a:t>created</a:t>
            </a:r>
            <a:r>
              <a:rPr lang="it-IT" baseline="0" dirty="0"/>
              <a:t> </a:t>
            </a:r>
            <a:r>
              <a:rPr lang="it-IT" baseline="0" dirty="0" err="1"/>
              <a:t>using</a:t>
            </a:r>
            <a:r>
              <a:rPr lang="it-IT" baseline="0" dirty="0"/>
              <a:t> </a:t>
            </a:r>
            <a:r>
              <a:rPr lang="it-IT" baseline="0" dirty="0" err="1"/>
              <a:t>docker</a:t>
            </a:r>
            <a:r>
              <a:rPr lang="it-IT" baseline="0" dirty="0"/>
              <a:t> compose.</a:t>
            </a:r>
            <a:endParaRPr lang="it-IT" dirty="0"/>
          </a:p>
          <a:p>
            <a:pPr lvl="0"/>
            <a:r>
              <a:rPr lang="it-IT" baseline="0" dirty="0" err="1"/>
              <a:t>Each</a:t>
            </a:r>
            <a:r>
              <a:rPr lang="it-IT" baseline="0" dirty="0"/>
              <a:t> container </a:t>
            </a:r>
            <a:r>
              <a:rPr lang="it-IT" baseline="0" dirty="0" err="1"/>
              <a:t>runs</a:t>
            </a:r>
            <a:r>
              <a:rPr lang="it-IT" baseline="0" dirty="0"/>
              <a:t> a custom </a:t>
            </a:r>
            <a:r>
              <a:rPr lang="it-IT" dirty="0"/>
              <a:t>L</a:t>
            </a:r>
            <a:r>
              <a:rPr lang="it-IT" baseline="0" dirty="0"/>
              <a:t>inux image.</a:t>
            </a:r>
            <a:endParaRPr lang="it-IT" dirty="0"/>
          </a:p>
          <a:p>
            <a:pPr lvl="0"/>
            <a:r>
              <a:rPr lang="it-IT" baseline="0" dirty="0"/>
              <a:t>The Spark session </a:t>
            </a:r>
            <a:r>
              <a:rPr lang="it-IT" baseline="0" dirty="0" err="1"/>
              <a:t>is</a:t>
            </a:r>
            <a:r>
              <a:rPr lang="it-IT" baseline="0" dirty="0"/>
              <a:t> </a:t>
            </a:r>
            <a:r>
              <a:rPr lang="it-IT" baseline="0" dirty="0" err="1"/>
              <a:t>created</a:t>
            </a:r>
            <a:r>
              <a:rPr lang="it-IT" baseline="0" dirty="0"/>
              <a:t> </a:t>
            </a:r>
            <a:r>
              <a:rPr lang="it-IT" baseline="0" dirty="0" err="1"/>
              <a:t>through</a:t>
            </a:r>
            <a:r>
              <a:rPr lang="it-IT" baseline="0" dirty="0"/>
              <a:t> a </a:t>
            </a:r>
            <a:r>
              <a:rPr lang="it-IT" baseline="0" dirty="0" err="1"/>
              <a:t>Jupyter</a:t>
            </a:r>
            <a:r>
              <a:rPr lang="it-IT" baseline="0" dirty="0"/>
              <a:t> notebook.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DE23718-2872-6E0F-02FA-0F81F9E303C0}"/>
              </a:ext>
            </a:extLst>
          </p:cNvPr>
          <p:cNvSpPr txBox="1"/>
          <p:nvPr/>
        </p:nvSpPr>
        <p:spPr>
          <a:xfrm>
            <a:off x="7892425" y="6596390"/>
            <a:ext cx="4299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Marco Lorenzo Damiani Ferretti, Luca De Dominicis, Alessandro Pasi </a:t>
            </a:r>
          </a:p>
        </p:txBody>
      </p:sp>
    </p:spTree>
    <p:extLst>
      <p:ext uri="{BB962C8B-B14F-4D97-AF65-F5344CB8AC3E}">
        <p14:creationId xmlns:p14="http://schemas.microsoft.com/office/powerpoint/2010/main" val="687219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D63F8-F64D-E7AB-8202-1A30A9917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8E8B06-58C1-9DC9-BDDB-73EA618F7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pre</a:t>
            </a:r>
            <a:r>
              <a:rPr lang="it-IT" dirty="0"/>
              <a:t>-processing</a:t>
            </a:r>
            <a:br>
              <a:rPr lang="it-IT" dirty="0"/>
            </a:br>
            <a:r>
              <a:rPr lang="it-IT" sz="2000" dirty="0" err="1"/>
              <a:t>Enhance</a:t>
            </a:r>
            <a:r>
              <a:rPr lang="it-IT" sz="2000" dirty="0"/>
              <a:t> the </a:t>
            </a:r>
            <a:r>
              <a:rPr lang="it-IT" sz="2000" dirty="0" err="1"/>
              <a:t>quality</a:t>
            </a:r>
            <a:r>
              <a:rPr lang="it-IT" sz="2000" dirty="0"/>
              <a:t> of the data</a:t>
            </a:r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4CAF84A4-690B-B304-62FE-47DDF619054D}"/>
              </a:ext>
            </a:extLst>
          </p:cNvPr>
          <p:cNvCxnSpPr>
            <a:cxnSpLocks/>
          </p:cNvCxnSpPr>
          <p:nvPr/>
        </p:nvCxnSpPr>
        <p:spPr>
          <a:xfrm>
            <a:off x="1473200" y="1625600"/>
            <a:ext cx="949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809FFB-D9F0-BC12-1E26-518B57344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955" y="2742901"/>
            <a:ext cx="10222089" cy="2862032"/>
          </a:xfrm>
        </p:spPr>
        <p:txBody>
          <a:bodyPr>
            <a:normAutofit/>
          </a:bodyPr>
          <a:lstStyle/>
          <a:p>
            <a:pPr lvl="0"/>
            <a:r>
              <a:rPr lang="it-IT" dirty="0" err="1"/>
              <a:t>Removal</a:t>
            </a:r>
            <a:r>
              <a:rPr lang="it-IT" dirty="0"/>
              <a:t> of </a:t>
            </a:r>
            <a:r>
              <a:rPr lang="it-IT" dirty="0" err="1"/>
              <a:t>row</a:t>
            </a:r>
            <a:r>
              <a:rPr lang="it-IT" dirty="0"/>
              <a:t> </a:t>
            </a:r>
            <a:r>
              <a:rPr lang="it-IT" dirty="0" err="1"/>
              <a:t>duplicates</a:t>
            </a:r>
            <a:r>
              <a:rPr lang="it-IT" dirty="0"/>
              <a:t>.</a:t>
            </a:r>
          </a:p>
          <a:p>
            <a:pPr lvl="0"/>
            <a:r>
              <a:rPr lang="it-IT" dirty="0"/>
              <a:t>Check and </a:t>
            </a:r>
            <a:r>
              <a:rPr lang="it-IT" dirty="0" err="1"/>
              <a:t>removal</a:t>
            </a:r>
            <a:r>
              <a:rPr lang="it-IT" dirty="0"/>
              <a:t> of </a:t>
            </a:r>
            <a:r>
              <a:rPr lang="it-IT" dirty="0" err="1"/>
              <a:t>NaN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:</a:t>
            </a:r>
          </a:p>
          <a:p>
            <a:pPr lvl="1"/>
            <a:r>
              <a:rPr lang="it-IT" sz="1800" i="0" dirty="0"/>
              <a:t>Drop of </a:t>
            </a:r>
            <a:r>
              <a:rPr lang="it-IT" sz="1800" i="0" dirty="0" err="1"/>
              <a:t>columns</a:t>
            </a:r>
            <a:r>
              <a:rPr lang="it-IT" sz="1800" i="0" dirty="0"/>
              <a:t> with the </a:t>
            </a:r>
            <a:r>
              <a:rPr lang="it-IT" sz="1800" i="0" dirty="0" err="1"/>
              <a:t>number</a:t>
            </a:r>
            <a:r>
              <a:rPr lang="it-IT" sz="1800" i="0" dirty="0"/>
              <a:t> of </a:t>
            </a:r>
            <a:r>
              <a:rPr lang="it-IT" sz="1800" b="1" dirty="0" err="1"/>
              <a:t>NaN</a:t>
            </a:r>
            <a:r>
              <a:rPr lang="it-IT" sz="1800" i="0" dirty="0"/>
              <a:t> </a:t>
            </a:r>
            <a:r>
              <a:rPr lang="it-IT" sz="1800" i="0" dirty="0" err="1"/>
              <a:t>greater</a:t>
            </a:r>
            <a:r>
              <a:rPr lang="it-IT" sz="1800" i="0" dirty="0"/>
              <a:t> </a:t>
            </a:r>
            <a:r>
              <a:rPr lang="it-IT" sz="1800" i="0" dirty="0" err="1"/>
              <a:t>than</a:t>
            </a:r>
            <a:r>
              <a:rPr lang="it-IT" sz="1800" i="0" dirty="0"/>
              <a:t> 50% of the </a:t>
            </a:r>
            <a:r>
              <a:rPr lang="it-IT" sz="1800" i="0" dirty="0" err="1"/>
              <a:t>total</a:t>
            </a:r>
            <a:r>
              <a:rPr lang="it-IT" sz="1800" i="0" dirty="0"/>
              <a:t> </a:t>
            </a:r>
            <a:r>
              <a:rPr lang="it-IT" sz="1800" i="0" dirty="0" err="1"/>
              <a:t>number</a:t>
            </a:r>
            <a:r>
              <a:rPr lang="it-IT" sz="1800" i="0" dirty="0"/>
              <a:t> of </a:t>
            </a:r>
            <a:r>
              <a:rPr lang="it-IT" sz="1800" i="0" dirty="0" err="1"/>
              <a:t>rows</a:t>
            </a:r>
            <a:endParaRPr lang="it-IT" sz="1800" i="0" dirty="0"/>
          </a:p>
          <a:p>
            <a:pPr lvl="1"/>
            <a:r>
              <a:rPr lang="it-IT" sz="1800" i="0" dirty="0" err="1"/>
              <a:t>Replacement</a:t>
            </a:r>
            <a:r>
              <a:rPr lang="it-IT" sz="1800" i="0" dirty="0"/>
              <a:t> of the </a:t>
            </a:r>
            <a:r>
              <a:rPr lang="it-IT" sz="1800" i="0" dirty="0" err="1"/>
              <a:t>remaining</a:t>
            </a:r>
            <a:r>
              <a:rPr lang="it-IT" sz="1800" i="0" dirty="0"/>
              <a:t> </a:t>
            </a:r>
            <a:r>
              <a:rPr lang="it-IT" sz="1800" b="1" dirty="0" err="1"/>
              <a:t>NaN</a:t>
            </a:r>
            <a:r>
              <a:rPr lang="it-IT" sz="1800" i="0" dirty="0"/>
              <a:t> with the most </a:t>
            </a:r>
            <a:r>
              <a:rPr lang="it-IT" sz="1800" i="0" dirty="0" err="1"/>
              <a:t>frequent</a:t>
            </a:r>
            <a:r>
              <a:rPr lang="it-IT" sz="1800" i="0" dirty="0"/>
              <a:t> </a:t>
            </a:r>
            <a:r>
              <a:rPr lang="it-IT" sz="1800" i="0" dirty="0" err="1"/>
              <a:t>value</a:t>
            </a:r>
            <a:r>
              <a:rPr lang="it-IT" sz="1800" i="0" dirty="0"/>
              <a:t> of </a:t>
            </a:r>
            <a:r>
              <a:rPr lang="it-IT" sz="1800" i="0" dirty="0" err="1"/>
              <a:t>each</a:t>
            </a:r>
            <a:r>
              <a:rPr lang="it-IT" sz="1800" i="0" dirty="0"/>
              <a:t> </a:t>
            </a:r>
            <a:r>
              <a:rPr lang="it-IT" sz="1800" i="0" dirty="0" err="1"/>
              <a:t>column</a:t>
            </a:r>
            <a:endParaRPr lang="it-IT" sz="1800" dirty="0"/>
          </a:p>
          <a:p>
            <a:pPr lvl="0"/>
            <a:r>
              <a:rPr lang="it-IT" dirty="0"/>
              <a:t>Use of the </a:t>
            </a:r>
            <a:r>
              <a:rPr lang="it-IT" dirty="0" err="1"/>
              <a:t>R</a:t>
            </a:r>
            <a:r>
              <a:rPr lang="it-IT" dirty="0"/>
              <a:t>-Formula to </a:t>
            </a:r>
            <a:r>
              <a:rPr lang="it-IT" dirty="0" err="1"/>
              <a:t>transform</a:t>
            </a:r>
            <a:r>
              <a:rPr lang="it-IT" dirty="0"/>
              <a:t> the dataset, with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columns</a:t>
            </a:r>
            <a:r>
              <a:rPr lang="it-IT" dirty="0"/>
              <a:t> </a:t>
            </a:r>
            <a:r>
              <a:rPr lang="it-IT" dirty="0" err="1"/>
              <a:t>considered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features.</a:t>
            </a:r>
          </a:p>
          <a:p>
            <a:pPr lvl="0"/>
            <a:r>
              <a:rPr lang="it-IT" dirty="0"/>
              <a:t>Split the </a:t>
            </a:r>
            <a:r>
              <a:rPr lang="it-IT" dirty="0" err="1"/>
              <a:t>transformed</a:t>
            </a:r>
            <a:r>
              <a:rPr lang="it-IT" dirty="0"/>
              <a:t> dataset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train</a:t>
            </a:r>
            <a:r>
              <a:rPr lang="it-IT" dirty="0"/>
              <a:t> and test sets.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9F758F1-FFA3-67D7-6E21-EA5553420714}"/>
              </a:ext>
            </a:extLst>
          </p:cNvPr>
          <p:cNvSpPr txBox="1"/>
          <p:nvPr/>
        </p:nvSpPr>
        <p:spPr>
          <a:xfrm>
            <a:off x="7892425" y="6596390"/>
            <a:ext cx="4299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Marco Lorenzo Damiani Ferretti, Luca De Dominicis, Alessandro Pasi </a:t>
            </a:r>
          </a:p>
        </p:txBody>
      </p:sp>
    </p:spTree>
    <p:extLst>
      <p:ext uri="{BB962C8B-B14F-4D97-AF65-F5344CB8AC3E}">
        <p14:creationId xmlns:p14="http://schemas.microsoft.com/office/powerpoint/2010/main" val="4168180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509AD-17E4-C67D-9B4C-7DBFBEFC1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75D4B3-80B6-E140-BA78-25082569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Metrics</a:t>
            </a:r>
            <a:r>
              <a:rPr lang="it-IT" dirty="0"/>
              <a:t> and Cross-</a:t>
            </a:r>
            <a:r>
              <a:rPr lang="it-IT" dirty="0" err="1"/>
              <a:t>Validation</a:t>
            </a:r>
            <a:br>
              <a:rPr lang="it-IT" dirty="0"/>
            </a:br>
            <a:r>
              <a:rPr lang="it-IT" sz="2000" dirty="0"/>
              <a:t>Evaluation of performances and </a:t>
            </a:r>
            <a:r>
              <a:rPr lang="it-IT" sz="2000" dirty="0" err="1"/>
              <a:t>robustness</a:t>
            </a:r>
            <a:r>
              <a:rPr lang="it-IT" sz="2000" dirty="0"/>
              <a:t> of the models</a:t>
            </a:r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09AD27B6-AD92-B4BA-34A1-23361D59696A}"/>
              </a:ext>
            </a:extLst>
          </p:cNvPr>
          <p:cNvCxnSpPr>
            <a:cxnSpLocks/>
          </p:cNvCxnSpPr>
          <p:nvPr/>
        </p:nvCxnSpPr>
        <p:spPr>
          <a:xfrm>
            <a:off x="1473200" y="1625600"/>
            <a:ext cx="949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ABD4D6-CE4F-F0BA-758A-4B3CD6423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4126089"/>
          </a:xfrm>
        </p:spPr>
        <p:txBody>
          <a:bodyPr>
            <a:normAutofit/>
          </a:bodyPr>
          <a:lstStyle/>
          <a:p>
            <a:pPr lvl="0"/>
            <a:r>
              <a:rPr lang="it-IT" baseline="0" dirty="0"/>
              <a:t>Definition of custom </a:t>
            </a:r>
            <a:r>
              <a:rPr lang="it-IT" baseline="0" dirty="0" err="1"/>
              <a:t>function</a:t>
            </a:r>
            <a:r>
              <a:rPr lang="it-IT" baseline="0" dirty="0"/>
              <a:t> for the </a:t>
            </a:r>
            <a:r>
              <a:rPr lang="it-IT" baseline="0" dirty="0" err="1"/>
              <a:t>evaluation</a:t>
            </a:r>
            <a:r>
              <a:rPr lang="it-IT" baseline="0" dirty="0"/>
              <a:t>:</a:t>
            </a:r>
          </a:p>
          <a:p>
            <a:pPr lvl="1"/>
            <a:r>
              <a:rPr lang="it-IT" dirty="0" err="1"/>
              <a:t>Accuracy</a:t>
            </a:r>
            <a:endParaRPr lang="it-IT" dirty="0"/>
          </a:p>
          <a:p>
            <a:pPr lvl="1"/>
            <a:r>
              <a:rPr lang="it-IT" baseline="0" dirty="0"/>
              <a:t>F1</a:t>
            </a:r>
          </a:p>
          <a:p>
            <a:pPr lvl="1"/>
            <a:r>
              <a:rPr lang="it-IT" baseline="0" dirty="0"/>
              <a:t>F2</a:t>
            </a:r>
          </a:p>
          <a:p>
            <a:pPr lvl="1"/>
            <a:r>
              <a:rPr lang="it-IT" baseline="0" dirty="0"/>
              <a:t>AUC ROC</a:t>
            </a:r>
          </a:p>
          <a:p>
            <a:pPr lvl="0"/>
            <a:r>
              <a:rPr lang="it-IT" baseline="0" dirty="0"/>
              <a:t>AUC ROC </a:t>
            </a:r>
            <a:r>
              <a:rPr lang="it-IT" baseline="0" dirty="0" err="1"/>
              <a:t>used</a:t>
            </a:r>
            <a:r>
              <a:rPr lang="it-IT" baseline="0" dirty="0"/>
              <a:t> </a:t>
            </a:r>
            <a:r>
              <a:rPr lang="it-IT" baseline="0" dirty="0" err="1"/>
              <a:t>as</a:t>
            </a:r>
            <a:r>
              <a:rPr lang="it-IT" baseline="0" dirty="0"/>
              <a:t> the </a:t>
            </a:r>
            <a:r>
              <a:rPr lang="it-IT" baseline="0" dirty="0" err="1"/>
              <a:t>main</a:t>
            </a:r>
            <a:r>
              <a:rPr lang="it-IT" baseline="0" dirty="0"/>
              <a:t> </a:t>
            </a:r>
            <a:r>
              <a:rPr lang="it-IT" baseline="0" dirty="0" err="1"/>
              <a:t>metric</a:t>
            </a:r>
            <a:r>
              <a:rPr lang="it-IT" baseline="0" dirty="0"/>
              <a:t> for the </a:t>
            </a:r>
            <a:r>
              <a:rPr lang="it-IT" baseline="0" dirty="0" err="1"/>
              <a:t>evaluation</a:t>
            </a:r>
            <a:r>
              <a:rPr lang="it-IT" baseline="0" dirty="0"/>
              <a:t> of the performances</a:t>
            </a:r>
          </a:p>
          <a:p>
            <a:pPr lvl="1"/>
            <a:r>
              <a:rPr lang="it-IT" i="0" dirty="0"/>
              <a:t>Plot of the ROC </a:t>
            </a:r>
            <a:r>
              <a:rPr lang="it-IT" i="0" dirty="0" err="1"/>
              <a:t>curves</a:t>
            </a:r>
            <a:endParaRPr lang="it-IT" i="0" dirty="0"/>
          </a:p>
          <a:p>
            <a:pPr lvl="0"/>
            <a:r>
              <a:rPr lang="it-IT" baseline="0" dirty="0" err="1"/>
              <a:t>MLLib</a:t>
            </a:r>
            <a:r>
              <a:rPr lang="it-IT" baseline="0" dirty="0"/>
              <a:t> Cross </a:t>
            </a:r>
            <a:r>
              <a:rPr lang="it-IT" baseline="0" dirty="0" err="1"/>
              <a:t>Validator</a:t>
            </a:r>
            <a:r>
              <a:rPr lang="it-IT" baseline="0" dirty="0"/>
              <a:t> </a:t>
            </a:r>
            <a:r>
              <a:rPr lang="it-IT" baseline="0" dirty="0" err="1"/>
              <a:t>used</a:t>
            </a:r>
            <a:r>
              <a:rPr lang="it-IT" baseline="0" dirty="0"/>
              <a:t> to </a:t>
            </a:r>
            <a:r>
              <a:rPr lang="it-IT" baseline="0" dirty="0" err="1"/>
              <a:t>evaluate</a:t>
            </a:r>
            <a:r>
              <a:rPr lang="it-IT" baseline="0" dirty="0"/>
              <a:t> the models </a:t>
            </a:r>
            <a:r>
              <a:rPr lang="it-IT" baseline="0" dirty="0" err="1"/>
              <a:t>robustness</a:t>
            </a:r>
            <a:r>
              <a:rPr lang="it-IT" dirty="0"/>
              <a:t>:</a:t>
            </a:r>
          </a:p>
          <a:p>
            <a:pPr lvl="1"/>
            <a:r>
              <a:rPr lang="it-IT" baseline="0" dirty="0"/>
              <a:t>10-fold cross </a:t>
            </a:r>
            <a:r>
              <a:rPr lang="it-IT" baseline="0" dirty="0" err="1"/>
              <a:t>validation</a:t>
            </a:r>
            <a:r>
              <a:rPr lang="it-IT" baseline="0" dirty="0"/>
              <a:t> </a:t>
            </a:r>
            <a:r>
              <a:rPr lang="it-IT" i="0" baseline="0" dirty="0" err="1"/>
              <a:t>is</a:t>
            </a:r>
            <a:r>
              <a:rPr lang="it-IT" i="0" baseline="0" dirty="0"/>
              <a:t> </a:t>
            </a:r>
            <a:r>
              <a:rPr lang="it-IT" i="0" baseline="0" dirty="0" err="1"/>
              <a:t>used</a:t>
            </a:r>
            <a:r>
              <a:rPr lang="it-IT" i="0" baseline="0" dirty="0"/>
              <a:t> to produce 10 training and test sets </a:t>
            </a:r>
            <a:r>
              <a:rPr lang="it-IT" i="0" baseline="0" dirty="0" err="1"/>
              <a:t>pairs</a:t>
            </a:r>
            <a:endParaRPr lang="it-IT" i="0" baseline="0" dirty="0"/>
          </a:p>
          <a:p>
            <a:pPr lvl="1"/>
            <a:r>
              <a:rPr lang="it-IT" i="0" dirty="0" err="1"/>
              <a:t>Parameter</a:t>
            </a:r>
            <a:r>
              <a:rPr lang="it-IT" i="0" dirty="0"/>
              <a:t> </a:t>
            </a:r>
            <a:r>
              <a:rPr lang="it-IT" i="0" dirty="0" err="1"/>
              <a:t>Grid</a:t>
            </a:r>
            <a:r>
              <a:rPr lang="it-IT" i="0" dirty="0"/>
              <a:t> used for the </a:t>
            </a:r>
            <a:r>
              <a:rPr lang="it-IT" i="0" dirty="0" err="1"/>
              <a:t>optimal</a:t>
            </a:r>
            <a:r>
              <a:rPr lang="it-IT" i="0" dirty="0"/>
              <a:t> tuning</a:t>
            </a:r>
            <a:endParaRPr lang="it-IT" i="0" baseline="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F4B900F-FCDD-B821-3919-1EC0CF117C0E}"/>
              </a:ext>
            </a:extLst>
          </p:cNvPr>
          <p:cNvSpPr txBox="1"/>
          <p:nvPr/>
        </p:nvSpPr>
        <p:spPr>
          <a:xfrm>
            <a:off x="7892425" y="6596390"/>
            <a:ext cx="4299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Marco Lorenzo Damiani Ferretti, Luca De Dominicis, Alessandro Pasi </a:t>
            </a:r>
          </a:p>
        </p:txBody>
      </p:sp>
    </p:spTree>
    <p:extLst>
      <p:ext uri="{BB962C8B-B14F-4D97-AF65-F5344CB8AC3E}">
        <p14:creationId xmlns:p14="http://schemas.microsoft.com/office/powerpoint/2010/main" val="2824732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47D194-0E3F-7DB6-319A-87D0D69D8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DF8E32-A51B-17AC-9304-106C84DD4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Models</a:t>
            </a:r>
            <a:br>
              <a:rPr lang="it-IT" dirty="0"/>
            </a:br>
            <a:r>
              <a:rPr lang="it-IT" sz="2000" dirty="0" err="1"/>
              <a:t>Different</a:t>
            </a:r>
            <a:r>
              <a:rPr lang="it-IT" sz="2000" dirty="0"/>
              <a:t> </a:t>
            </a:r>
            <a:r>
              <a:rPr lang="it-IT" sz="2000" dirty="0" err="1"/>
              <a:t>approaches</a:t>
            </a:r>
            <a:r>
              <a:rPr lang="it-IT" sz="2000" dirty="0"/>
              <a:t> to </a:t>
            </a:r>
            <a:r>
              <a:rPr lang="it-IT" sz="2000" dirty="0" err="1"/>
              <a:t>find</a:t>
            </a:r>
            <a:r>
              <a:rPr lang="it-IT" sz="2000" dirty="0"/>
              <a:t> the best</a:t>
            </a:r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F2B453E2-869D-A8AA-D8D9-92F1BD3A0432}"/>
              </a:ext>
            </a:extLst>
          </p:cNvPr>
          <p:cNvCxnSpPr>
            <a:cxnSpLocks/>
          </p:cNvCxnSpPr>
          <p:nvPr/>
        </p:nvCxnSpPr>
        <p:spPr>
          <a:xfrm>
            <a:off x="1473200" y="1625600"/>
            <a:ext cx="949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57DDA0-C373-5F7A-0216-3AD207C3A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4250267"/>
          </a:xfrm>
        </p:spPr>
        <p:txBody>
          <a:bodyPr>
            <a:normAutofit lnSpcReduction="10000"/>
          </a:bodyPr>
          <a:lstStyle/>
          <a:p>
            <a:pPr lvl="0"/>
            <a:r>
              <a:rPr lang="it-IT" b="1" baseline="0" dirty="0" err="1"/>
              <a:t>Gaussian</a:t>
            </a:r>
            <a:r>
              <a:rPr lang="it-IT" b="1" baseline="0" dirty="0"/>
              <a:t> </a:t>
            </a:r>
            <a:r>
              <a:rPr lang="it-IT" b="1" baseline="0" dirty="0" err="1"/>
              <a:t>Naive</a:t>
            </a:r>
            <a:r>
              <a:rPr lang="it-IT" b="1" baseline="0" dirty="0"/>
              <a:t> </a:t>
            </a:r>
            <a:r>
              <a:rPr lang="it-IT" b="1" baseline="0" dirty="0" err="1"/>
              <a:t>Bayes</a:t>
            </a:r>
            <a:r>
              <a:rPr lang="it-IT" b="1" baseline="0" dirty="0"/>
              <a:t>:</a:t>
            </a:r>
          </a:p>
          <a:p>
            <a:pPr lvl="1"/>
            <a:r>
              <a:rPr lang="it-IT" i="0" baseline="0" dirty="0" err="1"/>
              <a:t>Uses</a:t>
            </a:r>
            <a:r>
              <a:rPr lang="it-IT" i="0" baseline="0" dirty="0"/>
              <a:t> the </a:t>
            </a:r>
            <a:r>
              <a:rPr lang="it-IT" i="0" baseline="0" dirty="0" err="1"/>
              <a:t>principle</a:t>
            </a:r>
            <a:r>
              <a:rPr lang="it-IT" i="0" baseline="0" dirty="0"/>
              <a:t> of </a:t>
            </a:r>
            <a:r>
              <a:rPr lang="it-IT" i="0" baseline="0" dirty="0" err="1"/>
              <a:t>Naive</a:t>
            </a:r>
            <a:r>
              <a:rPr lang="it-IT" i="0" baseline="0" dirty="0"/>
              <a:t> </a:t>
            </a:r>
            <a:r>
              <a:rPr lang="it-IT" i="0" baseline="0" dirty="0" err="1"/>
              <a:t>Bayesian</a:t>
            </a:r>
            <a:r>
              <a:rPr lang="it-IT" i="0" baseline="0" dirty="0"/>
              <a:t> </a:t>
            </a:r>
            <a:r>
              <a:rPr lang="it-IT" i="0" baseline="0" dirty="0" err="1"/>
              <a:t>probability</a:t>
            </a:r>
            <a:r>
              <a:rPr lang="it-IT" i="0" baseline="0" dirty="0"/>
              <a:t> to make </a:t>
            </a:r>
            <a:r>
              <a:rPr lang="it-IT" i="0" baseline="0" dirty="0" err="1"/>
              <a:t>predictions</a:t>
            </a:r>
            <a:r>
              <a:rPr lang="it-IT" i="0" baseline="0" dirty="0"/>
              <a:t>.</a:t>
            </a:r>
          </a:p>
          <a:p>
            <a:pPr lvl="1"/>
            <a:r>
              <a:rPr lang="it-IT" i="0" dirty="0"/>
              <a:t>Combines </a:t>
            </a:r>
            <a:r>
              <a:rPr lang="it-IT" i="0" dirty="0" err="1"/>
              <a:t>prior</a:t>
            </a:r>
            <a:r>
              <a:rPr lang="it-IT" i="0" dirty="0"/>
              <a:t> knowledge with </a:t>
            </a:r>
            <a:r>
              <a:rPr lang="it-IT" i="0" dirty="0" err="1"/>
              <a:t>observed</a:t>
            </a:r>
            <a:r>
              <a:rPr lang="it-IT" i="0" dirty="0"/>
              <a:t> </a:t>
            </a:r>
            <a:r>
              <a:rPr lang="it-IT" i="0" dirty="0" err="1"/>
              <a:t>evidences</a:t>
            </a:r>
            <a:r>
              <a:rPr lang="it-IT" i="0" dirty="0"/>
              <a:t>. </a:t>
            </a:r>
            <a:r>
              <a:rPr lang="it-IT" i="0" dirty="0" err="1"/>
              <a:t>It</a:t>
            </a:r>
            <a:r>
              <a:rPr lang="it-IT" i="0" dirty="0"/>
              <a:t> </a:t>
            </a:r>
            <a:r>
              <a:rPr lang="it-IT" i="0" dirty="0" err="1"/>
              <a:t>assumes</a:t>
            </a:r>
            <a:r>
              <a:rPr lang="it-IT" i="0" dirty="0"/>
              <a:t> </a:t>
            </a:r>
            <a:r>
              <a:rPr lang="it-IT" i="0" dirty="0" err="1"/>
              <a:t>indipendeces</a:t>
            </a:r>
            <a:r>
              <a:rPr lang="it-IT" i="0" dirty="0"/>
              <a:t> </a:t>
            </a:r>
            <a:r>
              <a:rPr lang="it-IT" i="0" dirty="0" err="1"/>
              <a:t>between</a:t>
            </a:r>
            <a:r>
              <a:rPr lang="it-IT" i="0" dirty="0"/>
              <a:t> the features.</a:t>
            </a:r>
          </a:p>
          <a:p>
            <a:pPr lvl="1"/>
            <a:r>
              <a:rPr lang="it-IT" i="0" dirty="0" err="1"/>
              <a:t>Tuned</a:t>
            </a:r>
            <a:r>
              <a:rPr lang="it-IT" i="0" dirty="0"/>
              <a:t> on the </a:t>
            </a:r>
            <a:r>
              <a:rPr lang="it-IT" i="0" dirty="0" err="1"/>
              <a:t>smoothing</a:t>
            </a:r>
            <a:r>
              <a:rPr lang="it-IT" i="0" dirty="0"/>
              <a:t> </a:t>
            </a:r>
            <a:r>
              <a:rPr lang="it-IT" i="0" dirty="0" err="1"/>
              <a:t>parameter</a:t>
            </a:r>
            <a:r>
              <a:rPr lang="it-IT" i="0" dirty="0"/>
              <a:t> to handle the </a:t>
            </a:r>
            <a:r>
              <a:rPr lang="it-IT" i="0" dirty="0" err="1"/>
              <a:t>problem</a:t>
            </a:r>
            <a:r>
              <a:rPr lang="it-IT" i="0" dirty="0"/>
              <a:t> of zero </a:t>
            </a:r>
            <a:r>
              <a:rPr lang="it-IT" i="0" dirty="0" err="1"/>
              <a:t>probability</a:t>
            </a:r>
            <a:r>
              <a:rPr lang="it-IT" i="0" dirty="0"/>
              <a:t>.</a:t>
            </a:r>
          </a:p>
          <a:p>
            <a:pPr lvl="1"/>
            <a:r>
              <a:rPr lang="it-IT" i="0" dirty="0"/>
              <a:t>Best </a:t>
            </a:r>
            <a:r>
              <a:rPr lang="it-IT" i="0" dirty="0" err="1"/>
              <a:t>value</a:t>
            </a:r>
            <a:r>
              <a:rPr lang="it-IT" i="0" dirty="0"/>
              <a:t> for </a:t>
            </a:r>
            <a:r>
              <a:rPr lang="it-IT" i="0" dirty="0" err="1"/>
              <a:t>it</a:t>
            </a:r>
            <a:r>
              <a:rPr lang="it-IT" i="0" dirty="0"/>
              <a:t> = 1.0</a:t>
            </a:r>
          </a:p>
          <a:p>
            <a:pPr lvl="0"/>
            <a:r>
              <a:rPr lang="it-IT" b="1" baseline="0" dirty="0" err="1"/>
              <a:t>Logistic</a:t>
            </a:r>
            <a:r>
              <a:rPr lang="it-IT" b="1" baseline="0" dirty="0"/>
              <a:t> </a:t>
            </a:r>
            <a:r>
              <a:rPr lang="it-IT" b="1" baseline="0" dirty="0" err="1"/>
              <a:t>Regression</a:t>
            </a:r>
            <a:r>
              <a:rPr lang="it-IT" b="1" baseline="0" dirty="0"/>
              <a:t>:</a:t>
            </a:r>
          </a:p>
          <a:p>
            <a:pPr lvl="1"/>
            <a:r>
              <a:rPr lang="it-IT" i="0" dirty="0"/>
              <a:t>Makes use of </a:t>
            </a:r>
            <a:r>
              <a:rPr lang="it-IT" i="0" dirty="0" err="1"/>
              <a:t>logistic</a:t>
            </a:r>
            <a:r>
              <a:rPr lang="it-IT" i="0" dirty="0"/>
              <a:t> </a:t>
            </a:r>
            <a:r>
              <a:rPr lang="it-IT" i="0" dirty="0" err="1"/>
              <a:t>functions</a:t>
            </a:r>
            <a:r>
              <a:rPr lang="it-IT" i="0" dirty="0"/>
              <a:t> to </a:t>
            </a:r>
            <a:r>
              <a:rPr lang="it-IT" i="0" dirty="0" err="1"/>
              <a:t>predict</a:t>
            </a:r>
            <a:r>
              <a:rPr lang="it-IT" i="0" dirty="0"/>
              <a:t> the </a:t>
            </a:r>
            <a:r>
              <a:rPr lang="it-IT" i="0" dirty="0" err="1"/>
              <a:t>probability</a:t>
            </a:r>
            <a:r>
              <a:rPr lang="it-IT" i="0" dirty="0"/>
              <a:t> of a </a:t>
            </a:r>
            <a:r>
              <a:rPr lang="it-IT" i="0" dirty="0" err="1"/>
              <a:t>binary</a:t>
            </a:r>
            <a:r>
              <a:rPr lang="it-IT" i="0" dirty="0"/>
              <a:t> </a:t>
            </a:r>
            <a:r>
              <a:rPr lang="it-IT" i="0" dirty="0" err="1"/>
              <a:t>outcome</a:t>
            </a:r>
            <a:r>
              <a:rPr lang="it-IT" i="0" dirty="0"/>
              <a:t>.</a:t>
            </a:r>
          </a:p>
          <a:p>
            <a:pPr lvl="1"/>
            <a:r>
              <a:rPr lang="it-IT" i="0" dirty="0" err="1"/>
              <a:t>Tuned</a:t>
            </a:r>
            <a:r>
              <a:rPr lang="it-IT" i="0" dirty="0"/>
              <a:t> on </a:t>
            </a:r>
            <a:r>
              <a:rPr lang="it-IT" i="0" dirty="0" err="1"/>
              <a:t>two</a:t>
            </a:r>
            <a:r>
              <a:rPr lang="it-IT" i="0" dirty="0"/>
              <a:t> </a:t>
            </a:r>
            <a:r>
              <a:rPr lang="it-IT" i="0" dirty="0" err="1"/>
              <a:t>parameters</a:t>
            </a:r>
            <a:r>
              <a:rPr lang="it-IT" dirty="0"/>
              <a:t>:</a:t>
            </a:r>
          </a:p>
          <a:p>
            <a:pPr lvl="2"/>
            <a:r>
              <a:rPr lang="it-IT" i="1" dirty="0" err="1"/>
              <a:t>regParam</a:t>
            </a:r>
            <a:r>
              <a:rPr lang="it-IT" dirty="0"/>
              <a:t>, controls the </a:t>
            </a:r>
            <a:r>
              <a:rPr lang="it-IT" dirty="0" err="1"/>
              <a:t>regularization</a:t>
            </a:r>
            <a:r>
              <a:rPr lang="it-IT" dirty="0"/>
              <a:t> to </a:t>
            </a:r>
            <a:r>
              <a:rPr lang="it-IT" dirty="0" err="1"/>
              <a:t>prevent</a:t>
            </a:r>
            <a:r>
              <a:rPr lang="it-IT" dirty="0"/>
              <a:t> </a:t>
            </a:r>
            <a:r>
              <a:rPr lang="it-IT" dirty="0" err="1"/>
              <a:t>overfitting</a:t>
            </a:r>
            <a:endParaRPr lang="it-IT" dirty="0"/>
          </a:p>
          <a:p>
            <a:pPr lvl="2"/>
            <a:r>
              <a:rPr lang="it-IT" i="1" dirty="0" err="1"/>
              <a:t>elasticNetParam</a:t>
            </a:r>
            <a:r>
              <a:rPr lang="it-IT" dirty="0"/>
              <a:t>, combines </a:t>
            </a:r>
            <a:r>
              <a:rPr lang="it-IT" i="1" dirty="0"/>
              <a:t>L1</a:t>
            </a:r>
            <a:r>
              <a:rPr lang="it-IT" dirty="0"/>
              <a:t> and </a:t>
            </a:r>
            <a:r>
              <a:rPr lang="it-IT" i="1" dirty="0"/>
              <a:t>L2</a:t>
            </a:r>
            <a:r>
              <a:rPr lang="it-IT" dirty="0"/>
              <a:t> </a:t>
            </a:r>
            <a:r>
              <a:rPr lang="it-IT" dirty="0" err="1"/>
              <a:t>regularizations</a:t>
            </a:r>
            <a:r>
              <a:rPr lang="it-IT" dirty="0"/>
              <a:t>, balancing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two</a:t>
            </a:r>
            <a:r>
              <a:rPr lang="it-IT" dirty="0"/>
              <a:t>.</a:t>
            </a:r>
          </a:p>
          <a:p>
            <a:pPr lvl="2"/>
            <a:r>
              <a:rPr lang="it-IT" dirty="0"/>
              <a:t>Best </a:t>
            </a:r>
            <a:r>
              <a:rPr lang="it-IT" dirty="0" err="1"/>
              <a:t>values</a:t>
            </a:r>
            <a:r>
              <a:rPr lang="it-IT" dirty="0"/>
              <a:t>: </a:t>
            </a:r>
            <a:r>
              <a:rPr lang="it-IT" i="1" dirty="0" err="1"/>
              <a:t>regParam</a:t>
            </a:r>
            <a:r>
              <a:rPr lang="it-IT" dirty="0"/>
              <a:t> = 0, </a:t>
            </a:r>
            <a:r>
              <a:rPr lang="it-IT" i="1" dirty="0" err="1"/>
              <a:t>elasticNetParam</a:t>
            </a:r>
            <a:r>
              <a:rPr lang="it-IT" dirty="0"/>
              <a:t> = 1.0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0DE0CF1-A681-FD96-2991-6C7B8D88C148}"/>
              </a:ext>
            </a:extLst>
          </p:cNvPr>
          <p:cNvSpPr txBox="1"/>
          <p:nvPr/>
        </p:nvSpPr>
        <p:spPr>
          <a:xfrm>
            <a:off x="7892425" y="6596390"/>
            <a:ext cx="4299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Marco Lorenzo Damiani Ferretti, Luca De Dominicis, Alessandro Pasi </a:t>
            </a:r>
          </a:p>
        </p:txBody>
      </p:sp>
    </p:spTree>
    <p:extLst>
      <p:ext uri="{BB962C8B-B14F-4D97-AF65-F5344CB8AC3E}">
        <p14:creationId xmlns:p14="http://schemas.microsoft.com/office/powerpoint/2010/main" val="744020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44905-B2FA-2C84-5962-753AD8F0B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0AD37E-7132-3054-34D7-B6C09DEA1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Models</a:t>
            </a:r>
            <a:br>
              <a:rPr lang="it-IT" dirty="0"/>
            </a:br>
            <a:r>
              <a:rPr lang="it-IT" sz="2000" dirty="0" err="1"/>
              <a:t>Different</a:t>
            </a:r>
            <a:r>
              <a:rPr lang="it-IT" sz="2000" dirty="0"/>
              <a:t> </a:t>
            </a:r>
            <a:r>
              <a:rPr lang="it-IT" sz="2000" dirty="0" err="1"/>
              <a:t>approaches</a:t>
            </a:r>
            <a:r>
              <a:rPr lang="it-IT" sz="2000" dirty="0"/>
              <a:t> to </a:t>
            </a:r>
            <a:r>
              <a:rPr lang="it-IT" sz="2000" dirty="0" err="1"/>
              <a:t>find</a:t>
            </a:r>
            <a:r>
              <a:rPr lang="it-IT" sz="2000" dirty="0"/>
              <a:t> the best</a:t>
            </a:r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658A3F89-BE6C-67D9-A48D-DD2827A0857A}"/>
              </a:ext>
            </a:extLst>
          </p:cNvPr>
          <p:cNvCxnSpPr>
            <a:cxnSpLocks/>
          </p:cNvCxnSpPr>
          <p:nvPr/>
        </p:nvCxnSpPr>
        <p:spPr>
          <a:xfrm>
            <a:off x="1473200" y="1625600"/>
            <a:ext cx="949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A33957-265C-393A-7576-C6F47B9B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34634"/>
            <a:ext cx="9601200" cy="4545187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it-IT" b="1" baseline="0" dirty="0"/>
              <a:t>PCA – </a:t>
            </a:r>
            <a:r>
              <a:rPr lang="it-IT" b="1" baseline="0" dirty="0" err="1"/>
              <a:t>Logistic</a:t>
            </a:r>
            <a:r>
              <a:rPr lang="it-IT" b="1" baseline="0" dirty="0"/>
              <a:t> </a:t>
            </a:r>
            <a:r>
              <a:rPr lang="it-IT" b="1" baseline="0" dirty="0" err="1"/>
              <a:t>Regression</a:t>
            </a:r>
            <a:r>
              <a:rPr lang="it-IT" b="1" baseline="0" dirty="0"/>
              <a:t>:</a:t>
            </a:r>
          </a:p>
          <a:p>
            <a:pPr lvl="1"/>
            <a:r>
              <a:rPr lang="it-IT" i="0" dirty="0" err="1"/>
              <a:t>Principal</a:t>
            </a:r>
            <a:r>
              <a:rPr lang="it-IT" i="0" dirty="0"/>
              <a:t> Component Analysis </a:t>
            </a:r>
            <a:r>
              <a:rPr lang="it-IT" i="0" dirty="0" err="1"/>
              <a:t>used</a:t>
            </a:r>
            <a:r>
              <a:rPr lang="it-IT" i="0" dirty="0"/>
              <a:t> for </a:t>
            </a:r>
            <a:r>
              <a:rPr lang="it-IT" i="0" dirty="0" err="1"/>
              <a:t>dimensionality</a:t>
            </a:r>
            <a:r>
              <a:rPr lang="it-IT" i="0" dirty="0"/>
              <a:t> </a:t>
            </a:r>
            <a:r>
              <a:rPr lang="it-IT" i="0" dirty="0" err="1"/>
              <a:t>reduction</a:t>
            </a:r>
            <a:r>
              <a:rPr lang="it-IT" i="0" dirty="0"/>
              <a:t>:</a:t>
            </a:r>
          </a:p>
          <a:p>
            <a:pPr lvl="2"/>
            <a:r>
              <a:rPr lang="it-IT" i="0" dirty="0" err="1"/>
              <a:t>Transforms</a:t>
            </a:r>
            <a:r>
              <a:rPr lang="it-IT" i="0" dirty="0"/>
              <a:t> a set of </a:t>
            </a:r>
            <a:r>
              <a:rPr lang="it-IT" i="0" dirty="0" err="1"/>
              <a:t>correlated</a:t>
            </a:r>
            <a:r>
              <a:rPr lang="it-IT" i="0" dirty="0"/>
              <a:t> features in a set of </a:t>
            </a:r>
            <a:r>
              <a:rPr lang="it-IT" i="0" dirty="0" err="1"/>
              <a:t>linearly</a:t>
            </a:r>
            <a:r>
              <a:rPr lang="it-IT" i="0" dirty="0"/>
              <a:t> </a:t>
            </a:r>
            <a:r>
              <a:rPr lang="it-IT" i="0" dirty="0" err="1"/>
              <a:t>uncorrelated</a:t>
            </a:r>
            <a:r>
              <a:rPr lang="it-IT" i="0" dirty="0"/>
              <a:t> </a:t>
            </a:r>
            <a:r>
              <a:rPr lang="it-IT" i="0" dirty="0" err="1"/>
              <a:t>variables</a:t>
            </a:r>
            <a:r>
              <a:rPr lang="it-IT" i="0" dirty="0"/>
              <a:t> </a:t>
            </a:r>
            <a:r>
              <a:rPr lang="it-IT" i="0" dirty="0" err="1"/>
              <a:t>called</a:t>
            </a:r>
            <a:r>
              <a:rPr lang="it-IT" i="0" dirty="0"/>
              <a:t> </a:t>
            </a:r>
            <a:r>
              <a:rPr lang="it-IT" i="0" dirty="0" err="1"/>
              <a:t>principal</a:t>
            </a:r>
            <a:r>
              <a:rPr lang="it-IT" i="0" dirty="0"/>
              <a:t> </a:t>
            </a:r>
            <a:r>
              <a:rPr lang="it-IT" i="0" dirty="0" err="1"/>
              <a:t>components</a:t>
            </a:r>
            <a:endParaRPr lang="it-IT" i="0" dirty="0"/>
          </a:p>
          <a:p>
            <a:pPr lvl="2"/>
            <a:r>
              <a:rPr lang="it-IT" i="0" dirty="0"/>
              <a:t>Components are </a:t>
            </a:r>
            <a:r>
              <a:rPr lang="it-IT" i="0" dirty="0" err="1"/>
              <a:t>ordered</a:t>
            </a:r>
            <a:r>
              <a:rPr lang="it-IT" i="0" dirty="0"/>
              <a:t> by the </a:t>
            </a:r>
            <a:r>
              <a:rPr lang="it-IT" i="0" dirty="0" err="1"/>
              <a:t>amount</a:t>
            </a:r>
            <a:r>
              <a:rPr lang="it-IT" i="0" dirty="0"/>
              <a:t> of </a:t>
            </a:r>
            <a:r>
              <a:rPr lang="it-IT" i="0" dirty="0" err="1"/>
              <a:t>variance</a:t>
            </a:r>
            <a:r>
              <a:rPr lang="it-IT" i="0" dirty="0"/>
              <a:t> they </a:t>
            </a:r>
            <a:r>
              <a:rPr lang="it-IT" i="0" dirty="0" err="1"/>
              <a:t>capture</a:t>
            </a:r>
            <a:r>
              <a:rPr lang="it-IT" i="0" dirty="0"/>
              <a:t> from the </a:t>
            </a:r>
            <a:r>
              <a:rPr lang="it-IT" i="0" dirty="0" err="1"/>
              <a:t>original</a:t>
            </a:r>
            <a:r>
              <a:rPr lang="it-IT" i="0" dirty="0"/>
              <a:t> dataset, </a:t>
            </a:r>
            <a:r>
              <a:rPr lang="it-IT" i="0" dirty="0" err="1"/>
              <a:t>allowing</a:t>
            </a:r>
            <a:r>
              <a:rPr lang="it-IT" i="0" dirty="0"/>
              <a:t> a </a:t>
            </a:r>
            <a:r>
              <a:rPr lang="it-IT" i="0" dirty="0" err="1"/>
              <a:t>minimal</a:t>
            </a:r>
            <a:r>
              <a:rPr lang="it-IT" i="0" dirty="0"/>
              <a:t> </a:t>
            </a:r>
            <a:r>
              <a:rPr lang="it-IT" i="0" dirty="0" err="1"/>
              <a:t>loss</a:t>
            </a:r>
            <a:r>
              <a:rPr lang="it-IT" i="0" dirty="0"/>
              <a:t> of information</a:t>
            </a:r>
          </a:p>
          <a:p>
            <a:pPr lvl="1"/>
            <a:r>
              <a:rPr lang="it-IT" i="0" dirty="0" err="1"/>
              <a:t>Logistic</a:t>
            </a:r>
            <a:r>
              <a:rPr lang="it-IT" i="0" dirty="0"/>
              <a:t> </a:t>
            </a:r>
            <a:r>
              <a:rPr lang="it-IT" i="0" dirty="0" err="1"/>
              <a:t>Regression</a:t>
            </a:r>
            <a:r>
              <a:rPr lang="it-IT" i="0" dirty="0"/>
              <a:t> on the new data to </a:t>
            </a:r>
            <a:r>
              <a:rPr lang="it-IT" i="0" dirty="0" err="1"/>
              <a:t>obtain</a:t>
            </a:r>
            <a:r>
              <a:rPr lang="it-IT" i="0" dirty="0"/>
              <a:t> a </a:t>
            </a:r>
            <a:r>
              <a:rPr lang="it-IT" i="0" dirty="0" err="1"/>
              <a:t>comparison</a:t>
            </a:r>
            <a:r>
              <a:rPr lang="it-IT" i="0" dirty="0"/>
              <a:t>.</a:t>
            </a:r>
          </a:p>
          <a:p>
            <a:pPr lvl="0"/>
            <a:r>
              <a:rPr lang="it-IT" b="1" dirty="0"/>
              <a:t>Random </a:t>
            </a:r>
            <a:r>
              <a:rPr lang="it-IT" b="1" dirty="0" err="1"/>
              <a:t>Forest</a:t>
            </a:r>
            <a:r>
              <a:rPr lang="it-IT" b="1" baseline="0" dirty="0"/>
              <a:t>:</a:t>
            </a:r>
          </a:p>
          <a:p>
            <a:pPr lvl="1"/>
            <a:r>
              <a:rPr lang="it-IT" i="0" dirty="0" err="1"/>
              <a:t>Is</a:t>
            </a:r>
            <a:r>
              <a:rPr lang="it-IT" i="0" dirty="0"/>
              <a:t> an ensemble ML </a:t>
            </a:r>
            <a:r>
              <a:rPr lang="it-IT" i="0" dirty="0" err="1"/>
              <a:t>algorithm</a:t>
            </a:r>
            <a:r>
              <a:rPr lang="it-IT" i="0" dirty="0"/>
              <a:t> </a:t>
            </a:r>
            <a:r>
              <a:rPr lang="it-IT" i="0" dirty="0" err="1"/>
              <a:t>that</a:t>
            </a:r>
            <a:r>
              <a:rPr lang="it-IT" i="0" dirty="0"/>
              <a:t> combines multiple </a:t>
            </a:r>
            <a:r>
              <a:rPr lang="it-IT" i="0" dirty="0" err="1"/>
              <a:t>decision</a:t>
            </a:r>
            <a:r>
              <a:rPr lang="it-IT" i="0" dirty="0"/>
              <a:t> </a:t>
            </a:r>
            <a:r>
              <a:rPr lang="it-IT" i="0" dirty="0" err="1"/>
              <a:t>trees</a:t>
            </a:r>
            <a:r>
              <a:rPr lang="it-IT" i="0" dirty="0"/>
              <a:t> to make more accurate and </a:t>
            </a:r>
            <a:r>
              <a:rPr lang="it-IT" i="0" dirty="0" err="1"/>
              <a:t>stable</a:t>
            </a:r>
            <a:r>
              <a:rPr lang="it-IT" i="0" dirty="0"/>
              <a:t> </a:t>
            </a:r>
            <a:r>
              <a:rPr lang="it-IT" i="0" dirty="0" err="1"/>
              <a:t>predictions</a:t>
            </a:r>
            <a:r>
              <a:rPr lang="it-IT" i="0" dirty="0"/>
              <a:t>:</a:t>
            </a:r>
          </a:p>
          <a:p>
            <a:pPr lvl="2"/>
            <a:r>
              <a:rPr lang="it-IT" dirty="0" err="1"/>
              <a:t>Uses</a:t>
            </a:r>
            <a:r>
              <a:rPr lang="it-IT" dirty="0"/>
              <a:t> </a:t>
            </a:r>
            <a:r>
              <a:rPr lang="it-IT" dirty="0" err="1"/>
              <a:t>bagging</a:t>
            </a:r>
            <a:r>
              <a:rPr lang="it-IT" dirty="0"/>
              <a:t> and feature </a:t>
            </a:r>
            <a:r>
              <a:rPr lang="it-IT" dirty="0" err="1"/>
              <a:t>randomness</a:t>
            </a:r>
            <a:r>
              <a:rPr lang="it-IT" dirty="0"/>
              <a:t> when building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individual</a:t>
            </a:r>
            <a:r>
              <a:rPr lang="it-IT" dirty="0"/>
              <a:t> tree to create an </a:t>
            </a:r>
            <a:r>
              <a:rPr lang="it-IT" dirty="0" err="1"/>
              <a:t>uncorrelated</a:t>
            </a:r>
            <a:r>
              <a:rPr lang="it-IT" dirty="0"/>
              <a:t> forest of </a:t>
            </a:r>
            <a:r>
              <a:rPr lang="it-IT" dirty="0" err="1"/>
              <a:t>trees</a:t>
            </a:r>
            <a:r>
              <a:rPr lang="it-IT" dirty="0"/>
              <a:t> </a:t>
            </a:r>
            <a:r>
              <a:rPr lang="it-IT" dirty="0" err="1"/>
              <a:t>whose</a:t>
            </a:r>
            <a:r>
              <a:rPr lang="it-IT" dirty="0"/>
              <a:t> </a:t>
            </a:r>
            <a:r>
              <a:rPr lang="it-IT" dirty="0" err="1"/>
              <a:t>prediction</a:t>
            </a:r>
            <a:r>
              <a:rPr lang="it-IT" dirty="0"/>
              <a:t> is more accurate of any </a:t>
            </a:r>
            <a:r>
              <a:rPr lang="it-IT" dirty="0" err="1"/>
              <a:t>individual</a:t>
            </a:r>
            <a:r>
              <a:rPr lang="it-IT" dirty="0"/>
              <a:t> tree</a:t>
            </a:r>
          </a:p>
          <a:p>
            <a:pPr lvl="1"/>
            <a:r>
              <a:rPr lang="it-IT" i="0" dirty="0" err="1"/>
              <a:t>We</a:t>
            </a:r>
            <a:r>
              <a:rPr lang="it-IT" i="0" dirty="0"/>
              <a:t> </a:t>
            </a:r>
            <a:r>
              <a:rPr lang="it-IT" i="0" dirty="0" err="1"/>
              <a:t>used</a:t>
            </a:r>
            <a:r>
              <a:rPr lang="it-IT" i="0" dirty="0"/>
              <a:t> 100 </a:t>
            </a:r>
            <a:r>
              <a:rPr lang="it-IT" i="0" dirty="0" err="1"/>
              <a:t>trees</a:t>
            </a:r>
            <a:r>
              <a:rPr lang="it-IT" i="0" dirty="0"/>
              <a:t> with the the best </a:t>
            </a:r>
            <a:r>
              <a:rPr lang="it-IT" i="0" dirty="0" err="1"/>
              <a:t>values</a:t>
            </a:r>
            <a:r>
              <a:rPr lang="it-IT" i="0" dirty="0"/>
              <a:t> after tuning for:</a:t>
            </a:r>
          </a:p>
          <a:p>
            <a:pPr lvl="2"/>
            <a:r>
              <a:rPr lang="it-IT" i="1" dirty="0"/>
              <a:t>Max Depth. </a:t>
            </a:r>
            <a:r>
              <a:rPr lang="it-IT" dirty="0"/>
              <a:t>Best </a:t>
            </a:r>
            <a:r>
              <a:rPr lang="it-IT" dirty="0" err="1"/>
              <a:t>value</a:t>
            </a:r>
            <a:r>
              <a:rPr lang="it-IT" dirty="0"/>
              <a:t> = 10</a:t>
            </a:r>
          </a:p>
          <a:p>
            <a:pPr lvl="2"/>
            <a:r>
              <a:rPr lang="it-IT" i="1" dirty="0"/>
              <a:t>Max </a:t>
            </a:r>
            <a:r>
              <a:rPr lang="it-IT" i="1" dirty="0" err="1"/>
              <a:t>Bins</a:t>
            </a:r>
            <a:r>
              <a:rPr lang="it-IT" dirty="0"/>
              <a:t>. Best </a:t>
            </a:r>
            <a:r>
              <a:rPr lang="it-IT" dirty="0" err="1"/>
              <a:t>value</a:t>
            </a:r>
            <a:r>
              <a:rPr lang="it-IT" dirty="0"/>
              <a:t> = 40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9F19314-6A2E-DB38-10B8-96183DF2E92C}"/>
              </a:ext>
            </a:extLst>
          </p:cNvPr>
          <p:cNvSpPr txBox="1"/>
          <p:nvPr/>
        </p:nvSpPr>
        <p:spPr>
          <a:xfrm>
            <a:off x="7892425" y="6596390"/>
            <a:ext cx="4299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Marco Lorenzo Damiani Ferretti, Luca De Dominicis, Alessandro Pasi </a:t>
            </a:r>
          </a:p>
        </p:txBody>
      </p:sp>
    </p:spTree>
    <p:extLst>
      <p:ext uri="{BB962C8B-B14F-4D97-AF65-F5344CB8AC3E}">
        <p14:creationId xmlns:p14="http://schemas.microsoft.com/office/powerpoint/2010/main" val="4156399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DA7B3-D743-A82A-D0ED-6F94BB786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30BF56-05A5-5FB5-2708-3B182A5BE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Models</a:t>
            </a:r>
            <a:br>
              <a:rPr lang="it-IT" dirty="0"/>
            </a:br>
            <a:r>
              <a:rPr lang="it-IT" sz="2000" dirty="0" err="1"/>
              <a:t>Different</a:t>
            </a:r>
            <a:r>
              <a:rPr lang="it-IT" sz="2000" dirty="0"/>
              <a:t> </a:t>
            </a:r>
            <a:r>
              <a:rPr lang="it-IT" sz="2000" dirty="0" err="1"/>
              <a:t>approaches</a:t>
            </a:r>
            <a:r>
              <a:rPr lang="it-IT" sz="2000" dirty="0"/>
              <a:t> to </a:t>
            </a:r>
            <a:r>
              <a:rPr lang="it-IT" sz="2000" dirty="0" err="1"/>
              <a:t>find</a:t>
            </a:r>
            <a:r>
              <a:rPr lang="it-IT" sz="2000" dirty="0"/>
              <a:t> the best</a:t>
            </a:r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F3AE288C-6B97-E9EE-FE2D-77D3F0D879F1}"/>
              </a:ext>
            </a:extLst>
          </p:cNvPr>
          <p:cNvCxnSpPr>
            <a:cxnSpLocks/>
          </p:cNvCxnSpPr>
          <p:nvPr/>
        </p:nvCxnSpPr>
        <p:spPr>
          <a:xfrm>
            <a:off x="1473200" y="1625600"/>
            <a:ext cx="949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75852D-390C-4C2C-5056-166A8D03C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250267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it-IT" b="1" baseline="0" dirty="0" err="1"/>
              <a:t>Decision</a:t>
            </a:r>
            <a:r>
              <a:rPr lang="it-IT" b="1" baseline="0" dirty="0"/>
              <a:t> </a:t>
            </a:r>
            <a:r>
              <a:rPr lang="it-IT" b="1" baseline="0" dirty="0" err="1"/>
              <a:t>Tree</a:t>
            </a:r>
            <a:r>
              <a:rPr lang="it-IT" b="1" baseline="0" dirty="0"/>
              <a:t>:</a:t>
            </a:r>
          </a:p>
          <a:p>
            <a:pPr lvl="1"/>
            <a:r>
              <a:rPr lang="it-IT" i="0" baseline="0" dirty="0"/>
              <a:t>ML </a:t>
            </a:r>
            <a:r>
              <a:rPr lang="it-IT" i="0" baseline="0" dirty="0" err="1"/>
              <a:t>algorithm</a:t>
            </a:r>
            <a:r>
              <a:rPr lang="it-IT" i="0" baseline="0" dirty="0"/>
              <a:t> that models </a:t>
            </a:r>
            <a:r>
              <a:rPr lang="it-IT" i="0" baseline="0" dirty="0" err="1"/>
              <a:t>decisions</a:t>
            </a:r>
            <a:r>
              <a:rPr lang="it-IT" i="0" baseline="0" dirty="0"/>
              <a:t> and their </a:t>
            </a:r>
            <a:r>
              <a:rPr lang="it-IT" i="0" baseline="0" dirty="0" err="1"/>
              <a:t>consequences</a:t>
            </a:r>
            <a:r>
              <a:rPr lang="it-IT" i="0" baseline="0" dirty="0"/>
              <a:t> as a tree-like </a:t>
            </a:r>
            <a:r>
              <a:rPr lang="it-IT" i="0" baseline="0" dirty="0" err="1"/>
              <a:t>structure</a:t>
            </a:r>
            <a:r>
              <a:rPr lang="it-IT" i="0" baseline="0" dirty="0"/>
              <a:t>.</a:t>
            </a:r>
          </a:p>
          <a:p>
            <a:pPr lvl="1"/>
            <a:r>
              <a:rPr lang="it-IT" i="0" dirty="0" err="1"/>
              <a:t>Splits</a:t>
            </a:r>
            <a:r>
              <a:rPr lang="it-IT" i="0" dirty="0"/>
              <a:t> data </a:t>
            </a:r>
            <a:r>
              <a:rPr lang="it-IT" i="0" dirty="0" err="1"/>
              <a:t>into</a:t>
            </a:r>
            <a:r>
              <a:rPr lang="it-IT" i="0" dirty="0"/>
              <a:t> </a:t>
            </a:r>
            <a:r>
              <a:rPr lang="it-IT" i="0" dirty="0" err="1"/>
              <a:t>branches</a:t>
            </a:r>
            <a:r>
              <a:rPr lang="it-IT" i="0" dirty="0"/>
              <a:t> </a:t>
            </a:r>
            <a:r>
              <a:rPr lang="it-IT" i="0" dirty="0" err="1"/>
              <a:t>at</a:t>
            </a:r>
            <a:r>
              <a:rPr lang="it-IT" i="0" dirty="0"/>
              <a:t> </a:t>
            </a:r>
            <a:r>
              <a:rPr lang="it-IT" i="0" dirty="0" err="1"/>
              <a:t>decision</a:t>
            </a:r>
            <a:r>
              <a:rPr lang="it-IT" i="0" dirty="0"/>
              <a:t> </a:t>
            </a:r>
            <a:r>
              <a:rPr lang="it-IT" i="0" dirty="0" err="1"/>
              <a:t>nodes</a:t>
            </a:r>
            <a:r>
              <a:rPr lang="it-IT" i="0" dirty="0"/>
              <a:t> </a:t>
            </a:r>
            <a:r>
              <a:rPr lang="it-IT" i="0" dirty="0" err="1"/>
              <a:t>based</a:t>
            </a:r>
            <a:r>
              <a:rPr lang="it-IT" i="0" dirty="0"/>
              <a:t> on feature </a:t>
            </a:r>
            <a:r>
              <a:rPr lang="it-IT" i="0" dirty="0" err="1"/>
              <a:t>values</a:t>
            </a:r>
            <a:r>
              <a:rPr lang="it-IT" i="0" dirty="0"/>
              <a:t>.</a:t>
            </a:r>
          </a:p>
          <a:p>
            <a:pPr lvl="1"/>
            <a:r>
              <a:rPr lang="it-IT" i="0" dirty="0"/>
              <a:t>The </a:t>
            </a:r>
            <a:r>
              <a:rPr lang="it-IT" i="0" dirty="0" err="1"/>
              <a:t>leaf</a:t>
            </a:r>
            <a:r>
              <a:rPr lang="it-IT" i="0" dirty="0"/>
              <a:t> </a:t>
            </a:r>
            <a:r>
              <a:rPr lang="it-IT" i="0" dirty="0" err="1"/>
              <a:t>nodes</a:t>
            </a:r>
            <a:r>
              <a:rPr lang="it-IT" i="0" dirty="0"/>
              <a:t> </a:t>
            </a:r>
            <a:r>
              <a:rPr lang="it-IT" i="0" dirty="0" err="1"/>
              <a:t>represents</a:t>
            </a:r>
            <a:r>
              <a:rPr lang="it-IT" i="0" dirty="0"/>
              <a:t> </a:t>
            </a:r>
            <a:r>
              <a:rPr lang="it-IT" i="0" dirty="0" err="1"/>
              <a:t>outcomes</a:t>
            </a:r>
            <a:r>
              <a:rPr lang="it-IT" i="0" dirty="0"/>
              <a:t> or class labels.</a:t>
            </a:r>
          </a:p>
          <a:p>
            <a:pPr lvl="1"/>
            <a:r>
              <a:rPr lang="it-IT" i="0" dirty="0"/>
              <a:t>Best </a:t>
            </a:r>
            <a:r>
              <a:rPr lang="it-IT" i="0" dirty="0" err="1"/>
              <a:t>values</a:t>
            </a:r>
            <a:r>
              <a:rPr lang="it-IT" i="0" dirty="0"/>
              <a:t>: </a:t>
            </a:r>
            <a:r>
              <a:rPr lang="it-IT" dirty="0"/>
              <a:t>Max Depth = 10, Max </a:t>
            </a:r>
            <a:r>
              <a:rPr lang="it-IT" dirty="0" err="1"/>
              <a:t>Bins</a:t>
            </a:r>
            <a:r>
              <a:rPr lang="it-IT" dirty="0"/>
              <a:t> = 10</a:t>
            </a:r>
            <a:endParaRPr lang="it-IT" i="0" dirty="0"/>
          </a:p>
          <a:p>
            <a:pPr lvl="0"/>
            <a:r>
              <a:rPr lang="it-IT" b="1" dirty="0" err="1"/>
              <a:t>Gradient-Boosted</a:t>
            </a:r>
            <a:r>
              <a:rPr lang="it-IT" b="1" dirty="0"/>
              <a:t> </a:t>
            </a:r>
            <a:r>
              <a:rPr lang="it-IT" b="1" dirty="0" err="1"/>
              <a:t>Tree</a:t>
            </a:r>
            <a:r>
              <a:rPr lang="it-IT" b="1" baseline="0" dirty="0"/>
              <a:t>:</a:t>
            </a:r>
          </a:p>
          <a:p>
            <a:pPr lvl="1"/>
            <a:r>
              <a:rPr lang="it-IT" i="0" dirty="0"/>
              <a:t>GBT is an ensemble ML technique that builds a </a:t>
            </a:r>
            <a:r>
              <a:rPr lang="it-IT" i="0" dirty="0" err="1"/>
              <a:t>series</a:t>
            </a:r>
            <a:r>
              <a:rPr lang="it-IT" i="0" dirty="0"/>
              <a:t> of </a:t>
            </a:r>
            <a:r>
              <a:rPr lang="it-IT" i="0" dirty="0" err="1"/>
              <a:t>decision</a:t>
            </a:r>
            <a:r>
              <a:rPr lang="it-IT" i="0" dirty="0"/>
              <a:t> </a:t>
            </a:r>
            <a:r>
              <a:rPr lang="it-IT" i="0" dirty="0" err="1"/>
              <a:t>trees</a:t>
            </a:r>
            <a:r>
              <a:rPr lang="it-IT" i="0" dirty="0"/>
              <a:t> </a:t>
            </a:r>
            <a:r>
              <a:rPr lang="it-IT" i="0" dirty="0" err="1"/>
              <a:t>sequentially</a:t>
            </a:r>
            <a:r>
              <a:rPr lang="it-IT" i="0" dirty="0"/>
              <a:t>:</a:t>
            </a:r>
          </a:p>
          <a:p>
            <a:pPr lvl="2"/>
            <a:r>
              <a:rPr lang="it-IT" i="0" dirty="0" err="1"/>
              <a:t>Each</a:t>
            </a:r>
            <a:r>
              <a:rPr lang="it-IT" i="0" dirty="0"/>
              <a:t> tree tries to </a:t>
            </a:r>
            <a:r>
              <a:rPr lang="it-IT" i="0" dirty="0" err="1"/>
              <a:t>correct</a:t>
            </a:r>
            <a:r>
              <a:rPr lang="it-IT" i="0" dirty="0"/>
              <a:t> the </a:t>
            </a:r>
            <a:r>
              <a:rPr lang="it-IT" i="0" dirty="0" err="1"/>
              <a:t>errors</a:t>
            </a:r>
            <a:r>
              <a:rPr lang="it-IT" i="0" dirty="0"/>
              <a:t> of its </a:t>
            </a:r>
            <a:r>
              <a:rPr lang="it-IT" i="0" dirty="0" err="1"/>
              <a:t>predecessor</a:t>
            </a:r>
            <a:endParaRPr lang="it-IT" i="0" dirty="0"/>
          </a:p>
          <a:p>
            <a:pPr lvl="1"/>
            <a:r>
              <a:rPr lang="it-IT" i="0" dirty="0" err="1"/>
              <a:t>Utilizes</a:t>
            </a:r>
            <a:r>
              <a:rPr lang="it-IT" i="0" dirty="0"/>
              <a:t> the </a:t>
            </a:r>
            <a:r>
              <a:rPr lang="it-IT" i="0" dirty="0" err="1"/>
              <a:t>Gradient</a:t>
            </a:r>
            <a:r>
              <a:rPr lang="it-IT" i="0" dirty="0"/>
              <a:t> </a:t>
            </a:r>
            <a:r>
              <a:rPr lang="it-IT" i="0" dirty="0" err="1"/>
              <a:t>Descent</a:t>
            </a:r>
            <a:r>
              <a:rPr lang="it-IT" i="0" dirty="0"/>
              <a:t> </a:t>
            </a:r>
            <a:r>
              <a:rPr lang="it-IT" i="0" dirty="0" err="1"/>
              <a:t>algorithm</a:t>
            </a:r>
            <a:r>
              <a:rPr lang="it-IT" i="0" dirty="0"/>
              <a:t> to </a:t>
            </a:r>
            <a:r>
              <a:rPr lang="it-IT" i="0" dirty="0" err="1"/>
              <a:t>minimize</a:t>
            </a:r>
            <a:r>
              <a:rPr lang="it-IT" i="0" dirty="0"/>
              <a:t> the </a:t>
            </a:r>
            <a:r>
              <a:rPr lang="it-IT" i="0" dirty="0" err="1"/>
              <a:t>loss</a:t>
            </a:r>
            <a:r>
              <a:rPr lang="it-IT" i="0" dirty="0"/>
              <a:t> </a:t>
            </a:r>
            <a:r>
              <a:rPr lang="it-IT" i="0" dirty="0" err="1"/>
              <a:t>function</a:t>
            </a:r>
            <a:r>
              <a:rPr lang="it-IT" i="0" dirty="0"/>
              <a:t>, </a:t>
            </a:r>
            <a:r>
              <a:rPr lang="it-IT" i="0" dirty="0" err="1"/>
              <a:t>improving</a:t>
            </a:r>
            <a:r>
              <a:rPr lang="it-IT" i="0" dirty="0"/>
              <a:t> </a:t>
            </a:r>
            <a:r>
              <a:rPr lang="it-IT" i="0" dirty="0" err="1"/>
              <a:t>prediction</a:t>
            </a:r>
            <a:r>
              <a:rPr lang="it-IT" i="0" dirty="0"/>
              <a:t> </a:t>
            </a:r>
            <a:r>
              <a:rPr lang="it-IT" i="0" dirty="0" err="1"/>
              <a:t>accuracy</a:t>
            </a:r>
            <a:r>
              <a:rPr lang="it-IT" i="0" dirty="0"/>
              <a:t> </a:t>
            </a:r>
            <a:r>
              <a:rPr lang="it-IT" i="0" dirty="0" err="1"/>
              <a:t>within</a:t>
            </a:r>
            <a:r>
              <a:rPr lang="it-IT" i="0" dirty="0"/>
              <a:t> </a:t>
            </a:r>
            <a:r>
              <a:rPr lang="it-IT" i="0" dirty="0" err="1"/>
              <a:t>each</a:t>
            </a:r>
            <a:r>
              <a:rPr lang="it-IT" i="0" dirty="0"/>
              <a:t> </a:t>
            </a:r>
            <a:r>
              <a:rPr lang="it-IT" i="0" dirty="0" err="1"/>
              <a:t>iteration</a:t>
            </a:r>
            <a:r>
              <a:rPr lang="it-IT" i="0" dirty="0"/>
              <a:t>.</a:t>
            </a:r>
          </a:p>
          <a:p>
            <a:pPr lvl="1"/>
            <a:r>
              <a:rPr lang="it-IT" i="0" dirty="0" err="1"/>
              <a:t>Tuned</a:t>
            </a:r>
            <a:r>
              <a:rPr lang="it-IT" i="0" dirty="0"/>
              <a:t> on the </a:t>
            </a:r>
            <a:r>
              <a:rPr lang="it-IT" i="0" dirty="0" err="1"/>
              <a:t>same</a:t>
            </a:r>
            <a:r>
              <a:rPr lang="it-IT" i="0" dirty="0"/>
              <a:t> </a:t>
            </a:r>
            <a:r>
              <a:rPr lang="it-IT" i="0" dirty="0" err="1"/>
              <a:t>hyper-parameters</a:t>
            </a:r>
            <a:r>
              <a:rPr lang="it-IT" i="0" dirty="0"/>
              <a:t> of the </a:t>
            </a:r>
            <a:r>
              <a:rPr lang="it-IT" i="0" dirty="0" err="1"/>
              <a:t>Decision</a:t>
            </a:r>
            <a:r>
              <a:rPr lang="it-IT" i="0" dirty="0"/>
              <a:t>-Tree:</a:t>
            </a:r>
          </a:p>
          <a:p>
            <a:pPr lvl="2"/>
            <a:r>
              <a:rPr lang="it-IT" dirty="0"/>
              <a:t>Best </a:t>
            </a:r>
            <a:r>
              <a:rPr lang="it-IT" dirty="0" err="1"/>
              <a:t>values</a:t>
            </a:r>
            <a:r>
              <a:rPr lang="it-IT" dirty="0"/>
              <a:t>: </a:t>
            </a:r>
            <a:r>
              <a:rPr lang="it-IT" i="1" dirty="0"/>
              <a:t>Max Depth = 10, Max </a:t>
            </a:r>
            <a:r>
              <a:rPr lang="it-IT" i="1" dirty="0" err="1"/>
              <a:t>Bins</a:t>
            </a:r>
            <a:r>
              <a:rPr lang="it-IT" i="1" dirty="0"/>
              <a:t> = 20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5D2DFF5-1D32-8955-2B5C-515BF8488330}"/>
              </a:ext>
            </a:extLst>
          </p:cNvPr>
          <p:cNvSpPr txBox="1"/>
          <p:nvPr/>
        </p:nvSpPr>
        <p:spPr>
          <a:xfrm>
            <a:off x="7892425" y="6596390"/>
            <a:ext cx="4299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Marco Lorenzo Damiani Ferretti, Luca De Dominicis, Alessandro Pasi </a:t>
            </a:r>
          </a:p>
        </p:txBody>
      </p:sp>
    </p:spTree>
    <p:extLst>
      <p:ext uri="{BB962C8B-B14F-4D97-AF65-F5344CB8AC3E}">
        <p14:creationId xmlns:p14="http://schemas.microsoft.com/office/powerpoint/2010/main" val="3459259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EAA1E9-2A32-2189-BA79-203890E72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33F408-2A00-38B7-BCAA-CCA71BEE7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Models</a:t>
            </a:r>
            <a:br>
              <a:rPr lang="it-IT" dirty="0"/>
            </a:br>
            <a:r>
              <a:rPr lang="it-IT" sz="2000" dirty="0" err="1"/>
              <a:t>Different</a:t>
            </a:r>
            <a:r>
              <a:rPr lang="it-IT" sz="2000" dirty="0"/>
              <a:t> </a:t>
            </a:r>
            <a:r>
              <a:rPr lang="it-IT" sz="2000" dirty="0" err="1"/>
              <a:t>approaches</a:t>
            </a:r>
            <a:r>
              <a:rPr lang="it-IT" sz="2000" dirty="0"/>
              <a:t> to </a:t>
            </a:r>
            <a:r>
              <a:rPr lang="it-IT" sz="2000" dirty="0" err="1"/>
              <a:t>find</a:t>
            </a:r>
            <a:r>
              <a:rPr lang="it-IT" sz="2000" dirty="0"/>
              <a:t> the best</a:t>
            </a:r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1434E9E3-4B1D-2367-E4F4-FF95898F5660}"/>
              </a:ext>
            </a:extLst>
          </p:cNvPr>
          <p:cNvCxnSpPr>
            <a:cxnSpLocks/>
          </p:cNvCxnSpPr>
          <p:nvPr/>
        </p:nvCxnSpPr>
        <p:spPr>
          <a:xfrm>
            <a:off x="1473200" y="1625600"/>
            <a:ext cx="949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5D7DAB-941C-13DC-24A0-A3956BB10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250267"/>
          </a:xfrm>
        </p:spPr>
        <p:txBody>
          <a:bodyPr>
            <a:normAutofit/>
          </a:bodyPr>
          <a:lstStyle/>
          <a:p>
            <a:pPr lvl="0"/>
            <a:r>
              <a:rPr lang="it-IT" b="1" baseline="0" dirty="0"/>
              <a:t>One-vs-</a:t>
            </a:r>
            <a:r>
              <a:rPr lang="it-IT" b="1" baseline="0" dirty="0" err="1"/>
              <a:t>Rest</a:t>
            </a:r>
            <a:r>
              <a:rPr lang="it-IT" b="1" baseline="0" dirty="0"/>
              <a:t> – </a:t>
            </a:r>
            <a:r>
              <a:rPr lang="it-IT" b="1" baseline="0" dirty="0" err="1"/>
              <a:t>Gaussian</a:t>
            </a:r>
            <a:r>
              <a:rPr lang="it-IT" b="1" baseline="0" dirty="0"/>
              <a:t> </a:t>
            </a:r>
            <a:r>
              <a:rPr lang="it-IT" b="1" baseline="0" dirty="0" err="1"/>
              <a:t>Naive</a:t>
            </a:r>
            <a:r>
              <a:rPr lang="it-IT" b="1" baseline="0" dirty="0"/>
              <a:t> </a:t>
            </a:r>
            <a:r>
              <a:rPr lang="it-IT" b="1" baseline="0" dirty="0" err="1"/>
              <a:t>Bayes</a:t>
            </a:r>
            <a:r>
              <a:rPr lang="it-IT" b="1" baseline="0" dirty="0"/>
              <a:t>:</a:t>
            </a:r>
          </a:p>
          <a:p>
            <a:pPr lvl="1"/>
            <a:r>
              <a:rPr lang="it-IT" i="0" dirty="0" err="1"/>
              <a:t>OvR</a:t>
            </a:r>
            <a:r>
              <a:rPr lang="it-IT" i="0" dirty="0"/>
              <a:t>, </a:t>
            </a:r>
            <a:r>
              <a:rPr lang="it-IT" i="0" dirty="0" err="1"/>
              <a:t>is</a:t>
            </a:r>
            <a:r>
              <a:rPr lang="it-IT" i="0" dirty="0"/>
              <a:t> a strategy for multi-class </a:t>
            </a:r>
            <a:r>
              <a:rPr lang="it-IT" i="0" dirty="0" err="1"/>
              <a:t>classification</a:t>
            </a:r>
            <a:r>
              <a:rPr lang="it-IT" i="0" dirty="0"/>
              <a:t>:</a:t>
            </a:r>
          </a:p>
          <a:p>
            <a:pPr lvl="2"/>
            <a:r>
              <a:rPr lang="it-IT" dirty="0"/>
              <a:t>It </a:t>
            </a:r>
            <a:r>
              <a:rPr lang="it-IT" dirty="0" err="1"/>
              <a:t>involves</a:t>
            </a:r>
            <a:r>
              <a:rPr lang="it-IT" dirty="0"/>
              <a:t> training a single </a:t>
            </a:r>
            <a:r>
              <a:rPr lang="it-IT" dirty="0" err="1"/>
              <a:t>classifier</a:t>
            </a:r>
            <a:r>
              <a:rPr lang="it-IT" dirty="0"/>
              <a:t> per class</a:t>
            </a:r>
          </a:p>
          <a:p>
            <a:pPr lvl="2"/>
            <a:r>
              <a:rPr lang="it-IT" i="0" dirty="0"/>
              <a:t>The samples of that class as positive samples and all other ones as </a:t>
            </a:r>
            <a:r>
              <a:rPr lang="it-IT" i="0" dirty="0" err="1"/>
              <a:t>negatives</a:t>
            </a:r>
            <a:endParaRPr lang="it-IT" i="0" dirty="0"/>
          </a:p>
          <a:p>
            <a:pPr lvl="1"/>
            <a:r>
              <a:rPr lang="it-IT" i="0" dirty="0"/>
              <a:t>This approach </a:t>
            </a:r>
            <a:r>
              <a:rPr lang="it-IT" i="0" dirty="0" err="1"/>
              <a:t>decomposes</a:t>
            </a:r>
            <a:r>
              <a:rPr lang="it-IT" i="0" dirty="0"/>
              <a:t> a multi-class </a:t>
            </a:r>
            <a:r>
              <a:rPr lang="it-IT" i="0" dirty="0" err="1"/>
              <a:t>classification</a:t>
            </a:r>
            <a:r>
              <a:rPr lang="it-IT" i="0" dirty="0"/>
              <a:t> </a:t>
            </a:r>
            <a:r>
              <a:rPr lang="it-IT" i="0" dirty="0" err="1"/>
              <a:t>problem</a:t>
            </a:r>
            <a:r>
              <a:rPr lang="it-IT" i="0" dirty="0"/>
              <a:t> into multiple </a:t>
            </a:r>
            <a:r>
              <a:rPr lang="it-IT" i="0" dirty="0" err="1"/>
              <a:t>binary</a:t>
            </a:r>
            <a:r>
              <a:rPr lang="it-IT" i="0" dirty="0"/>
              <a:t> </a:t>
            </a:r>
            <a:r>
              <a:rPr lang="it-IT" i="0" dirty="0" err="1"/>
              <a:t>classification</a:t>
            </a:r>
            <a:r>
              <a:rPr lang="it-IT" i="0" dirty="0"/>
              <a:t> </a:t>
            </a:r>
            <a:r>
              <a:rPr lang="it-IT" i="0" dirty="0" err="1"/>
              <a:t>problems</a:t>
            </a:r>
            <a:r>
              <a:rPr lang="it-IT" i="0" dirty="0"/>
              <a:t>, one for </a:t>
            </a:r>
            <a:r>
              <a:rPr lang="it-IT" i="0" dirty="0" err="1"/>
              <a:t>each</a:t>
            </a:r>
            <a:r>
              <a:rPr lang="it-IT" i="0" dirty="0"/>
              <a:t> class.</a:t>
            </a:r>
          </a:p>
          <a:p>
            <a:pPr lvl="1"/>
            <a:r>
              <a:rPr lang="it-IT" i="0" dirty="0"/>
              <a:t>This </a:t>
            </a:r>
            <a:r>
              <a:rPr lang="it-IT" i="0" dirty="0" err="1"/>
              <a:t>method</a:t>
            </a:r>
            <a:r>
              <a:rPr lang="it-IT" i="0" dirty="0"/>
              <a:t> is used as a control of </a:t>
            </a:r>
            <a:r>
              <a:rPr lang="it-IT" i="0" dirty="0" err="1"/>
              <a:t>effectiveness</a:t>
            </a:r>
            <a:r>
              <a:rPr lang="it-IT" i="0" dirty="0"/>
              <a:t> of the other </a:t>
            </a:r>
            <a:r>
              <a:rPr lang="it-IT" i="0" dirty="0" err="1"/>
              <a:t>classifier</a:t>
            </a:r>
            <a:r>
              <a:rPr lang="it-IT" i="0" dirty="0"/>
              <a:t>.</a:t>
            </a:r>
          </a:p>
          <a:p>
            <a:pPr lvl="1"/>
            <a:r>
              <a:rPr lang="it-IT" i="0" baseline="0" dirty="0" err="1"/>
              <a:t>Tested</a:t>
            </a:r>
            <a:r>
              <a:rPr lang="it-IT" i="0" baseline="0" dirty="0"/>
              <a:t> with </a:t>
            </a:r>
            <a:r>
              <a:rPr lang="it-IT" i="0" baseline="0" dirty="0" err="1"/>
              <a:t>Gaussian</a:t>
            </a:r>
            <a:r>
              <a:rPr lang="it-IT" i="0" baseline="0" dirty="0"/>
              <a:t> </a:t>
            </a:r>
            <a:r>
              <a:rPr lang="it-IT" i="0" baseline="0" dirty="0" err="1"/>
              <a:t>Naive</a:t>
            </a:r>
            <a:r>
              <a:rPr lang="it-IT" i="0" baseline="0" dirty="0"/>
              <a:t> </a:t>
            </a:r>
            <a:r>
              <a:rPr lang="it-IT" i="0" baseline="0" dirty="0" err="1"/>
              <a:t>Bayes</a:t>
            </a:r>
            <a:r>
              <a:rPr lang="it-IT" i="0" baseline="0" dirty="0"/>
              <a:t> to </a:t>
            </a:r>
            <a:r>
              <a:rPr lang="it-IT" i="0" baseline="0" dirty="0" err="1"/>
              <a:t>have</a:t>
            </a:r>
            <a:r>
              <a:rPr lang="it-IT" i="0" baseline="0" dirty="0"/>
              <a:t> </a:t>
            </a:r>
            <a:r>
              <a:rPr lang="it-IT" i="0" dirty="0" err="1"/>
              <a:t>results</a:t>
            </a:r>
            <a:r>
              <a:rPr lang="it-IT" i="0" dirty="0"/>
              <a:t> to compare:</a:t>
            </a:r>
          </a:p>
          <a:p>
            <a:pPr lvl="2"/>
            <a:r>
              <a:rPr lang="it-IT" baseline="0" dirty="0"/>
              <a:t>Best </a:t>
            </a:r>
            <a:r>
              <a:rPr lang="it-IT" baseline="0" dirty="0" err="1"/>
              <a:t>value</a:t>
            </a:r>
            <a:r>
              <a:rPr lang="it-IT" baseline="0" dirty="0"/>
              <a:t>: </a:t>
            </a:r>
            <a:r>
              <a:rPr lang="it-IT" i="1" baseline="0" dirty="0" err="1"/>
              <a:t>Smoothi</a:t>
            </a:r>
            <a:r>
              <a:rPr lang="it-IT" i="1" dirty="0" err="1"/>
              <a:t>ng</a:t>
            </a:r>
            <a:r>
              <a:rPr lang="it-IT" i="1" dirty="0"/>
              <a:t> = 1.0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7CFF25B-FFBC-8A27-E749-A9B3B3C096BC}"/>
              </a:ext>
            </a:extLst>
          </p:cNvPr>
          <p:cNvSpPr txBox="1"/>
          <p:nvPr/>
        </p:nvSpPr>
        <p:spPr>
          <a:xfrm>
            <a:off x="7892425" y="6596390"/>
            <a:ext cx="4299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Marco Lorenzo Damiani Ferretti, Luca De Dominicis, Alessandro Pasi </a:t>
            </a:r>
          </a:p>
        </p:txBody>
      </p:sp>
    </p:spTree>
    <p:extLst>
      <p:ext uri="{BB962C8B-B14F-4D97-AF65-F5344CB8AC3E}">
        <p14:creationId xmlns:p14="http://schemas.microsoft.com/office/powerpoint/2010/main" val="3126199713"/>
      </p:ext>
    </p:extLst>
  </p:cSld>
  <p:clrMapOvr>
    <a:masterClrMapping/>
  </p:clrMapOvr>
</p:sld>
</file>

<file path=ppt/theme/theme1.xml><?xml version="1.0" encoding="utf-8"?>
<a:theme xmlns:a="http://schemas.openxmlformats.org/drawingml/2006/main" name="Ritaglio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Ritaglio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itagl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315</TotalTime>
  <Words>1482</Words>
  <Application>Microsoft Macintosh PowerPoint</Application>
  <PresentationFormat>Widescreen</PresentationFormat>
  <Paragraphs>213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0" baseType="lpstr">
      <vt:lpstr>Franklin Gothic Book</vt:lpstr>
      <vt:lpstr>Ritaglio</vt:lpstr>
      <vt:lpstr>Big data analysis</vt:lpstr>
      <vt:lpstr>Dataset Secondary Mushroom Dataset</vt:lpstr>
      <vt:lpstr>Docker and Spark Setup of the virtual environment</vt:lpstr>
      <vt:lpstr>Data pre-processing Enhance the quality of the data</vt:lpstr>
      <vt:lpstr>Metrics and Cross-Validation Evaluation of performances and robustness of the models</vt:lpstr>
      <vt:lpstr>Models Different approaches to find the best</vt:lpstr>
      <vt:lpstr>Models Different approaches to find the best</vt:lpstr>
      <vt:lpstr>Models Different approaches to find the best</vt:lpstr>
      <vt:lpstr>Models Different approaches to find the best</vt:lpstr>
      <vt:lpstr>Results Evaluation of the models</vt:lpstr>
      <vt:lpstr>Results Evaluation of the models</vt:lpstr>
      <vt:lpstr>Project Work</vt:lpstr>
      <vt:lpstr>Models Different approaches to find the best</vt:lpstr>
      <vt:lpstr>Models Different approaches to find the best</vt:lpstr>
      <vt:lpstr>Results Evaluation of the models</vt:lpstr>
      <vt:lpstr>Results Evaluation of the models</vt:lpstr>
      <vt:lpstr>ROC CURVES Plot of all the ROC curves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analysis</dc:title>
  <dc:creator>Luca De Dominicis - luca.dedominicis2@studio.unibo.it</dc:creator>
  <cp:lastModifiedBy>Luca De Dominicis - luca.dedominicis2@studio.unibo.it</cp:lastModifiedBy>
  <cp:revision>5</cp:revision>
  <dcterms:created xsi:type="dcterms:W3CDTF">2024-01-25T15:08:35Z</dcterms:created>
  <dcterms:modified xsi:type="dcterms:W3CDTF">2024-01-30T17:05:38Z</dcterms:modified>
</cp:coreProperties>
</file>