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55286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9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4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3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94726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3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3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4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6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223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37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195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7CF92-968A-E90D-B624-D58D2A019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Big data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064467-D0D2-C5D9-B1AB-81D5654AA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Project</a:t>
            </a:r>
          </a:p>
          <a:p>
            <a:r>
              <a:rPr lang="it-IT" dirty="0" err="1"/>
              <a:t>Secondary</a:t>
            </a:r>
            <a:r>
              <a:rPr lang="it-IT" dirty="0"/>
              <a:t> </a:t>
            </a:r>
            <a:r>
              <a:rPr lang="it-IT" dirty="0" err="1"/>
              <a:t>Mushroom</a:t>
            </a:r>
            <a:r>
              <a:rPr lang="it-IT" dirty="0"/>
              <a:t>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CFB1BB-7072-D123-646F-018E3F07398E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2842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DBBA3-4A7D-E530-1363-433ADF4E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0C5DEC-A4E6-CC5C-5415-C7A121AB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br>
              <a:rPr lang="it-IT" dirty="0"/>
            </a:br>
            <a:r>
              <a:rPr lang="it-IT" sz="2000" dirty="0"/>
              <a:t>Evaluation of the models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CE280C8-9716-CBC2-96B3-C1757C84F080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7B7A34-E92E-A5A0-2771-5792D9504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050366"/>
            <a:ext cx="9601200" cy="1485900"/>
          </a:xfrm>
        </p:spPr>
        <p:txBody>
          <a:bodyPr>
            <a:normAutofit/>
          </a:bodyPr>
          <a:lstStyle/>
          <a:p>
            <a:pPr lvl="0"/>
            <a:r>
              <a:rPr lang="it-IT" i="0" dirty="0"/>
              <a:t>The models </a:t>
            </a:r>
            <a:r>
              <a:rPr lang="it-IT" i="0" dirty="0" err="1"/>
              <a:t>based</a:t>
            </a:r>
            <a:r>
              <a:rPr lang="it-IT" i="0" dirty="0"/>
              <a:t> on </a:t>
            </a:r>
            <a:r>
              <a:rPr lang="it-IT" i="0" dirty="0" err="1"/>
              <a:t>trees</a:t>
            </a:r>
            <a:r>
              <a:rPr lang="it-IT" i="0" dirty="0"/>
              <a:t> </a:t>
            </a:r>
            <a:r>
              <a:rPr lang="it-IT" i="0" dirty="0" err="1"/>
              <a:t>performed</a:t>
            </a:r>
            <a:r>
              <a:rPr lang="it-IT" i="0" dirty="0"/>
              <a:t> </a:t>
            </a:r>
            <a:r>
              <a:rPr lang="it-IT" i="0" dirty="0" err="1"/>
              <a:t>well</a:t>
            </a:r>
            <a:r>
              <a:rPr lang="it-IT" i="0" dirty="0"/>
              <a:t> </a:t>
            </a:r>
            <a:r>
              <a:rPr lang="it-IT" i="0" dirty="0" err="1"/>
              <a:t>above</a:t>
            </a:r>
            <a:r>
              <a:rPr lang="it-IT" i="0" dirty="0"/>
              <a:t> the </a:t>
            </a:r>
            <a:r>
              <a:rPr lang="it-IT" i="0" dirty="0" err="1"/>
              <a:t>others</a:t>
            </a:r>
            <a:r>
              <a:rPr lang="it-IT" i="0" dirty="0"/>
              <a:t>:</a:t>
            </a:r>
          </a:p>
          <a:p>
            <a:pPr lvl="1"/>
            <a:r>
              <a:rPr lang="it-IT" i="0" dirty="0" err="1"/>
              <a:t>They</a:t>
            </a:r>
            <a:r>
              <a:rPr lang="it-IT" i="0" dirty="0"/>
              <a:t> are </a:t>
            </a:r>
            <a:r>
              <a:rPr lang="it-IT" i="0" dirty="0" err="1"/>
              <a:t>particularly</a:t>
            </a:r>
            <a:r>
              <a:rPr lang="it-IT" i="0" dirty="0"/>
              <a:t> </a:t>
            </a:r>
            <a:r>
              <a:rPr lang="it-IT" i="0" dirty="0" err="1"/>
              <a:t>effective</a:t>
            </a:r>
            <a:r>
              <a:rPr lang="it-IT" i="0" dirty="0"/>
              <a:t> in </a:t>
            </a:r>
            <a:r>
              <a:rPr lang="it-IT" i="0" dirty="0" err="1"/>
              <a:t>modeling</a:t>
            </a:r>
            <a:r>
              <a:rPr lang="it-IT" i="0" dirty="0"/>
              <a:t> non-linear </a:t>
            </a:r>
            <a:r>
              <a:rPr lang="it-IT" i="0" dirty="0" err="1"/>
              <a:t>relationships</a:t>
            </a:r>
            <a:r>
              <a:rPr lang="it-IT" i="0" dirty="0"/>
              <a:t> </a:t>
            </a:r>
            <a:r>
              <a:rPr lang="it-IT" i="0" dirty="0" err="1"/>
              <a:t>between</a:t>
            </a:r>
            <a:r>
              <a:rPr lang="it-IT" i="0" dirty="0"/>
              <a:t> features and labels</a:t>
            </a:r>
          </a:p>
          <a:p>
            <a:pPr lvl="1"/>
            <a:r>
              <a:rPr lang="it-IT" i="0" dirty="0" err="1"/>
              <a:t>They</a:t>
            </a:r>
            <a:r>
              <a:rPr lang="it-IT" i="0" dirty="0"/>
              <a:t> </a:t>
            </a:r>
            <a:r>
              <a:rPr lang="it-IT" i="0" dirty="0" err="1"/>
              <a:t>tend</a:t>
            </a:r>
            <a:r>
              <a:rPr lang="it-IT" i="0" dirty="0"/>
              <a:t> to be </a:t>
            </a:r>
            <a:r>
              <a:rPr lang="it-IT" i="0" dirty="0" err="1"/>
              <a:t>less</a:t>
            </a:r>
            <a:r>
              <a:rPr lang="it-IT" i="0" dirty="0"/>
              <a:t> sensitive to </a:t>
            </a:r>
            <a:r>
              <a:rPr lang="it-IT" i="0" dirty="0" err="1"/>
              <a:t>outliers</a:t>
            </a:r>
            <a:r>
              <a:rPr lang="it-IT" i="0" dirty="0"/>
              <a:t> </a:t>
            </a:r>
            <a:r>
              <a:rPr lang="it-IT" i="0" dirty="0" err="1"/>
              <a:t>compared</a:t>
            </a:r>
            <a:r>
              <a:rPr lang="it-IT" i="0" dirty="0"/>
              <a:t> to </a:t>
            </a:r>
            <a:r>
              <a:rPr lang="it-IT" i="0" dirty="0" err="1"/>
              <a:t>other</a:t>
            </a:r>
            <a:r>
              <a:rPr lang="it-IT" i="0" dirty="0"/>
              <a:t> </a:t>
            </a:r>
            <a:r>
              <a:rPr lang="it-IT" i="0" dirty="0" err="1"/>
              <a:t>methods</a:t>
            </a:r>
            <a:r>
              <a:rPr lang="it-IT" i="0" dirty="0"/>
              <a:t>.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267E925-5CAE-650C-685F-6954FDDB9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28070"/>
              </p:ext>
            </p:extLst>
          </p:nvPr>
        </p:nvGraphicFramePr>
        <p:xfrm>
          <a:off x="1473200" y="1807634"/>
          <a:ext cx="94995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267">
                  <a:extLst>
                    <a:ext uri="{9D8B030D-6E8A-4147-A177-3AD203B41FA5}">
                      <a16:colId xmlns:a16="http://schemas.microsoft.com/office/drawing/2014/main" val="574070627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577737703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765208892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268449326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771456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Classifier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Accuracy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AUC 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Gaussian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Naive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Bayes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0.625114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0.693344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0.829687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0.691132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8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Logistic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Regression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0.752913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0.763761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0.849208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PCA-</a:t>
                      </a:r>
                      <a:r>
                        <a:rPr lang="it-IT" dirty="0" err="1"/>
                        <a:t>Logistic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Regression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0.557984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0.122288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0.0838972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0.631069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2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Random </a:t>
                      </a:r>
                      <a:r>
                        <a:rPr lang="it-IT" dirty="0" err="1"/>
                        <a:t>Forest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0.968132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0.96384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0.959675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0.997041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99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Decision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Tree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0.90423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0.899939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0.940902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0.878202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1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Gradient-Boosted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Tree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0.998179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0.997949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0.997949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0.999964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2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OvR</a:t>
                      </a:r>
                      <a:r>
                        <a:rPr lang="it-IT" dirty="0"/>
                        <a:t> - GNB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0.625114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0.693344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0.829687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0.691125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41781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07318-A725-D123-6507-85190C7DEE39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89384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E3A75-51A4-901B-0BC0-71D43F468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00DE6-2221-27A9-2F19-762F44D21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Project Work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CA836A-F592-A7BE-DE2E-855661F95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Secondary</a:t>
            </a:r>
            <a:r>
              <a:rPr lang="it-IT" dirty="0"/>
              <a:t> </a:t>
            </a:r>
            <a:r>
              <a:rPr lang="it-IT" dirty="0" err="1"/>
              <a:t>Mushroom</a:t>
            </a:r>
            <a:r>
              <a:rPr lang="it-IT" dirty="0"/>
              <a:t> Dataset</a:t>
            </a:r>
          </a:p>
          <a:p>
            <a:r>
              <a:rPr lang="it-IT" dirty="0"/>
              <a:t>Extension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06D802-2428-7D55-ABCF-AA2370D36E01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110677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125F0-BA17-62EC-F28E-FBD039652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5A45AC-B96A-6225-38E7-50D94336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FAE455CB-27EC-5FD9-70EC-371DD497C7A1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A89B7D-1430-7EF1-F8CB-6FF9B04C1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0267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it-IT" b="1" baseline="0" dirty="0"/>
              <a:t>Multi Layer </a:t>
            </a:r>
            <a:r>
              <a:rPr lang="it-IT" b="1" baseline="0" dirty="0" err="1"/>
              <a:t>Perceptron</a:t>
            </a:r>
            <a:r>
              <a:rPr lang="it-IT" b="1" baseline="0" dirty="0"/>
              <a:t>:</a:t>
            </a:r>
          </a:p>
          <a:p>
            <a:pPr lvl="1"/>
            <a:r>
              <a:rPr lang="it-IT" i="0" baseline="0" dirty="0"/>
              <a:t>Feed-</a:t>
            </a:r>
            <a:r>
              <a:rPr lang="it-IT" i="0" baseline="0" dirty="0" err="1"/>
              <a:t>Forward</a:t>
            </a:r>
            <a:r>
              <a:rPr lang="it-IT" i="0" baseline="0" dirty="0"/>
              <a:t> </a:t>
            </a:r>
            <a:r>
              <a:rPr lang="it-IT" i="0" baseline="0" dirty="0" err="1"/>
              <a:t>artificial</a:t>
            </a:r>
            <a:r>
              <a:rPr lang="it-IT" i="0" baseline="0" dirty="0"/>
              <a:t> </a:t>
            </a:r>
            <a:r>
              <a:rPr lang="it-IT" i="0" baseline="0" dirty="0" err="1"/>
              <a:t>neural</a:t>
            </a:r>
            <a:r>
              <a:rPr lang="it-IT" i="0" baseline="0" dirty="0"/>
              <a:t> network </a:t>
            </a:r>
            <a:r>
              <a:rPr lang="it-IT" i="0" baseline="0" dirty="0" err="1"/>
              <a:t>which</a:t>
            </a:r>
            <a:r>
              <a:rPr lang="it-IT" i="0" baseline="0" dirty="0"/>
              <a:t> </a:t>
            </a:r>
            <a:r>
              <a:rPr lang="it-IT" i="0" baseline="0" dirty="0" err="1"/>
              <a:t>maps</a:t>
            </a:r>
            <a:r>
              <a:rPr lang="it-IT" i="0" baseline="0" dirty="0"/>
              <a:t> sets of input data </a:t>
            </a:r>
            <a:r>
              <a:rPr lang="it-IT" i="0" baseline="0" dirty="0" err="1"/>
              <a:t>onto</a:t>
            </a:r>
            <a:r>
              <a:rPr lang="it-IT" i="0" baseline="0" dirty="0"/>
              <a:t> a set of appropriate outputs.</a:t>
            </a:r>
          </a:p>
          <a:p>
            <a:pPr lvl="1"/>
            <a:r>
              <a:rPr lang="it-IT" i="0" dirty="0" err="1"/>
              <a:t>It</a:t>
            </a:r>
            <a:r>
              <a:rPr lang="it-IT" i="0" dirty="0"/>
              <a:t> </a:t>
            </a:r>
            <a:r>
              <a:rPr lang="it-IT" i="0" dirty="0" err="1"/>
              <a:t>consists</a:t>
            </a:r>
            <a:r>
              <a:rPr lang="it-IT" i="0" dirty="0"/>
              <a:t> of multiple </a:t>
            </a:r>
            <a:r>
              <a:rPr lang="it-IT" i="0" dirty="0" err="1"/>
              <a:t>layers</a:t>
            </a:r>
            <a:r>
              <a:rPr lang="it-IT" i="0" dirty="0"/>
              <a:t> of </a:t>
            </a:r>
            <a:r>
              <a:rPr lang="it-IT" i="0" dirty="0" err="1"/>
              <a:t>nodes</a:t>
            </a:r>
            <a:r>
              <a:rPr lang="it-IT" i="0" dirty="0"/>
              <a:t> in a </a:t>
            </a:r>
            <a:r>
              <a:rPr lang="it-IT" i="0" dirty="0" err="1"/>
              <a:t>directed</a:t>
            </a:r>
            <a:r>
              <a:rPr lang="it-IT" i="0" dirty="0"/>
              <a:t> </a:t>
            </a:r>
            <a:r>
              <a:rPr lang="it-IT" i="0" dirty="0" err="1"/>
              <a:t>graph</a:t>
            </a:r>
            <a:r>
              <a:rPr lang="it-IT" i="0" dirty="0"/>
              <a:t>, with </a:t>
            </a:r>
            <a:r>
              <a:rPr lang="it-IT" i="0" dirty="0" err="1"/>
              <a:t>each</a:t>
            </a:r>
            <a:r>
              <a:rPr lang="it-IT" i="0" dirty="0"/>
              <a:t> </a:t>
            </a:r>
            <a:r>
              <a:rPr lang="it-IT" i="0" dirty="0" err="1"/>
              <a:t>layer</a:t>
            </a:r>
            <a:r>
              <a:rPr lang="it-IT" i="0" dirty="0"/>
              <a:t> </a:t>
            </a:r>
            <a:r>
              <a:rPr lang="it-IT" i="0" dirty="0" err="1"/>
              <a:t>fully</a:t>
            </a:r>
            <a:r>
              <a:rPr lang="it-IT" i="0" dirty="0"/>
              <a:t> </a:t>
            </a:r>
            <a:r>
              <a:rPr lang="it-IT" i="0" dirty="0" err="1"/>
              <a:t>connected</a:t>
            </a:r>
            <a:r>
              <a:rPr lang="it-IT" i="0" dirty="0"/>
              <a:t> to the </a:t>
            </a:r>
            <a:r>
              <a:rPr lang="it-IT" i="0" dirty="0" err="1"/>
              <a:t>next</a:t>
            </a:r>
            <a:r>
              <a:rPr lang="it-IT" i="0" dirty="0"/>
              <a:t> one.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</a:t>
            </a:r>
            <a:r>
              <a:rPr lang="it-IT" i="0" dirty="0" err="1"/>
              <a:t>block</a:t>
            </a:r>
            <a:r>
              <a:rPr lang="it-IT" i="0" dirty="0"/>
              <a:t> size </a:t>
            </a:r>
            <a:r>
              <a:rPr lang="it-IT" i="0" dirty="0" err="1"/>
              <a:t>hyper</a:t>
            </a:r>
            <a:r>
              <a:rPr lang="it-IT" i="0" dirty="0"/>
              <a:t> </a:t>
            </a:r>
            <a:r>
              <a:rPr lang="it-IT" i="0" dirty="0" err="1"/>
              <a:t>parameter</a:t>
            </a:r>
            <a:r>
              <a:rPr lang="it-IT" i="0" dirty="0"/>
              <a:t>:</a:t>
            </a:r>
          </a:p>
          <a:p>
            <a:pPr lvl="2"/>
            <a:r>
              <a:rPr lang="it-IT" dirty="0"/>
              <a:t>By </a:t>
            </a:r>
            <a:r>
              <a:rPr lang="it-IT" dirty="0" err="1"/>
              <a:t>dividing</a:t>
            </a:r>
            <a:r>
              <a:rPr lang="it-IT" dirty="0"/>
              <a:t> the dataset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, the </a:t>
            </a:r>
            <a:r>
              <a:rPr lang="it-IT" dirty="0" err="1"/>
              <a:t>algorithm</a:t>
            </a:r>
            <a:r>
              <a:rPr lang="it-IT" dirty="0"/>
              <a:t> can leverage </a:t>
            </a:r>
            <a:r>
              <a:rPr lang="it-IT" dirty="0" err="1"/>
              <a:t>Spark’s</a:t>
            </a:r>
            <a:r>
              <a:rPr lang="it-IT" dirty="0"/>
              <a:t> </a:t>
            </a:r>
            <a:r>
              <a:rPr lang="it-IT" dirty="0" err="1"/>
              <a:t>distributed</a:t>
            </a:r>
            <a:r>
              <a:rPr lang="it-IT" dirty="0"/>
              <a:t> computing capabilities more </a:t>
            </a:r>
            <a:r>
              <a:rPr lang="it-IT" dirty="0" err="1"/>
              <a:t>effectively</a:t>
            </a:r>
            <a:r>
              <a:rPr lang="it-IT" dirty="0"/>
              <a:t>.</a:t>
            </a:r>
          </a:p>
          <a:p>
            <a:pPr lvl="2"/>
            <a:r>
              <a:rPr lang="it-IT" i="0" dirty="0"/>
              <a:t>Best </a:t>
            </a:r>
            <a:r>
              <a:rPr lang="it-IT" i="0" dirty="0" err="1"/>
              <a:t>value</a:t>
            </a:r>
            <a:r>
              <a:rPr lang="it-IT" i="0" dirty="0"/>
              <a:t>: </a:t>
            </a:r>
            <a:r>
              <a:rPr lang="it-IT" i="1" dirty="0"/>
              <a:t>256.</a:t>
            </a:r>
          </a:p>
          <a:p>
            <a:pPr lvl="0"/>
            <a:r>
              <a:rPr lang="it-IT" b="1" dirty="0"/>
              <a:t>Linear Support </a:t>
            </a:r>
            <a:r>
              <a:rPr lang="it-IT" b="1" dirty="0" err="1"/>
              <a:t>Vector</a:t>
            </a:r>
            <a:r>
              <a:rPr lang="it-IT" b="1" dirty="0"/>
              <a:t> Machine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/>
              <a:t>SVM works by </a:t>
            </a:r>
            <a:r>
              <a:rPr lang="it-IT" i="0" dirty="0" err="1"/>
              <a:t>finding</a:t>
            </a:r>
            <a:r>
              <a:rPr lang="it-IT" i="0" dirty="0"/>
              <a:t> the </a:t>
            </a:r>
            <a:r>
              <a:rPr lang="it-IT" i="0" dirty="0" err="1"/>
              <a:t>hyperplane</a:t>
            </a:r>
            <a:r>
              <a:rPr lang="it-IT" i="0" dirty="0"/>
              <a:t> </a:t>
            </a:r>
            <a:r>
              <a:rPr lang="it-IT" i="0" dirty="0" err="1"/>
              <a:t>that</a:t>
            </a:r>
            <a:r>
              <a:rPr lang="it-IT" i="0" dirty="0"/>
              <a:t> best </a:t>
            </a:r>
            <a:r>
              <a:rPr lang="it-IT" i="0" dirty="0" err="1"/>
              <a:t>separates</a:t>
            </a:r>
            <a:r>
              <a:rPr lang="it-IT" i="0" dirty="0"/>
              <a:t> </a:t>
            </a:r>
            <a:r>
              <a:rPr lang="it-IT" i="0" dirty="0" err="1"/>
              <a:t>two</a:t>
            </a:r>
            <a:r>
              <a:rPr lang="it-IT" i="0" dirty="0"/>
              <a:t> classes in the feature </a:t>
            </a:r>
            <a:r>
              <a:rPr lang="it-IT" i="0" dirty="0" err="1"/>
              <a:t>space</a:t>
            </a:r>
            <a:r>
              <a:rPr lang="it-IT" i="0" dirty="0"/>
              <a:t> with maximum </a:t>
            </a:r>
            <a:r>
              <a:rPr lang="it-IT" i="0" dirty="0" err="1"/>
              <a:t>margin</a:t>
            </a:r>
            <a:r>
              <a:rPr lang="it-IT" i="0" dirty="0"/>
              <a:t>:</a:t>
            </a:r>
          </a:p>
          <a:p>
            <a:pPr lvl="2"/>
            <a:r>
              <a:rPr lang="it-IT" i="0" dirty="0" err="1"/>
              <a:t>It</a:t>
            </a:r>
            <a:r>
              <a:rPr lang="it-IT" i="0" dirty="0"/>
              <a:t> </a:t>
            </a:r>
            <a:r>
              <a:rPr lang="it-IT" i="0" dirty="0" err="1"/>
              <a:t>ensures</a:t>
            </a:r>
            <a:r>
              <a:rPr lang="it-IT" i="0" dirty="0"/>
              <a:t> the </a:t>
            </a:r>
            <a:r>
              <a:rPr lang="it-IT" i="0" dirty="0" err="1"/>
              <a:t>gretest</a:t>
            </a:r>
            <a:r>
              <a:rPr lang="it-IT" i="0" dirty="0"/>
              <a:t> </a:t>
            </a:r>
            <a:r>
              <a:rPr lang="it-IT" i="0" dirty="0" err="1"/>
              <a:t>distance</a:t>
            </a:r>
            <a:r>
              <a:rPr lang="it-IT" i="0" dirty="0"/>
              <a:t> </a:t>
            </a:r>
            <a:r>
              <a:rPr lang="it-IT" i="0" dirty="0" err="1"/>
              <a:t>between</a:t>
            </a:r>
            <a:r>
              <a:rPr lang="it-IT" i="0" dirty="0"/>
              <a:t> the </a:t>
            </a:r>
            <a:r>
              <a:rPr lang="it-IT" i="0" dirty="0" err="1"/>
              <a:t>hyperplane</a:t>
            </a:r>
            <a:r>
              <a:rPr lang="it-IT" i="0" dirty="0"/>
              <a:t> and the </a:t>
            </a:r>
            <a:r>
              <a:rPr lang="it-IT" i="0" dirty="0" err="1"/>
              <a:t>nearest</a:t>
            </a:r>
            <a:r>
              <a:rPr lang="it-IT" i="0" dirty="0"/>
              <a:t> data points of </a:t>
            </a:r>
            <a:r>
              <a:rPr lang="it-IT" i="0" dirty="0" err="1"/>
              <a:t>each</a:t>
            </a:r>
            <a:r>
              <a:rPr lang="it-IT" i="0" dirty="0"/>
              <a:t> class.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</a:t>
            </a:r>
            <a:r>
              <a:rPr lang="it-IT" dirty="0"/>
              <a:t>Max </a:t>
            </a:r>
            <a:r>
              <a:rPr lang="it-IT" dirty="0" err="1"/>
              <a:t>Iterations</a:t>
            </a:r>
            <a:r>
              <a:rPr lang="it-IT" dirty="0"/>
              <a:t> </a:t>
            </a:r>
            <a:r>
              <a:rPr lang="it-IT" i="0" dirty="0" err="1"/>
              <a:t>parameter</a:t>
            </a:r>
            <a:r>
              <a:rPr lang="it-IT" i="0" dirty="0"/>
              <a:t>:</a:t>
            </a:r>
          </a:p>
          <a:p>
            <a:pPr lvl="2"/>
            <a:r>
              <a:rPr lang="it-IT" dirty="0"/>
              <a:t>Best </a:t>
            </a:r>
            <a:r>
              <a:rPr lang="it-IT" dirty="0" err="1"/>
              <a:t>values</a:t>
            </a:r>
            <a:r>
              <a:rPr lang="it-IT" dirty="0"/>
              <a:t>: </a:t>
            </a:r>
            <a:r>
              <a:rPr lang="it-IT" i="1" dirty="0"/>
              <a:t>100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7E9D104-03F7-F095-51C1-B754377BB7DF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37678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9EDA1-8B88-8A9D-CE79-5A99FFB33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ACCAD2-32F0-2CCE-C3E1-C8440E90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01286B31-3564-231A-D731-3667452624B1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B0B199-E404-43B7-F54F-13EBCE3E9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0267"/>
          </a:xfrm>
        </p:spPr>
        <p:txBody>
          <a:bodyPr>
            <a:normAutofit/>
          </a:bodyPr>
          <a:lstStyle/>
          <a:p>
            <a:pPr lvl="0"/>
            <a:r>
              <a:rPr lang="it-IT" b="1" baseline="0" dirty="0" err="1"/>
              <a:t>Factorization</a:t>
            </a:r>
            <a:r>
              <a:rPr lang="it-IT" b="1" baseline="0" dirty="0"/>
              <a:t> Machine:</a:t>
            </a:r>
          </a:p>
          <a:p>
            <a:pPr lvl="1"/>
            <a:r>
              <a:rPr lang="it-IT" i="0" dirty="0" err="1"/>
              <a:t>Supervised</a:t>
            </a:r>
            <a:r>
              <a:rPr lang="it-IT" i="0" dirty="0"/>
              <a:t> learning </a:t>
            </a:r>
            <a:r>
              <a:rPr lang="it-IT" i="0" dirty="0" err="1"/>
              <a:t>algorithm</a:t>
            </a:r>
            <a:r>
              <a:rPr lang="it-IT" i="0" dirty="0"/>
              <a:t> </a:t>
            </a:r>
            <a:r>
              <a:rPr lang="it-IT" i="0" dirty="0" err="1"/>
              <a:t>that</a:t>
            </a:r>
            <a:r>
              <a:rPr lang="it-IT" i="0" dirty="0"/>
              <a:t> </a:t>
            </a:r>
            <a:r>
              <a:rPr lang="it-IT" i="0" dirty="0" err="1"/>
              <a:t>efficiently</a:t>
            </a:r>
            <a:r>
              <a:rPr lang="it-IT" i="0" dirty="0"/>
              <a:t> </a:t>
            </a:r>
            <a:r>
              <a:rPr lang="it-IT" i="0" dirty="0" err="1"/>
              <a:t>captures</a:t>
            </a:r>
            <a:r>
              <a:rPr lang="it-IT" i="0" dirty="0"/>
              <a:t> interactions </a:t>
            </a:r>
            <a:r>
              <a:rPr lang="it-IT" i="0" dirty="0" err="1"/>
              <a:t>between</a:t>
            </a:r>
            <a:r>
              <a:rPr lang="it-IT" i="0" dirty="0"/>
              <a:t> features in high-</a:t>
            </a:r>
            <a:r>
              <a:rPr lang="it-IT" i="0" dirty="0" err="1"/>
              <a:t>dimensional</a:t>
            </a:r>
            <a:r>
              <a:rPr lang="it-IT" i="0" dirty="0"/>
              <a:t> datasets:</a:t>
            </a:r>
          </a:p>
          <a:p>
            <a:pPr lvl="2"/>
            <a:r>
              <a:rPr lang="it-IT" dirty="0" err="1"/>
              <a:t>Generalize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factorization</a:t>
            </a:r>
            <a:r>
              <a:rPr lang="it-IT" dirty="0"/>
              <a:t> and linear </a:t>
            </a:r>
            <a:r>
              <a:rPr lang="it-IT" dirty="0" err="1"/>
              <a:t>regression</a:t>
            </a:r>
            <a:r>
              <a:rPr lang="it-IT" dirty="0"/>
              <a:t>.</a:t>
            </a:r>
          </a:p>
          <a:p>
            <a:pPr lvl="2"/>
            <a:r>
              <a:rPr lang="it-IT" dirty="0"/>
              <a:t>Models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linear </a:t>
            </a:r>
            <a:r>
              <a:rPr lang="it-IT" dirty="0" err="1"/>
              <a:t>relationships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interactions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pairs</a:t>
            </a:r>
            <a:r>
              <a:rPr lang="it-IT" dirty="0"/>
              <a:t> of features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factorized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.</a:t>
            </a:r>
            <a:endParaRPr lang="it-IT" i="0" dirty="0"/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best </a:t>
            </a:r>
            <a:r>
              <a:rPr lang="it-IT" i="0" dirty="0" err="1"/>
              <a:t>number</a:t>
            </a:r>
            <a:r>
              <a:rPr lang="it-IT" i="0" dirty="0"/>
              <a:t> of </a:t>
            </a:r>
            <a:r>
              <a:rPr lang="it-IT" dirty="0"/>
              <a:t>Max </a:t>
            </a:r>
            <a:r>
              <a:rPr lang="it-IT" dirty="0" err="1"/>
              <a:t>Iterations</a:t>
            </a:r>
            <a:r>
              <a:rPr lang="it-IT" i="0" dirty="0"/>
              <a:t>.</a:t>
            </a:r>
          </a:p>
          <a:p>
            <a:pPr lvl="1"/>
            <a:r>
              <a:rPr lang="it-IT" i="0" dirty="0"/>
              <a:t>Best </a:t>
            </a:r>
            <a:r>
              <a:rPr lang="it-IT" i="0" dirty="0" err="1"/>
              <a:t>value</a:t>
            </a:r>
            <a:r>
              <a:rPr lang="it-IT" i="0" dirty="0"/>
              <a:t> = 100.</a:t>
            </a:r>
            <a:endParaRPr lang="it-IT" i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C40DEB-69F6-68C1-78DB-47B93CB0FF39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395795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84984-C936-F22E-D0EC-00E6465E2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C13965-85A5-581D-985D-32B8A446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br>
              <a:rPr lang="it-IT" dirty="0"/>
            </a:br>
            <a:r>
              <a:rPr lang="it-IT" sz="2000" dirty="0"/>
              <a:t>Evaluation of the models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2996E755-9AD9-F6D9-86C6-C648479F1CC4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12CD3C-BB26-22C0-D8FC-2B9019D7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489450"/>
            <a:ext cx="9601200" cy="168275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it-IT" i="0" dirty="0" err="1"/>
              <a:t>Factorization</a:t>
            </a:r>
            <a:r>
              <a:rPr lang="it-IT" i="0" dirty="0"/>
              <a:t> Machines are the best </a:t>
            </a:r>
            <a:r>
              <a:rPr lang="it-IT" i="0" dirty="0" err="1"/>
              <a:t>performing</a:t>
            </a:r>
            <a:r>
              <a:rPr lang="it-IT" i="0" dirty="0"/>
              <a:t> model:</a:t>
            </a:r>
          </a:p>
          <a:p>
            <a:pPr lvl="1"/>
            <a:r>
              <a:rPr lang="it-IT" i="0" dirty="0" err="1"/>
              <a:t>They</a:t>
            </a:r>
            <a:r>
              <a:rPr lang="it-IT" i="0" dirty="0"/>
              <a:t> are </a:t>
            </a:r>
            <a:r>
              <a:rPr lang="it-IT" i="0" dirty="0" err="1"/>
              <a:t>designed</a:t>
            </a:r>
            <a:r>
              <a:rPr lang="it-IT" i="0" dirty="0"/>
              <a:t> to model interactions </a:t>
            </a:r>
            <a:r>
              <a:rPr lang="it-IT" i="0" dirty="0" err="1"/>
              <a:t>between</a:t>
            </a:r>
            <a:r>
              <a:rPr lang="it-IT" i="0" dirty="0"/>
              <a:t> </a:t>
            </a:r>
            <a:r>
              <a:rPr lang="it-IT" i="0" dirty="0" err="1"/>
              <a:t>any</a:t>
            </a:r>
            <a:r>
              <a:rPr lang="it-IT" i="0" dirty="0"/>
              <a:t> </a:t>
            </a:r>
            <a:r>
              <a:rPr lang="it-IT" i="0" dirty="0" err="1"/>
              <a:t>two</a:t>
            </a:r>
            <a:r>
              <a:rPr lang="it-IT" i="0" dirty="0"/>
              <a:t> features </a:t>
            </a:r>
            <a:r>
              <a:rPr lang="it-IT" i="0" dirty="0" err="1"/>
              <a:t>efficiently</a:t>
            </a:r>
            <a:r>
              <a:rPr lang="it-IT" i="0" dirty="0"/>
              <a:t>.</a:t>
            </a:r>
          </a:p>
          <a:p>
            <a:pPr lvl="1"/>
            <a:r>
              <a:rPr lang="it-IT" i="0" dirty="0" err="1"/>
              <a:t>Especially</a:t>
            </a:r>
            <a:r>
              <a:rPr lang="it-IT" i="0" dirty="0"/>
              <a:t> </a:t>
            </a:r>
            <a:r>
              <a:rPr lang="it-IT" i="0" dirty="0" err="1"/>
              <a:t>useful</a:t>
            </a:r>
            <a:r>
              <a:rPr lang="it-IT" i="0" dirty="0"/>
              <a:t> in </a:t>
            </a:r>
            <a:r>
              <a:rPr lang="it-IT" i="0" dirty="0" err="1"/>
              <a:t>binary</a:t>
            </a:r>
            <a:r>
              <a:rPr lang="it-IT" i="0" dirty="0"/>
              <a:t> </a:t>
            </a:r>
            <a:r>
              <a:rPr lang="it-IT" i="0" dirty="0" err="1"/>
              <a:t>classification</a:t>
            </a:r>
            <a:r>
              <a:rPr lang="it-IT" i="0" dirty="0"/>
              <a:t> </a:t>
            </a:r>
            <a:r>
              <a:rPr lang="it-IT" i="0" dirty="0" err="1"/>
              <a:t>where</a:t>
            </a:r>
            <a:r>
              <a:rPr lang="it-IT" i="0" dirty="0"/>
              <a:t> the </a:t>
            </a:r>
            <a:r>
              <a:rPr lang="it-IT" i="0" dirty="0" err="1"/>
              <a:t>relationship</a:t>
            </a:r>
            <a:r>
              <a:rPr lang="it-IT" i="0" dirty="0"/>
              <a:t> </a:t>
            </a:r>
            <a:r>
              <a:rPr lang="it-IT" i="0" dirty="0" err="1"/>
              <a:t>between</a:t>
            </a:r>
            <a:r>
              <a:rPr lang="it-IT" i="0" dirty="0"/>
              <a:t> features </a:t>
            </a:r>
            <a:r>
              <a:rPr lang="it-IT" i="0" dirty="0" err="1"/>
              <a:t>is</a:t>
            </a:r>
            <a:r>
              <a:rPr lang="it-IT" i="0" dirty="0"/>
              <a:t> </a:t>
            </a:r>
            <a:r>
              <a:rPr lang="it-IT" i="0" dirty="0" err="1"/>
              <a:t>not</a:t>
            </a:r>
            <a:r>
              <a:rPr lang="it-IT" i="0" dirty="0"/>
              <a:t> just linear.</a:t>
            </a:r>
          </a:p>
          <a:p>
            <a:pPr lvl="1"/>
            <a:r>
              <a:rPr lang="it-IT" i="0" dirty="0" err="1"/>
              <a:t>Their</a:t>
            </a:r>
            <a:r>
              <a:rPr lang="it-IT" i="0" dirty="0"/>
              <a:t> </a:t>
            </a:r>
            <a:r>
              <a:rPr lang="it-IT" i="0" dirty="0" err="1"/>
              <a:t>versatility</a:t>
            </a:r>
            <a:r>
              <a:rPr lang="it-IT" i="0" dirty="0"/>
              <a:t> </a:t>
            </a:r>
            <a:r>
              <a:rPr lang="it-IT" i="0" dirty="0" err="1"/>
              <a:t>allow</a:t>
            </a:r>
            <a:r>
              <a:rPr lang="it-IT" i="0" dirty="0"/>
              <a:t> to </a:t>
            </a:r>
            <a:r>
              <a:rPr lang="it-IT" i="0" dirty="0" err="1"/>
              <a:t>capture</a:t>
            </a:r>
            <a:r>
              <a:rPr lang="it-IT" i="0" dirty="0"/>
              <a:t> </a:t>
            </a:r>
            <a:r>
              <a:rPr lang="it-IT" i="0" dirty="0" err="1"/>
              <a:t>both</a:t>
            </a:r>
            <a:r>
              <a:rPr lang="it-IT" i="0" dirty="0"/>
              <a:t> </a:t>
            </a:r>
            <a:r>
              <a:rPr lang="it-IT" i="0" dirty="0" err="1"/>
              <a:t>simple</a:t>
            </a:r>
            <a:r>
              <a:rPr lang="it-IT" i="0" dirty="0"/>
              <a:t> and </a:t>
            </a:r>
            <a:r>
              <a:rPr lang="it-IT" i="0" dirty="0" err="1"/>
              <a:t>complex</a:t>
            </a:r>
            <a:r>
              <a:rPr lang="it-IT" i="0" dirty="0"/>
              <a:t> patterns in the data.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5FCE86E2-5ECD-54E5-B18D-AAC787175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3631"/>
              </p:ext>
            </p:extLst>
          </p:nvPr>
        </p:nvGraphicFramePr>
        <p:xfrm>
          <a:off x="1473200" y="2259190"/>
          <a:ext cx="9499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267">
                  <a:extLst>
                    <a:ext uri="{9D8B030D-6E8A-4147-A177-3AD203B41FA5}">
                      <a16:colId xmlns:a16="http://schemas.microsoft.com/office/drawing/2014/main" val="574070627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577737703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765208892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268449326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771456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Classifier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Accuracy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AUC 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Multi-Layer </a:t>
                      </a:r>
                      <a:r>
                        <a:rPr lang="it-IT" dirty="0" err="1"/>
                        <a:t>Perceptron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0.785614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0.793494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0.869079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0.829565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8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Linear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0.762428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0.778411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0.838109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Factorization</a:t>
                      </a:r>
                      <a:r>
                        <a:rPr lang="it-IT" dirty="0"/>
                        <a:t>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0.961841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0.956872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0.954995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0.993067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20009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79EB9ED-A48B-EDF3-58B9-511F125353C2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293194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9EBC1C-F9C9-7CB7-C7CA-3DD66F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ROC CURVES</a:t>
            </a:r>
            <a:br>
              <a:rPr lang="it-IT" dirty="0"/>
            </a:br>
            <a:r>
              <a:rPr lang="it-IT" sz="2000" dirty="0"/>
              <a:t>Plot of </a:t>
            </a:r>
            <a:r>
              <a:rPr lang="it-IT" sz="2000" dirty="0" err="1"/>
              <a:t>all</a:t>
            </a:r>
            <a:r>
              <a:rPr lang="it-IT" sz="2000" dirty="0"/>
              <a:t> the ROC </a:t>
            </a:r>
            <a:r>
              <a:rPr lang="it-IT" sz="2000" dirty="0" err="1"/>
              <a:t>curves</a:t>
            </a:r>
            <a:endParaRPr lang="it-IT" dirty="0"/>
          </a:p>
        </p:txBody>
      </p:sp>
      <p:pic>
        <p:nvPicPr>
          <p:cNvPr id="4" name="Segnaposto contenuto 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2E239478-1B16-5893-DF10-57C1A20FD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676" y="1862666"/>
            <a:ext cx="4676439" cy="4591756"/>
          </a:xfr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6D70A70-57E9-0CEB-5B1E-239DE8887E5C}"/>
              </a:ext>
            </a:extLst>
          </p:cNvPr>
          <p:cNvSpPr txBox="1">
            <a:spLocks/>
          </p:cNvSpPr>
          <p:nvPr/>
        </p:nvSpPr>
        <p:spPr>
          <a:xfrm>
            <a:off x="1371600" y="2585860"/>
            <a:ext cx="5266267" cy="3145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i="0" dirty="0"/>
              <a:t>The plot </a:t>
            </a:r>
            <a:r>
              <a:rPr lang="it-IT" i="0" dirty="0" err="1"/>
              <a:t>is</a:t>
            </a:r>
            <a:r>
              <a:rPr lang="it-IT" i="0" dirty="0"/>
              <a:t> </a:t>
            </a:r>
            <a:r>
              <a:rPr lang="it-IT" i="0" dirty="0" err="1"/>
              <a:t>coherent</a:t>
            </a:r>
            <a:r>
              <a:rPr lang="it-IT" i="0" dirty="0"/>
              <a:t> with the </a:t>
            </a:r>
            <a:r>
              <a:rPr lang="it-IT" i="0" dirty="0" err="1"/>
              <a:t>results</a:t>
            </a:r>
            <a:r>
              <a:rPr lang="it-IT" i="0" dirty="0"/>
              <a:t> </a:t>
            </a:r>
            <a:r>
              <a:rPr lang="it-IT" i="0" dirty="0" err="1"/>
              <a:t>obtained</a:t>
            </a:r>
            <a:r>
              <a:rPr lang="it-IT" i="0" dirty="0"/>
              <a:t>:</a:t>
            </a:r>
          </a:p>
          <a:p>
            <a:pPr lvl="1"/>
            <a:r>
              <a:rPr lang="it-IT" i="0" dirty="0" err="1"/>
              <a:t>Tree-based</a:t>
            </a:r>
            <a:r>
              <a:rPr lang="it-IT" i="0" dirty="0"/>
              <a:t> models </a:t>
            </a:r>
            <a:r>
              <a:rPr lang="it-IT" i="0" dirty="0" err="1"/>
              <a:t>performs</a:t>
            </a:r>
            <a:r>
              <a:rPr lang="it-IT" i="0" dirty="0"/>
              <a:t> </a:t>
            </a:r>
            <a:r>
              <a:rPr lang="it-IT" i="0" dirty="0" err="1"/>
              <a:t>very</a:t>
            </a:r>
            <a:r>
              <a:rPr lang="it-IT" i="0" dirty="0"/>
              <a:t> </a:t>
            </a:r>
            <a:r>
              <a:rPr lang="it-IT" i="0" dirty="0" err="1"/>
              <a:t>well</a:t>
            </a:r>
            <a:r>
              <a:rPr lang="it-IT" i="0" dirty="0"/>
              <a:t>.</a:t>
            </a:r>
          </a:p>
          <a:p>
            <a:pPr lvl="1"/>
            <a:r>
              <a:rPr lang="it-IT" i="0" dirty="0" err="1"/>
              <a:t>Gradient</a:t>
            </a:r>
            <a:r>
              <a:rPr lang="it-IT" i="0" dirty="0"/>
              <a:t> </a:t>
            </a:r>
            <a:r>
              <a:rPr lang="it-IT" i="0" dirty="0" err="1"/>
              <a:t>Boosted</a:t>
            </a:r>
            <a:r>
              <a:rPr lang="it-IT" i="0" dirty="0"/>
              <a:t> </a:t>
            </a:r>
            <a:r>
              <a:rPr lang="it-IT" i="0" dirty="0" err="1"/>
              <a:t>Tree</a:t>
            </a:r>
            <a:r>
              <a:rPr lang="it-IT" i="0" dirty="0"/>
              <a:t> </a:t>
            </a:r>
            <a:r>
              <a:rPr lang="it-IT" i="0" dirty="0" err="1"/>
              <a:t>has</a:t>
            </a:r>
            <a:r>
              <a:rPr lang="it-IT" i="0" dirty="0"/>
              <a:t> a </a:t>
            </a:r>
            <a:r>
              <a:rPr lang="it-IT" i="0" dirty="0" err="1"/>
              <a:t>basically</a:t>
            </a:r>
            <a:r>
              <a:rPr lang="it-IT" i="0" dirty="0"/>
              <a:t> </a:t>
            </a:r>
            <a:r>
              <a:rPr lang="it-IT" i="0" dirty="0" err="1"/>
              <a:t>perfect</a:t>
            </a:r>
            <a:r>
              <a:rPr lang="it-IT" i="0" dirty="0"/>
              <a:t> </a:t>
            </a:r>
            <a:r>
              <a:rPr lang="it-IT" i="0" dirty="0" err="1"/>
              <a:t>result</a:t>
            </a:r>
            <a:r>
              <a:rPr lang="it-IT" i="0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OvR</a:t>
            </a:r>
            <a:r>
              <a:rPr lang="it-IT" dirty="0"/>
              <a:t> </a:t>
            </a:r>
            <a:r>
              <a:rPr lang="it-IT" dirty="0" err="1"/>
              <a:t>confirms</a:t>
            </a:r>
            <a:r>
              <a:rPr lang="it-IT" dirty="0"/>
              <a:t> the performance of the </a:t>
            </a:r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r>
              <a:rPr lang="it-IT" dirty="0"/>
              <a:t>.</a:t>
            </a:r>
          </a:p>
          <a:p>
            <a:r>
              <a:rPr lang="it-IT" i="0" dirty="0"/>
              <a:t>Using PCA </a:t>
            </a:r>
            <a:r>
              <a:rPr lang="it-IT" i="0" dirty="0" err="1"/>
              <a:t>does</a:t>
            </a:r>
            <a:r>
              <a:rPr lang="it-IT" i="0" dirty="0"/>
              <a:t> </a:t>
            </a:r>
            <a:r>
              <a:rPr lang="it-IT" i="0" dirty="0" err="1"/>
              <a:t>not</a:t>
            </a:r>
            <a:r>
              <a:rPr lang="it-IT" i="0" dirty="0"/>
              <a:t> </a:t>
            </a:r>
            <a:r>
              <a:rPr lang="it-IT" i="0" dirty="0" err="1"/>
              <a:t>result</a:t>
            </a:r>
            <a:r>
              <a:rPr lang="it-IT" i="0" dirty="0"/>
              <a:t> in </a:t>
            </a:r>
            <a:r>
              <a:rPr lang="it-IT" i="0" dirty="0" err="1"/>
              <a:t>any</a:t>
            </a:r>
            <a:r>
              <a:rPr lang="it-IT" i="0" dirty="0"/>
              <a:t> </a:t>
            </a:r>
            <a:r>
              <a:rPr lang="it-IT" i="0" dirty="0" err="1"/>
              <a:t>advantage</a:t>
            </a:r>
            <a:r>
              <a:rPr lang="it-IT" i="0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3497A8-E310-F50E-EA6E-8A0DD1A3FCF2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137496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BA790-4B05-1E18-7F08-D5A4DCD7C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A0B53C-F228-1BCA-3AC0-C5BDE4E4D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The END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6D05CF-732D-6AF4-998D-7D56C57BF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Thanks for the </a:t>
            </a:r>
            <a:r>
              <a:rPr lang="it-IT" dirty="0" err="1"/>
              <a:t>attention</a:t>
            </a:r>
            <a:r>
              <a:rPr lang="it-IT" dirty="0"/>
              <a:t>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BA6529-5693-84B1-80CF-24946E2620C0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190238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2575FF-B9C2-EA71-FBF0-E17FDB3D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it-IT" dirty="0"/>
              <a:t>Dataset</a:t>
            </a:r>
            <a:br>
              <a:rPr lang="it-IT" sz="3400" dirty="0"/>
            </a:br>
            <a:r>
              <a:rPr lang="it-IT" sz="2000" dirty="0" err="1"/>
              <a:t>Secondary</a:t>
            </a:r>
            <a:r>
              <a:rPr lang="it-IT" sz="2000" dirty="0"/>
              <a:t> </a:t>
            </a:r>
            <a:r>
              <a:rPr lang="it-IT" sz="2000" dirty="0" err="1"/>
              <a:t>Mushroom</a:t>
            </a:r>
            <a:r>
              <a:rPr lang="it-IT" sz="2000" dirty="0"/>
              <a:t>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5" name="Segnaposto contenuto 8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30796191-D929-20F3-1958-A376475A3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88" y="643467"/>
            <a:ext cx="2753282" cy="27051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Segnaposto contenuto 6" descr="Immagine che contiene testo, mappa, diagramma&#10;&#10;Descrizione generata automaticamente">
            <a:extLst>
              <a:ext uri="{FF2B5EF4-FFF2-40B4-BE49-F238E27FC236}">
                <a16:creationId xmlns:a16="http://schemas.microsoft.com/office/drawing/2014/main" id="{51E84579-6D89-196D-23CF-821BC1800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967" y="3509434"/>
            <a:ext cx="2940325" cy="27051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67C32AD2-2A04-CFF2-D78E-F823D28BF818}"/>
              </a:ext>
            </a:extLst>
          </p:cNvPr>
          <p:cNvCxnSpPr>
            <a:cxnSpLocks/>
          </p:cNvCxnSpPr>
          <p:nvPr/>
        </p:nvCxnSpPr>
        <p:spPr>
          <a:xfrm>
            <a:off x="879363" y="1625600"/>
            <a:ext cx="48441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423C3984-B656-A81F-488E-CB6E05DA6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353733"/>
            <a:ext cx="5192353" cy="3581400"/>
          </a:xfrm>
        </p:spPr>
        <p:txBody>
          <a:bodyPr/>
          <a:lstStyle/>
          <a:p>
            <a:pPr lvl="0"/>
            <a:r>
              <a:rPr lang="it-IT" baseline="0" dirty="0" err="1"/>
              <a:t>It</a:t>
            </a:r>
            <a:r>
              <a:rPr lang="it-IT" baseline="0" dirty="0"/>
              <a:t> </a:t>
            </a:r>
            <a:r>
              <a:rPr lang="it-IT" baseline="0" dirty="0" err="1"/>
              <a:t>includes</a:t>
            </a:r>
            <a:r>
              <a:rPr lang="it-IT" baseline="0" dirty="0"/>
              <a:t> 61069 </a:t>
            </a:r>
            <a:r>
              <a:rPr lang="it-IT" baseline="0" dirty="0" err="1"/>
              <a:t>hypothetical</a:t>
            </a:r>
            <a:r>
              <a:rPr lang="it-IT" baseline="0" dirty="0"/>
              <a:t> </a:t>
            </a:r>
            <a:r>
              <a:rPr lang="it-IT" baseline="0" dirty="0" err="1"/>
              <a:t>mushrooms</a:t>
            </a:r>
            <a:r>
              <a:rPr lang="it-IT" baseline="0" dirty="0"/>
              <a:t>.</a:t>
            </a:r>
            <a:endParaRPr lang="it-IT" dirty="0"/>
          </a:p>
          <a:p>
            <a:pPr lvl="0"/>
            <a:r>
              <a:rPr lang="it-IT" baseline="0" dirty="0"/>
              <a:t>The </a:t>
            </a:r>
            <a:r>
              <a:rPr lang="it-IT" baseline="0" dirty="0" err="1"/>
              <a:t>caps</a:t>
            </a:r>
            <a:r>
              <a:rPr lang="it-IT" baseline="0" dirty="0"/>
              <a:t> are </a:t>
            </a:r>
            <a:r>
              <a:rPr lang="it-IT" baseline="0" dirty="0" err="1"/>
              <a:t>based</a:t>
            </a:r>
            <a:r>
              <a:rPr lang="it-IT" baseline="0" dirty="0"/>
              <a:t> on 173 </a:t>
            </a:r>
            <a:r>
              <a:rPr lang="it-IT" baseline="0" dirty="0" err="1"/>
              <a:t>species</a:t>
            </a:r>
            <a:r>
              <a:rPr lang="it-IT" baseline="0" dirty="0"/>
              <a:t>.</a:t>
            </a:r>
            <a:endParaRPr lang="it-IT" dirty="0"/>
          </a:p>
          <a:p>
            <a:pPr lvl="0"/>
            <a:r>
              <a:rPr lang="it-IT" baseline="0" dirty="0" err="1"/>
              <a:t>Each</a:t>
            </a:r>
            <a:r>
              <a:rPr lang="it-IT" baseline="0" dirty="0"/>
              <a:t> </a:t>
            </a:r>
            <a:r>
              <a:rPr lang="it-IT" baseline="0" dirty="0" err="1"/>
              <a:t>mushroom</a:t>
            </a:r>
            <a:r>
              <a:rPr lang="it-IT" baseline="0" dirty="0"/>
              <a:t>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identified</a:t>
            </a:r>
            <a:r>
              <a:rPr lang="it-IT" baseline="0" dirty="0"/>
              <a:t> </a:t>
            </a:r>
            <a:r>
              <a:rPr lang="it-IT" baseline="0" dirty="0" err="1"/>
              <a:t>as</a:t>
            </a:r>
            <a:r>
              <a:rPr lang="it-IT" baseline="0" dirty="0"/>
              <a:t> </a:t>
            </a:r>
            <a:r>
              <a:rPr lang="it-IT" baseline="0" dirty="0" err="1"/>
              <a:t>definitely</a:t>
            </a:r>
            <a:r>
              <a:rPr lang="it-IT" baseline="0" dirty="0"/>
              <a:t> </a:t>
            </a:r>
            <a:r>
              <a:rPr lang="it-IT" baseline="0" dirty="0" err="1"/>
              <a:t>edible</a:t>
            </a:r>
            <a:r>
              <a:rPr lang="it-IT" baseline="0" dirty="0"/>
              <a:t> or </a:t>
            </a:r>
            <a:r>
              <a:rPr lang="it-IT" baseline="0" dirty="0" err="1"/>
              <a:t>poisonous</a:t>
            </a:r>
            <a:r>
              <a:rPr lang="it-IT" baseline="0" dirty="0"/>
              <a:t>, with </a:t>
            </a:r>
            <a:r>
              <a:rPr lang="it-IT" baseline="0" dirty="0" err="1"/>
              <a:t>almost</a:t>
            </a:r>
            <a:r>
              <a:rPr lang="it-IT" baseline="0" dirty="0"/>
              <a:t> </a:t>
            </a:r>
            <a:r>
              <a:rPr lang="it-IT" baseline="0" dirty="0" err="1"/>
              <a:t>equal</a:t>
            </a:r>
            <a:r>
              <a:rPr lang="it-IT" baseline="0" dirty="0"/>
              <a:t> </a:t>
            </a:r>
            <a:r>
              <a:rPr lang="it-IT" baseline="0" dirty="0" err="1"/>
              <a:t>distribution</a:t>
            </a:r>
            <a:r>
              <a:rPr lang="it-IT" baseline="0" dirty="0"/>
              <a:t>.</a:t>
            </a:r>
            <a:endParaRPr lang="it-IT" dirty="0"/>
          </a:p>
          <a:p>
            <a:pPr lvl="0"/>
            <a:r>
              <a:rPr lang="it-IT" baseline="0" dirty="0" err="1"/>
              <a:t>It</a:t>
            </a:r>
            <a:r>
              <a:rPr lang="it-IT" baseline="0" dirty="0"/>
              <a:t>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caracterized</a:t>
            </a:r>
            <a:r>
              <a:rPr lang="it-IT" baseline="0" dirty="0"/>
              <a:t> by 20 features, </a:t>
            </a:r>
            <a:r>
              <a:rPr lang="it-IT" baseline="0" dirty="0" err="1"/>
              <a:t>divided</a:t>
            </a:r>
            <a:r>
              <a:rPr lang="it-IT" baseline="0" dirty="0"/>
              <a:t> in </a:t>
            </a:r>
            <a:r>
              <a:rPr lang="it-IT" baseline="0" dirty="0" err="1"/>
              <a:t>numerical</a:t>
            </a:r>
            <a:r>
              <a:rPr lang="it-IT" baseline="0" dirty="0"/>
              <a:t> and </a:t>
            </a:r>
            <a:r>
              <a:rPr lang="it-IT" baseline="0" dirty="0" err="1"/>
              <a:t>categorical</a:t>
            </a:r>
            <a:r>
              <a:rPr lang="it-IT" baseline="0" dirty="0"/>
              <a:t> </a:t>
            </a:r>
            <a:r>
              <a:rPr lang="it-IT" baseline="0" dirty="0" err="1"/>
              <a:t>types</a:t>
            </a:r>
            <a:r>
              <a:rPr lang="it-IT" baseline="0" dirty="0"/>
              <a:t>.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C81D32-64F1-3811-7A5F-2D5AE338A062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264698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0379C-A8BC-7BCD-8008-33ADE919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 and Spark</a:t>
            </a:r>
            <a:br>
              <a:rPr lang="it-IT" dirty="0"/>
            </a:br>
            <a:r>
              <a:rPr lang="it-IT" sz="2000" dirty="0"/>
              <a:t>Setup of the </a:t>
            </a:r>
            <a:r>
              <a:rPr lang="it-IT" sz="2000" dirty="0" err="1"/>
              <a:t>virtual</a:t>
            </a:r>
            <a:r>
              <a:rPr lang="it-IT" sz="2000" dirty="0"/>
              <a:t> </a:t>
            </a:r>
            <a:r>
              <a:rPr lang="it-IT" sz="2000" dirty="0" err="1"/>
              <a:t>environment</a:t>
            </a:r>
            <a:endParaRPr lang="it-IT" sz="2000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5AB33D02-285A-D033-A411-2D0417A3A14F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uppo 4">
            <a:extLst>
              <a:ext uri="{FF2B5EF4-FFF2-40B4-BE49-F238E27FC236}">
                <a16:creationId xmlns:a16="http://schemas.microsoft.com/office/drawing/2014/main" id="{0CBE932E-F27C-CAEE-BEA8-24EC2D6FCA89}"/>
              </a:ext>
            </a:extLst>
          </p:cNvPr>
          <p:cNvGrpSpPr/>
          <p:nvPr/>
        </p:nvGrpSpPr>
        <p:grpSpPr>
          <a:xfrm>
            <a:off x="6613409" y="3388220"/>
            <a:ext cx="5279435" cy="2686473"/>
            <a:chOff x="6217918" y="2514175"/>
            <a:chExt cx="5279435" cy="2686473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9CE6558B-450F-3C51-11CF-7B1E0F0EC542}"/>
                </a:ext>
              </a:extLst>
            </p:cNvPr>
            <p:cNvGrpSpPr/>
            <p:nvPr/>
          </p:nvGrpSpPr>
          <p:grpSpPr>
            <a:xfrm>
              <a:off x="6217918" y="2514175"/>
              <a:ext cx="5279435" cy="2686473"/>
              <a:chOff x="6217920" y="2755336"/>
              <a:chExt cx="5279435" cy="2686473"/>
            </a:xfrm>
          </p:grpSpPr>
          <p:pic>
            <p:nvPicPr>
              <p:cNvPr id="10" name="Immagine 9" descr="Immagine che contiene schermata, Rettangolo, diagramma, linea&#10;&#10;Descrizione generata automaticamente">
                <a:extLst>
                  <a:ext uri="{FF2B5EF4-FFF2-40B4-BE49-F238E27FC236}">
                    <a16:creationId xmlns:a16="http://schemas.microsoft.com/office/drawing/2014/main" id="{25E11937-8F1C-D9FF-3A51-2A3B401572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1813" b="56237"/>
              <a:stretch/>
            </p:blipFill>
            <p:spPr>
              <a:xfrm>
                <a:off x="6217920" y="2755336"/>
                <a:ext cx="5279435" cy="268647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1" name="Immagine 10" descr="Immagine che contiene clipart, illustrazione, cartone animato, arte&#10;&#10;Descrizione generata automaticamente">
                <a:extLst>
                  <a:ext uri="{FF2B5EF4-FFF2-40B4-BE49-F238E27FC236}">
                    <a16:creationId xmlns:a16="http://schemas.microsoft.com/office/drawing/2014/main" id="{A22114DF-F163-7C40-F29E-17F805DA18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97994" y="2815155"/>
                <a:ext cx="740565" cy="613846"/>
              </a:xfrm>
              <a:prstGeom prst="rect">
                <a:avLst/>
              </a:prstGeom>
            </p:spPr>
          </p:pic>
        </p:grpSp>
        <p:pic>
          <p:nvPicPr>
            <p:cNvPr id="7" name="Immagine 6" descr="Immagine che contiene testo, Carattere, logo, Elementi grafici&#10;&#10;Descrizione generata automaticamente">
              <a:extLst>
                <a:ext uri="{FF2B5EF4-FFF2-40B4-BE49-F238E27FC236}">
                  <a16:creationId xmlns:a16="http://schemas.microsoft.com/office/drawing/2014/main" id="{BE3DD3FE-1A9C-B40D-B496-A308CC227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1304" y1="31231" x2="51304" y2="31231"/>
                          <a14:foregroundMark x1="50543" y1="21538" x2="50543" y2="21538"/>
                          <a14:foregroundMark x1="51848" y1="14308" x2="51848" y2="14308"/>
                          <a14:foregroundMark x1="45978" y1="20308" x2="45978" y2="20308"/>
                          <a14:foregroundMark x1="45435" y1="30615" x2="45435" y2="30615"/>
                          <a14:foregroundMark x1="38370" y1="30923" x2="38370" y2="30923"/>
                          <a14:foregroundMark x1="38587" y1="22000" x2="38587" y2="22000"/>
                          <a14:foregroundMark x1="33696" y1="30000" x2="33696" y2="30000"/>
                          <a14:foregroundMark x1="58696" y1="30615" x2="58696" y2="30615"/>
                          <a14:foregroundMark x1="77500" y1="80154" x2="77500" y2="80154"/>
                          <a14:foregroundMark x1="72826" y1="84000" x2="72826" y2="84000"/>
                          <a14:foregroundMark x1="53043" y1="83846" x2="53043" y2="83846"/>
                          <a14:foregroundMark x1="41522" y1="81077" x2="41522" y2="81077"/>
                          <a14:foregroundMark x1="35652" y1="89077" x2="35652" y2="89077"/>
                          <a14:foregroundMark x1="24457" y1="78769" x2="24457" y2="787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655" y="3441440"/>
              <a:ext cx="641963" cy="453561"/>
            </a:xfrm>
            <a:prstGeom prst="rect">
              <a:avLst/>
            </a:prstGeom>
          </p:spPr>
        </p:pic>
        <p:pic>
          <p:nvPicPr>
            <p:cNvPr id="8" name="Immagine 7" descr="Immagine che contiene testo, Carattere, logo, Elementi grafici&#10;&#10;Descrizione generata automaticamente">
              <a:extLst>
                <a:ext uri="{FF2B5EF4-FFF2-40B4-BE49-F238E27FC236}">
                  <a16:creationId xmlns:a16="http://schemas.microsoft.com/office/drawing/2014/main" id="{9B5D52A2-A5EC-168A-6D45-948CE8994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1304" y1="31231" x2="51304" y2="31231"/>
                          <a14:foregroundMark x1="50543" y1="21538" x2="50543" y2="21538"/>
                          <a14:foregroundMark x1="51848" y1="14308" x2="51848" y2="14308"/>
                          <a14:foregroundMark x1="45978" y1="20308" x2="45978" y2="20308"/>
                          <a14:foregroundMark x1="45435" y1="30615" x2="45435" y2="30615"/>
                          <a14:foregroundMark x1="38370" y1="30923" x2="38370" y2="30923"/>
                          <a14:foregroundMark x1="38587" y1="22000" x2="38587" y2="22000"/>
                          <a14:foregroundMark x1="33696" y1="30000" x2="33696" y2="30000"/>
                          <a14:foregroundMark x1="58696" y1="30615" x2="58696" y2="30615"/>
                          <a14:foregroundMark x1="77500" y1="80154" x2="77500" y2="80154"/>
                          <a14:foregroundMark x1="72826" y1="84000" x2="72826" y2="84000"/>
                          <a14:foregroundMark x1="53043" y1="83846" x2="53043" y2="83846"/>
                          <a14:foregroundMark x1="41522" y1="81077" x2="41522" y2="81077"/>
                          <a14:foregroundMark x1="35652" y1="89077" x2="35652" y2="89077"/>
                          <a14:foregroundMark x1="24457" y1="78769" x2="24457" y2="787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8846" y="4475184"/>
              <a:ext cx="641963" cy="453561"/>
            </a:xfrm>
            <a:prstGeom prst="rect">
              <a:avLst/>
            </a:prstGeom>
          </p:spPr>
        </p:pic>
        <p:pic>
          <p:nvPicPr>
            <p:cNvPr id="9" name="Immagine 8" descr="Immagine che contiene testo, Carattere, logo, Elementi grafici&#10;&#10;Descrizione generata automaticamente">
              <a:extLst>
                <a:ext uri="{FF2B5EF4-FFF2-40B4-BE49-F238E27FC236}">
                  <a16:creationId xmlns:a16="http://schemas.microsoft.com/office/drawing/2014/main" id="{AF0B49B1-19D6-0248-58BD-366963B42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1304" y1="31231" x2="51304" y2="31231"/>
                          <a14:foregroundMark x1="50543" y1="21538" x2="50543" y2="21538"/>
                          <a14:foregroundMark x1="51848" y1="14308" x2="51848" y2="14308"/>
                          <a14:foregroundMark x1="45978" y1="20308" x2="45978" y2="20308"/>
                          <a14:foregroundMark x1="45435" y1="30615" x2="45435" y2="30615"/>
                          <a14:foregroundMark x1="38370" y1="30923" x2="38370" y2="30923"/>
                          <a14:foregroundMark x1="38587" y1="22000" x2="38587" y2="22000"/>
                          <a14:foregroundMark x1="33696" y1="30000" x2="33696" y2="30000"/>
                          <a14:foregroundMark x1="58696" y1="30615" x2="58696" y2="30615"/>
                          <a14:foregroundMark x1="77500" y1="80154" x2="77500" y2="80154"/>
                          <a14:foregroundMark x1="72826" y1="84000" x2="72826" y2="84000"/>
                          <a14:foregroundMark x1="53043" y1="83846" x2="53043" y2="83846"/>
                          <a14:foregroundMark x1="41522" y1="81077" x2="41522" y2="81077"/>
                          <a14:foregroundMark x1="35652" y1="89077" x2="35652" y2="89077"/>
                          <a14:foregroundMark x1="24457" y1="78769" x2="24457" y2="787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692" y="4475184"/>
              <a:ext cx="641963" cy="453561"/>
            </a:xfrm>
            <a:prstGeom prst="rect">
              <a:avLst/>
            </a:prstGeom>
          </p:spPr>
        </p:pic>
      </p:grp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A0424A7F-E859-E72D-D4E1-B4F40ECB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241809" cy="2556933"/>
          </a:xfrm>
        </p:spPr>
        <p:txBody>
          <a:bodyPr/>
          <a:lstStyle/>
          <a:p>
            <a:pPr lvl="0"/>
            <a:r>
              <a:rPr lang="it-IT" baseline="0" dirty="0"/>
              <a:t>The Spark cluster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built</a:t>
            </a:r>
            <a:r>
              <a:rPr lang="it-IT" baseline="0" dirty="0"/>
              <a:t> </a:t>
            </a:r>
            <a:r>
              <a:rPr lang="it-IT" baseline="0" dirty="0" err="1"/>
              <a:t>upon</a:t>
            </a:r>
            <a:r>
              <a:rPr lang="it-IT" baseline="0" dirty="0"/>
              <a:t> </a:t>
            </a:r>
            <a:r>
              <a:rPr lang="it-IT" baseline="0" dirty="0" err="1"/>
              <a:t>docker</a:t>
            </a:r>
            <a:r>
              <a:rPr lang="it-IT" baseline="0" dirty="0"/>
              <a:t>.</a:t>
            </a:r>
            <a:endParaRPr lang="it-IT" dirty="0"/>
          </a:p>
          <a:p>
            <a:pPr lvl="0"/>
            <a:r>
              <a:rPr lang="it-IT" baseline="0" dirty="0"/>
              <a:t>The cluster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created</a:t>
            </a:r>
            <a:r>
              <a:rPr lang="it-IT" baseline="0" dirty="0"/>
              <a:t> </a:t>
            </a:r>
            <a:r>
              <a:rPr lang="it-IT" baseline="0" dirty="0" err="1"/>
              <a:t>using</a:t>
            </a:r>
            <a:r>
              <a:rPr lang="it-IT" baseline="0" dirty="0"/>
              <a:t> </a:t>
            </a:r>
            <a:r>
              <a:rPr lang="it-IT" baseline="0" dirty="0" err="1"/>
              <a:t>docker</a:t>
            </a:r>
            <a:r>
              <a:rPr lang="it-IT" baseline="0" dirty="0"/>
              <a:t> compose.</a:t>
            </a:r>
            <a:endParaRPr lang="it-IT" dirty="0"/>
          </a:p>
          <a:p>
            <a:pPr lvl="0"/>
            <a:r>
              <a:rPr lang="it-IT" baseline="0" dirty="0" err="1"/>
              <a:t>Each</a:t>
            </a:r>
            <a:r>
              <a:rPr lang="it-IT" baseline="0" dirty="0"/>
              <a:t> container </a:t>
            </a:r>
            <a:r>
              <a:rPr lang="it-IT" baseline="0" dirty="0" err="1"/>
              <a:t>runs</a:t>
            </a:r>
            <a:r>
              <a:rPr lang="it-IT" baseline="0" dirty="0"/>
              <a:t> a custom </a:t>
            </a:r>
            <a:r>
              <a:rPr lang="it-IT" baseline="0" dirty="0" err="1"/>
              <a:t>linux</a:t>
            </a:r>
            <a:r>
              <a:rPr lang="it-IT" baseline="0" dirty="0"/>
              <a:t> image.</a:t>
            </a:r>
            <a:endParaRPr lang="it-IT" dirty="0"/>
          </a:p>
          <a:p>
            <a:pPr lvl="0"/>
            <a:r>
              <a:rPr lang="it-IT" baseline="0" dirty="0" err="1"/>
              <a:t>Ths</a:t>
            </a:r>
            <a:r>
              <a:rPr lang="it-IT" baseline="0" dirty="0"/>
              <a:t> Spark session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created</a:t>
            </a:r>
            <a:r>
              <a:rPr lang="it-IT" baseline="0" dirty="0"/>
              <a:t> </a:t>
            </a:r>
            <a:r>
              <a:rPr lang="it-IT" baseline="0" dirty="0" err="1"/>
              <a:t>through</a:t>
            </a:r>
            <a:r>
              <a:rPr lang="it-IT" baseline="0" dirty="0"/>
              <a:t> a </a:t>
            </a:r>
            <a:r>
              <a:rPr lang="it-IT" baseline="0" dirty="0" err="1"/>
              <a:t>Jupyter</a:t>
            </a:r>
            <a:r>
              <a:rPr lang="it-IT" baseline="0" dirty="0"/>
              <a:t> notebook.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E23718-2872-6E0F-02FA-0F81F9E303C0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68721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D63F8-F64D-E7AB-8202-1A30A9917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E8B06-58C1-9DC9-BDDB-73EA618F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</a:t>
            </a:r>
            <a:r>
              <a:rPr lang="it-IT" dirty="0"/>
              <a:t>-processing</a:t>
            </a:r>
            <a:br>
              <a:rPr lang="it-IT" dirty="0"/>
            </a:br>
            <a:r>
              <a:rPr lang="it-IT" sz="2000" dirty="0" err="1"/>
              <a:t>Enhance</a:t>
            </a:r>
            <a:r>
              <a:rPr lang="it-IT" sz="2000" dirty="0"/>
              <a:t> the </a:t>
            </a:r>
            <a:r>
              <a:rPr lang="it-IT" sz="2000" dirty="0" err="1"/>
              <a:t>quality</a:t>
            </a:r>
            <a:r>
              <a:rPr lang="it-IT" sz="2000" dirty="0"/>
              <a:t> of the data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4CAF84A4-690B-B304-62FE-47DDF619054D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809FFB-D9F0-BC12-1E26-518B5734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955" y="2742901"/>
            <a:ext cx="10222089" cy="2862032"/>
          </a:xfrm>
        </p:spPr>
        <p:txBody>
          <a:bodyPr>
            <a:normAutofit/>
          </a:bodyPr>
          <a:lstStyle/>
          <a:p>
            <a:pPr lvl="0"/>
            <a:r>
              <a:rPr lang="it-IT" dirty="0" err="1"/>
              <a:t>Removal</a:t>
            </a:r>
            <a:r>
              <a:rPr lang="it-IT" dirty="0"/>
              <a:t> of </a:t>
            </a:r>
            <a:r>
              <a:rPr lang="it-IT" dirty="0" err="1"/>
              <a:t>row</a:t>
            </a:r>
            <a:r>
              <a:rPr lang="it-IT" dirty="0"/>
              <a:t> </a:t>
            </a:r>
            <a:r>
              <a:rPr lang="it-IT" dirty="0" err="1"/>
              <a:t>duplicates</a:t>
            </a:r>
            <a:r>
              <a:rPr lang="it-IT" dirty="0"/>
              <a:t>.</a:t>
            </a:r>
          </a:p>
          <a:p>
            <a:pPr lvl="0"/>
            <a:r>
              <a:rPr lang="it-IT" dirty="0"/>
              <a:t>Check and </a:t>
            </a:r>
            <a:r>
              <a:rPr lang="it-IT" dirty="0" err="1"/>
              <a:t>removal</a:t>
            </a:r>
            <a:r>
              <a:rPr lang="it-IT" dirty="0"/>
              <a:t> of </a:t>
            </a:r>
            <a:r>
              <a:rPr lang="it-IT" dirty="0" err="1"/>
              <a:t>NaN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:</a:t>
            </a:r>
          </a:p>
          <a:p>
            <a:pPr lvl="1"/>
            <a:r>
              <a:rPr lang="it-IT" sz="1800" i="0" dirty="0"/>
              <a:t>Drop of </a:t>
            </a:r>
            <a:r>
              <a:rPr lang="it-IT" sz="1800" i="0" dirty="0" err="1"/>
              <a:t>columns</a:t>
            </a:r>
            <a:r>
              <a:rPr lang="it-IT" sz="1800" i="0" dirty="0"/>
              <a:t> with the </a:t>
            </a:r>
            <a:r>
              <a:rPr lang="it-IT" sz="1800" i="0" dirty="0" err="1"/>
              <a:t>number</a:t>
            </a:r>
            <a:r>
              <a:rPr lang="it-IT" sz="1800" i="0" dirty="0"/>
              <a:t> of </a:t>
            </a:r>
            <a:r>
              <a:rPr lang="it-IT" sz="1800" b="1" dirty="0" err="1"/>
              <a:t>NaN</a:t>
            </a:r>
            <a:r>
              <a:rPr lang="it-IT" sz="1800" i="0" dirty="0"/>
              <a:t> </a:t>
            </a:r>
            <a:r>
              <a:rPr lang="it-IT" sz="1800" i="0" dirty="0" err="1"/>
              <a:t>greater</a:t>
            </a:r>
            <a:r>
              <a:rPr lang="it-IT" sz="1800" i="0" dirty="0"/>
              <a:t> </a:t>
            </a:r>
            <a:r>
              <a:rPr lang="it-IT" sz="1800" i="0" dirty="0" err="1"/>
              <a:t>than</a:t>
            </a:r>
            <a:r>
              <a:rPr lang="it-IT" sz="1800" i="0" dirty="0"/>
              <a:t> 50% of the </a:t>
            </a:r>
            <a:r>
              <a:rPr lang="it-IT" sz="1800" i="0" dirty="0" err="1"/>
              <a:t>total</a:t>
            </a:r>
            <a:r>
              <a:rPr lang="it-IT" sz="1800" i="0" dirty="0"/>
              <a:t> </a:t>
            </a:r>
            <a:r>
              <a:rPr lang="it-IT" sz="1800" i="0" dirty="0" err="1"/>
              <a:t>number</a:t>
            </a:r>
            <a:r>
              <a:rPr lang="it-IT" sz="1800" i="0" dirty="0"/>
              <a:t> of </a:t>
            </a:r>
            <a:r>
              <a:rPr lang="it-IT" sz="1800" i="0" dirty="0" err="1"/>
              <a:t>rows</a:t>
            </a:r>
            <a:endParaRPr lang="it-IT" sz="1800" i="0" dirty="0"/>
          </a:p>
          <a:p>
            <a:pPr lvl="1"/>
            <a:r>
              <a:rPr lang="it-IT" sz="1800" i="0" dirty="0" err="1"/>
              <a:t>Replacement</a:t>
            </a:r>
            <a:r>
              <a:rPr lang="it-IT" sz="1800" i="0" dirty="0"/>
              <a:t> of the </a:t>
            </a:r>
            <a:r>
              <a:rPr lang="it-IT" sz="1800" i="0" dirty="0" err="1"/>
              <a:t>remaining</a:t>
            </a:r>
            <a:r>
              <a:rPr lang="it-IT" sz="1800" i="0" dirty="0"/>
              <a:t> </a:t>
            </a:r>
            <a:r>
              <a:rPr lang="it-IT" sz="1800" b="1" dirty="0" err="1"/>
              <a:t>NaN</a:t>
            </a:r>
            <a:r>
              <a:rPr lang="it-IT" sz="1800" i="0" dirty="0"/>
              <a:t> with the </a:t>
            </a:r>
            <a:r>
              <a:rPr lang="it-IT" sz="1800" i="0" dirty="0" err="1"/>
              <a:t>most</a:t>
            </a:r>
            <a:r>
              <a:rPr lang="it-IT" sz="1800" i="0" dirty="0"/>
              <a:t> </a:t>
            </a:r>
            <a:r>
              <a:rPr lang="it-IT" sz="1800" i="0" dirty="0" err="1"/>
              <a:t>frequent</a:t>
            </a:r>
            <a:r>
              <a:rPr lang="it-IT" sz="1800" i="0" dirty="0"/>
              <a:t> </a:t>
            </a:r>
            <a:r>
              <a:rPr lang="it-IT" sz="1800" i="0" dirty="0" err="1"/>
              <a:t>value</a:t>
            </a:r>
            <a:r>
              <a:rPr lang="it-IT" sz="1800" i="0" dirty="0"/>
              <a:t> of </a:t>
            </a:r>
            <a:r>
              <a:rPr lang="it-IT" sz="1800" i="0" dirty="0" err="1"/>
              <a:t>each</a:t>
            </a:r>
            <a:r>
              <a:rPr lang="it-IT" sz="1800" i="0" dirty="0"/>
              <a:t> </a:t>
            </a:r>
            <a:r>
              <a:rPr lang="it-IT" sz="1800" i="0" dirty="0" err="1"/>
              <a:t>column</a:t>
            </a:r>
            <a:r>
              <a:rPr lang="it-IT" sz="1800" dirty="0"/>
              <a:t>.</a:t>
            </a:r>
          </a:p>
          <a:p>
            <a:pPr lvl="0"/>
            <a:r>
              <a:rPr lang="it-IT" dirty="0"/>
              <a:t>Use of the </a:t>
            </a:r>
            <a:r>
              <a:rPr lang="it-IT" dirty="0" err="1"/>
              <a:t>R</a:t>
            </a:r>
            <a:r>
              <a:rPr lang="it-IT" dirty="0"/>
              <a:t>-Formula to </a:t>
            </a:r>
            <a:r>
              <a:rPr lang="it-IT" dirty="0" err="1"/>
              <a:t>transform</a:t>
            </a:r>
            <a:r>
              <a:rPr lang="it-IT" dirty="0"/>
              <a:t> the dataset, with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columns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features.</a:t>
            </a:r>
          </a:p>
          <a:p>
            <a:pPr lvl="0"/>
            <a:r>
              <a:rPr lang="it-IT" dirty="0"/>
              <a:t>Split the </a:t>
            </a:r>
            <a:r>
              <a:rPr lang="it-IT" dirty="0" err="1"/>
              <a:t>transformed</a:t>
            </a:r>
            <a:r>
              <a:rPr lang="it-IT" dirty="0"/>
              <a:t> dataset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train</a:t>
            </a:r>
            <a:r>
              <a:rPr lang="it-IT" dirty="0"/>
              <a:t> and test sets.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F758F1-FFA3-67D7-6E21-EA5553420714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416818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509AD-17E4-C67D-9B4C-7DBFBEFC1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75D4B3-80B6-E140-BA78-25082569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Metrics</a:t>
            </a:r>
            <a:r>
              <a:rPr lang="it-IT" dirty="0"/>
              <a:t> and Cross-</a:t>
            </a:r>
            <a:r>
              <a:rPr lang="it-IT" dirty="0" err="1"/>
              <a:t>Validation</a:t>
            </a:r>
            <a:br>
              <a:rPr lang="it-IT" dirty="0"/>
            </a:br>
            <a:r>
              <a:rPr lang="it-IT" sz="2000" dirty="0"/>
              <a:t>Evaluation of performances and </a:t>
            </a:r>
            <a:r>
              <a:rPr lang="it-IT" sz="2000" dirty="0" err="1"/>
              <a:t>robustness</a:t>
            </a:r>
            <a:r>
              <a:rPr lang="it-IT" sz="2000" dirty="0"/>
              <a:t> of the models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09AD27B6-AD92-B4BA-34A1-23361D59696A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ABD4D6-CE4F-F0BA-758A-4B3CD642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126089"/>
          </a:xfrm>
        </p:spPr>
        <p:txBody>
          <a:bodyPr>
            <a:normAutofit/>
          </a:bodyPr>
          <a:lstStyle/>
          <a:p>
            <a:pPr lvl="0"/>
            <a:r>
              <a:rPr lang="it-IT" baseline="0" dirty="0"/>
              <a:t>Definition of custom </a:t>
            </a:r>
            <a:r>
              <a:rPr lang="it-IT" baseline="0" dirty="0" err="1"/>
              <a:t>function</a:t>
            </a:r>
            <a:r>
              <a:rPr lang="it-IT" baseline="0" dirty="0"/>
              <a:t> for the </a:t>
            </a:r>
            <a:r>
              <a:rPr lang="it-IT" baseline="0" dirty="0" err="1"/>
              <a:t>evaluation</a:t>
            </a:r>
            <a:r>
              <a:rPr lang="it-IT" baseline="0" dirty="0"/>
              <a:t>:</a:t>
            </a:r>
          </a:p>
          <a:p>
            <a:pPr lvl="1"/>
            <a:r>
              <a:rPr lang="it-IT" dirty="0" err="1"/>
              <a:t>Accuracy</a:t>
            </a:r>
            <a:endParaRPr lang="it-IT" dirty="0"/>
          </a:p>
          <a:p>
            <a:pPr lvl="1"/>
            <a:r>
              <a:rPr lang="it-IT" baseline="0" dirty="0"/>
              <a:t>F1</a:t>
            </a:r>
          </a:p>
          <a:p>
            <a:pPr lvl="1"/>
            <a:r>
              <a:rPr lang="it-IT" baseline="0" dirty="0"/>
              <a:t>F2</a:t>
            </a:r>
          </a:p>
          <a:p>
            <a:pPr lvl="1"/>
            <a:r>
              <a:rPr lang="it-IT" baseline="0" dirty="0"/>
              <a:t>AUC ROC</a:t>
            </a:r>
          </a:p>
          <a:p>
            <a:pPr lvl="0"/>
            <a:r>
              <a:rPr lang="it-IT" baseline="0" dirty="0"/>
              <a:t>AUC ROC </a:t>
            </a:r>
            <a:r>
              <a:rPr lang="it-IT" baseline="0" dirty="0" err="1"/>
              <a:t>used</a:t>
            </a:r>
            <a:r>
              <a:rPr lang="it-IT" baseline="0" dirty="0"/>
              <a:t> </a:t>
            </a:r>
            <a:r>
              <a:rPr lang="it-IT" baseline="0" dirty="0" err="1"/>
              <a:t>as</a:t>
            </a:r>
            <a:r>
              <a:rPr lang="it-IT" baseline="0" dirty="0"/>
              <a:t> the </a:t>
            </a:r>
            <a:r>
              <a:rPr lang="it-IT" baseline="0" dirty="0" err="1"/>
              <a:t>main</a:t>
            </a:r>
            <a:r>
              <a:rPr lang="it-IT" baseline="0" dirty="0"/>
              <a:t> </a:t>
            </a:r>
            <a:r>
              <a:rPr lang="it-IT" baseline="0" dirty="0" err="1"/>
              <a:t>metric</a:t>
            </a:r>
            <a:r>
              <a:rPr lang="it-IT" baseline="0" dirty="0"/>
              <a:t> for the </a:t>
            </a:r>
            <a:r>
              <a:rPr lang="it-IT" baseline="0" dirty="0" err="1"/>
              <a:t>evaluation</a:t>
            </a:r>
            <a:r>
              <a:rPr lang="it-IT" baseline="0" dirty="0"/>
              <a:t> of the performances</a:t>
            </a:r>
          </a:p>
          <a:p>
            <a:pPr lvl="1"/>
            <a:r>
              <a:rPr lang="it-IT" i="0" dirty="0"/>
              <a:t>Plot of the ROC </a:t>
            </a:r>
            <a:r>
              <a:rPr lang="it-IT" i="0" dirty="0" err="1"/>
              <a:t>curves</a:t>
            </a:r>
            <a:endParaRPr lang="it-IT" i="0" dirty="0"/>
          </a:p>
          <a:p>
            <a:pPr lvl="0"/>
            <a:r>
              <a:rPr lang="it-IT" baseline="0" dirty="0" err="1"/>
              <a:t>MLLib</a:t>
            </a:r>
            <a:r>
              <a:rPr lang="it-IT" baseline="0" dirty="0"/>
              <a:t> Cross </a:t>
            </a:r>
            <a:r>
              <a:rPr lang="it-IT" baseline="0" dirty="0" err="1"/>
              <a:t>Validator</a:t>
            </a:r>
            <a:r>
              <a:rPr lang="it-IT" baseline="0" dirty="0"/>
              <a:t> </a:t>
            </a:r>
            <a:r>
              <a:rPr lang="it-IT" baseline="0" dirty="0" err="1"/>
              <a:t>used</a:t>
            </a:r>
            <a:r>
              <a:rPr lang="it-IT" baseline="0" dirty="0"/>
              <a:t> to </a:t>
            </a:r>
            <a:r>
              <a:rPr lang="it-IT" baseline="0" dirty="0" err="1"/>
              <a:t>evaluate</a:t>
            </a:r>
            <a:r>
              <a:rPr lang="it-IT" baseline="0" dirty="0"/>
              <a:t> the models </a:t>
            </a:r>
            <a:r>
              <a:rPr lang="it-IT" baseline="0" dirty="0" err="1"/>
              <a:t>robustness</a:t>
            </a:r>
            <a:r>
              <a:rPr lang="it-IT" dirty="0"/>
              <a:t>:</a:t>
            </a:r>
          </a:p>
          <a:p>
            <a:pPr lvl="1"/>
            <a:r>
              <a:rPr lang="it-IT" baseline="0" dirty="0"/>
              <a:t>10-fold cross </a:t>
            </a:r>
            <a:r>
              <a:rPr lang="it-IT" baseline="0" dirty="0" err="1"/>
              <a:t>validation</a:t>
            </a:r>
            <a:r>
              <a:rPr lang="it-IT" baseline="0" dirty="0"/>
              <a:t> </a:t>
            </a:r>
            <a:r>
              <a:rPr lang="it-IT" i="0" baseline="0" dirty="0" err="1"/>
              <a:t>is</a:t>
            </a:r>
            <a:r>
              <a:rPr lang="it-IT" i="0" baseline="0" dirty="0"/>
              <a:t> </a:t>
            </a:r>
            <a:r>
              <a:rPr lang="it-IT" i="0" baseline="0" dirty="0" err="1"/>
              <a:t>used</a:t>
            </a:r>
            <a:r>
              <a:rPr lang="it-IT" i="0" baseline="0" dirty="0"/>
              <a:t> to produce 10 training and test sets </a:t>
            </a:r>
            <a:r>
              <a:rPr lang="it-IT" i="0" baseline="0" dirty="0" err="1"/>
              <a:t>pairs</a:t>
            </a:r>
            <a:endParaRPr lang="it-IT" i="0" baseline="0" dirty="0"/>
          </a:p>
          <a:p>
            <a:pPr lvl="1"/>
            <a:r>
              <a:rPr lang="it-IT" i="0" dirty="0" err="1"/>
              <a:t>Parameter</a:t>
            </a:r>
            <a:r>
              <a:rPr lang="it-IT" i="0" dirty="0"/>
              <a:t> </a:t>
            </a:r>
            <a:r>
              <a:rPr lang="it-IT" i="0" dirty="0" err="1"/>
              <a:t>grid</a:t>
            </a:r>
            <a:r>
              <a:rPr lang="it-IT" i="0" dirty="0"/>
              <a:t> </a:t>
            </a:r>
            <a:r>
              <a:rPr lang="it-IT" i="0" dirty="0" err="1"/>
              <a:t>used</a:t>
            </a:r>
            <a:r>
              <a:rPr lang="it-IT" i="0" dirty="0"/>
              <a:t> for the </a:t>
            </a:r>
            <a:r>
              <a:rPr lang="it-IT" i="0" dirty="0" err="1"/>
              <a:t>optimal</a:t>
            </a:r>
            <a:r>
              <a:rPr lang="it-IT" i="0" dirty="0"/>
              <a:t> tuning</a:t>
            </a:r>
            <a:endParaRPr lang="it-IT" i="0" baseline="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4B900F-FCDD-B821-3919-1EC0CF117C0E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282473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7D194-0E3F-7DB6-319A-87D0D69D8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DF8E32-A51B-17AC-9304-106C84DD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F2B453E2-869D-A8AA-D8D9-92F1BD3A0432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57DDA0-C373-5F7A-0216-3AD207C3A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250267"/>
          </a:xfrm>
        </p:spPr>
        <p:txBody>
          <a:bodyPr>
            <a:normAutofit lnSpcReduction="10000"/>
          </a:bodyPr>
          <a:lstStyle/>
          <a:p>
            <a:pPr lvl="0"/>
            <a:r>
              <a:rPr lang="it-IT" b="1" baseline="0" dirty="0" err="1"/>
              <a:t>Gaussian</a:t>
            </a:r>
            <a:r>
              <a:rPr lang="it-IT" b="1" baseline="0" dirty="0"/>
              <a:t> </a:t>
            </a:r>
            <a:r>
              <a:rPr lang="it-IT" b="1" baseline="0" dirty="0" err="1"/>
              <a:t>Naive</a:t>
            </a:r>
            <a:r>
              <a:rPr lang="it-IT" b="1" baseline="0" dirty="0"/>
              <a:t> </a:t>
            </a:r>
            <a:r>
              <a:rPr lang="it-IT" b="1" baseline="0" dirty="0" err="1"/>
              <a:t>Bayes</a:t>
            </a:r>
            <a:r>
              <a:rPr lang="it-IT" b="1" baseline="0" dirty="0"/>
              <a:t>:</a:t>
            </a:r>
          </a:p>
          <a:p>
            <a:pPr lvl="1"/>
            <a:r>
              <a:rPr lang="it-IT" i="0" baseline="0" dirty="0" err="1"/>
              <a:t>Uses</a:t>
            </a:r>
            <a:r>
              <a:rPr lang="it-IT" i="0" baseline="0" dirty="0"/>
              <a:t> the </a:t>
            </a:r>
            <a:r>
              <a:rPr lang="it-IT" i="0" baseline="0" dirty="0" err="1"/>
              <a:t>principle</a:t>
            </a:r>
            <a:r>
              <a:rPr lang="it-IT" i="0" baseline="0" dirty="0"/>
              <a:t> of </a:t>
            </a:r>
            <a:r>
              <a:rPr lang="it-IT" i="0" baseline="0" dirty="0" err="1"/>
              <a:t>Naive</a:t>
            </a:r>
            <a:r>
              <a:rPr lang="it-IT" i="0" baseline="0" dirty="0"/>
              <a:t> </a:t>
            </a:r>
            <a:r>
              <a:rPr lang="it-IT" i="0" baseline="0" dirty="0" err="1"/>
              <a:t>Bayesian</a:t>
            </a:r>
            <a:r>
              <a:rPr lang="it-IT" i="0" baseline="0" dirty="0"/>
              <a:t> </a:t>
            </a:r>
            <a:r>
              <a:rPr lang="it-IT" i="0" baseline="0" dirty="0" err="1"/>
              <a:t>probability</a:t>
            </a:r>
            <a:r>
              <a:rPr lang="it-IT" i="0" baseline="0" dirty="0"/>
              <a:t> to make </a:t>
            </a:r>
            <a:r>
              <a:rPr lang="it-IT" i="0" baseline="0" dirty="0" err="1"/>
              <a:t>predictions</a:t>
            </a:r>
            <a:r>
              <a:rPr lang="it-IT" i="0" baseline="0" dirty="0"/>
              <a:t>.</a:t>
            </a:r>
          </a:p>
          <a:p>
            <a:pPr lvl="1"/>
            <a:r>
              <a:rPr lang="it-IT" i="0" dirty="0"/>
              <a:t>Combines </a:t>
            </a:r>
            <a:r>
              <a:rPr lang="it-IT" i="0" dirty="0" err="1"/>
              <a:t>prior</a:t>
            </a:r>
            <a:r>
              <a:rPr lang="it-IT" i="0" dirty="0"/>
              <a:t> knowledge with </a:t>
            </a:r>
            <a:r>
              <a:rPr lang="it-IT" i="0" dirty="0" err="1"/>
              <a:t>observed</a:t>
            </a:r>
            <a:r>
              <a:rPr lang="it-IT" i="0" dirty="0"/>
              <a:t> </a:t>
            </a:r>
            <a:r>
              <a:rPr lang="it-IT" i="0" dirty="0" err="1"/>
              <a:t>evidences</a:t>
            </a:r>
            <a:r>
              <a:rPr lang="it-IT" i="0" dirty="0"/>
              <a:t>. </a:t>
            </a:r>
            <a:r>
              <a:rPr lang="it-IT" i="0" dirty="0" err="1"/>
              <a:t>It</a:t>
            </a:r>
            <a:r>
              <a:rPr lang="it-IT" i="0" dirty="0"/>
              <a:t> </a:t>
            </a:r>
            <a:r>
              <a:rPr lang="it-IT" i="0" dirty="0" err="1"/>
              <a:t>assumes</a:t>
            </a:r>
            <a:r>
              <a:rPr lang="it-IT" i="0" dirty="0"/>
              <a:t> </a:t>
            </a:r>
            <a:r>
              <a:rPr lang="it-IT" i="0" dirty="0" err="1"/>
              <a:t>indipendeces</a:t>
            </a:r>
            <a:r>
              <a:rPr lang="it-IT" i="0" dirty="0"/>
              <a:t> </a:t>
            </a:r>
            <a:r>
              <a:rPr lang="it-IT" i="0" dirty="0" err="1"/>
              <a:t>between</a:t>
            </a:r>
            <a:r>
              <a:rPr lang="it-IT" i="0" dirty="0"/>
              <a:t> the features.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</a:t>
            </a:r>
            <a:r>
              <a:rPr lang="it-IT" i="0" dirty="0" err="1"/>
              <a:t>smoothing</a:t>
            </a:r>
            <a:r>
              <a:rPr lang="it-IT" i="0" dirty="0"/>
              <a:t> </a:t>
            </a:r>
            <a:r>
              <a:rPr lang="it-IT" i="0" dirty="0" err="1"/>
              <a:t>parameter</a:t>
            </a:r>
            <a:r>
              <a:rPr lang="it-IT" i="0" dirty="0"/>
              <a:t> to handle the </a:t>
            </a:r>
            <a:r>
              <a:rPr lang="it-IT" i="0" dirty="0" err="1"/>
              <a:t>problem</a:t>
            </a:r>
            <a:r>
              <a:rPr lang="it-IT" i="0" dirty="0"/>
              <a:t> of zero </a:t>
            </a:r>
            <a:r>
              <a:rPr lang="it-IT" i="0" dirty="0" err="1"/>
              <a:t>probability</a:t>
            </a:r>
            <a:r>
              <a:rPr lang="it-IT" i="0" dirty="0"/>
              <a:t>.</a:t>
            </a:r>
          </a:p>
          <a:p>
            <a:pPr lvl="1"/>
            <a:r>
              <a:rPr lang="it-IT" i="0" dirty="0"/>
              <a:t>Best </a:t>
            </a:r>
            <a:r>
              <a:rPr lang="it-IT" i="0" dirty="0" err="1"/>
              <a:t>value</a:t>
            </a:r>
            <a:r>
              <a:rPr lang="it-IT" i="0" dirty="0"/>
              <a:t> for </a:t>
            </a:r>
            <a:r>
              <a:rPr lang="it-IT" i="0" dirty="0" err="1"/>
              <a:t>it</a:t>
            </a:r>
            <a:r>
              <a:rPr lang="it-IT" i="0" dirty="0"/>
              <a:t> = 1.0</a:t>
            </a:r>
          </a:p>
          <a:p>
            <a:pPr lvl="0"/>
            <a:r>
              <a:rPr lang="it-IT" b="1" baseline="0" dirty="0" err="1"/>
              <a:t>Logistic</a:t>
            </a:r>
            <a:r>
              <a:rPr lang="it-IT" b="1" baseline="0" dirty="0"/>
              <a:t> </a:t>
            </a:r>
            <a:r>
              <a:rPr lang="it-IT" b="1" baseline="0" dirty="0" err="1"/>
              <a:t>Regression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/>
              <a:t>Makes use of </a:t>
            </a:r>
            <a:r>
              <a:rPr lang="it-IT" i="0" dirty="0" err="1"/>
              <a:t>logistic</a:t>
            </a:r>
            <a:r>
              <a:rPr lang="it-IT" i="0" dirty="0"/>
              <a:t> </a:t>
            </a:r>
            <a:r>
              <a:rPr lang="it-IT" i="0" dirty="0" err="1"/>
              <a:t>functions</a:t>
            </a:r>
            <a:r>
              <a:rPr lang="it-IT" i="0" dirty="0"/>
              <a:t> to </a:t>
            </a:r>
            <a:r>
              <a:rPr lang="it-IT" i="0" dirty="0" err="1"/>
              <a:t>predict</a:t>
            </a:r>
            <a:r>
              <a:rPr lang="it-IT" i="0" dirty="0"/>
              <a:t> the </a:t>
            </a:r>
            <a:r>
              <a:rPr lang="it-IT" i="0" dirty="0" err="1"/>
              <a:t>probability</a:t>
            </a:r>
            <a:r>
              <a:rPr lang="it-IT" i="0" dirty="0"/>
              <a:t> of a </a:t>
            </a:r>
            <a:r>
              <a:rPr lang="it-IT" i="0" dirty="0" err="1"/>
              <a:t>binary</a:t>
            </a:r>
            <a:r>
              <a:rPr lang="it-IT" i="0" dirty="0"/>
              <a:t> </a:t>
            </a:r>
            <a:r>
              <a:rPr lang="it-IT" i="0" dirty="0" err="1"/>
              <a:t>outcome</a:t>
            </a:r>
            <a:r>
              <a:rPr lang="it-IT" i="0" dirty="0"/>
              <a:t>.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</a:t>
            </a:r>
            <a:r>
              <a:rPr lang="it-IT" i="0" dirty="0" err="1"/>
              <a:t>two</a:t>
            </a:r>
            <a:r>
              <a:rPr lang="it-IT" i="0" dirty="0"/>
              <a:t> </a:t>
            </a:r>
            <a:r>
              <a:rPr lang="it-IT" i="0" dirty="0" err="1"/>
              <a:t>parameters</a:t>
            </a:r>
            <a:r>
              <a:rPr lang="it-IT" dirty="0"/>
              <a:t>:</a:t>
            </a:r>
          </a:p>
          <a:p>
            <a:pPr lvl="2"/>
            <a:r>
              <a:rPr lang="it-IT" i="1" dirty="0" err="1"/>
              <a:t>regParam</a:t>
            </a:r>
            <a:r>
              <a:rPr lang="it-IT" dirty="0"/>
              <a:t>, controls the </a:t>
            </a:r>
            <a:r>
              <a:rPr lang="it-IT" dirty="0" err="1"/>
              <a:t>regularization</a:t>
            </a:r>
            <a:r>
              <a:rPr lang="it-IT" dirty="0"/>
              <a:t> to </a:t>
            </a:r>
            <a:r>
              <a:rPr lang="it-IT" dirty="0" err="1"/>
              <a:t>prevent</a:t>
            </a:r>
            <a:r>
              <a:rPr lang="it-IT" dirty="0"/>
              <a:t> </a:t>
            </a:r>
            <a:r>
              <a:rPr lang="it-IT" dirty="0" err="1"/>
              <a:t>overfitting</a:t>
            </a:r>
            <a:endParaRPr lang="it-IT" dirty="0"/>
          </a:p>
          <a:p>
            <a:pPr lvl="2"/>
            <a:r>
              <a:rPr lang="it-IT" i="1" dirty="0" err="1"/>
              <a:t>elasticNetParam</a:t>
            </a:r>
            <a:r>
              <a:rPr lang="it-IT" dirty="0"/>
              <a:t>, combines </a:t>
            </a:r>
            <a:r>
              <a:rPr lang="it-IT" i="1" dirty="0"/>
              <a:t>L1</a:t>
            </a:r>
            <a:r>
              <a:rPr lang="it-IT" dirty="0"/>
              <a:t> and </a:t>
            </a:r>
            <a:r>
              <a:rPr lang="it-IT" i="1" dirty="0"/>
              <a:t>L2</a:t>
            </a:r>
            <a:r>
              <a:rPr lang="it-IT" dirty="0"/>
              <a:t> </a:t>
            </a:r>
            <a:r>
              <a:rPr lang="it-IT" dirty="0" err="1"/>
              <a:t>regularizations</a:t>
            </a:r>
            <a:r>
              <a:rPr lang="it-IT" dirty="0"/>
              <a:t>, balancing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.</a:t>
            </a:r>
          </a:p>
          <a:p>
            <a:pPr lvl="2"/>
            <a:r>
              <a:rPr lang="it-IT" dirty="0"/>
              <a:t>Best </a:t>
            </a:r>
            <a:r>
              <a:rPr lang="it-IT" dirty="0" err="1"/>
              <a:t>values</a:t>
            </a:r>
            <a:r>
              <a:rPr lang="it-IT" dirty="0"/>
              <a:t>: </a:t>
            </a:r>
            <a:r>
              <a:rPr lang="it-IT" i="1" dirty="0" err="1"/>
              <a:t>regParam</a:t>
            </a:r>
            <a:r>
              <a:rPr lang="it-IT" dirty="0"/>
              <a:t> = 0, </a:t>
            </a:r>
            <a:r>
              <a:rPr lang="it-IT" i="1" dirty="0" err="1"/>
              <a:t>elasticNetParam</a:t>
            </a:r>
            <a:r>
              <a:rPr lang="it-IT" dirty="0"/>
              <a:t> = 0.5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DE0CF1-A681-FD96-2991-6C7B8D88C148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74402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4905-B2FA-2C84-5962-753AD8F0B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AD37E-7132-3054-34D7-B6C09DEA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658A3F89-BE6C-67D9-A48D-DD2827A0857A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A33957-265C-393A-7576-C6F47B9B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4634"/>
            <a:ext cx="9601200" cy="454518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it-IT" b="1" baseline="0" dirty="0"/>
              <a:t>PCA – </a:t>
            </a:r>
            <a:r>
              <a:rPr lang="it-IT" b="1" baseline="0" dirty="0" err="1"/>
              <a:t>Logistic</a:t>
            </a:r>
            <a:r>
              <a:rPr lang="it-IT" b="1" baseline="0" dirty="0"/>
              <a:t> </a:t>
            </a:r>
            <a:r>
              <a:rPr lang="it-IT" b="1" baseline="0" dirty="0" err="1"/>
              <a:t>Regression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 err="1"/>
              <a:t>Principal</a:t>
            </a:r>
            <a:r>
              <a:rPr lang="it-IT" i="0" dirty="0"/>
              <a:t> Component Analysis </a:t>
            </a:r>
            <a:r>
              <a:rPr lang="it-IT" i="0" dirty="0" err="1"/>
              <a:t>used</a:t>
            </a:r>
            <a:r>
              <a:rPr lang="it-IT" i="0" dirty="0"/>
              <a:t> for </a:t>
            </a:r>
            <a:r>
              <a:rPr lang="it-IT" i="0" dirty="0" err="1"/>
              <a:t>dimensionality</a:t>
            </a:r>
            <a:r>
              <a:rPr lang="it-IT" i="0" dirty="0"/>
              <a:t> </a:t>
            </a:r>
            <a:r>
              <a:rPr lang="it-IT" i="0" dirty="0" err="1"/>
              <a:t>reduction</a:t>
            </a:r>
            <a:r>
              <a:rPr lang="it-IT" i="0" dirty="0"/>
              <a:t>:</a:t>
            </a:r>
          </a:p>
          <a:p>
            <a:pPr lvl="2"/>
            <a:r>
              <a:rPr lang="it-IT" i="0" dirty="0" err="1"/>
              <a:t>Transforms</a:t>
            </a:r>
            <a:r>
              <a:rPr lang="it-IT" i="0" dirty="0"/>
              <a:t> a set of </a:t>
            </a:r>
            <a:r>
              <a:rPr lang="it-IT" i="0" dirty="0" err="1"/>
              <a:t>correlated</a:t>
            </a:r>
            <a:r>
              <a:rPr lang="it-IT" i="0" dirty="0"/>
              <a:t> features in a set of </a:t>
            </a:r>
            <a:r>
              <a:rPr lang="it-IT" i="0" dirty="0" err="1"/>
              <a:t>linearly</a:t>
            </a:r>
            <a:r>
              <a:rPr lang="it-IT" i="0" dirty="0"/>
              <a:t> </a:t>
            </a:r>
            <a:r>
              <a:rPr lang="it-IT" i="0" dirty="0" err="1"/>
              <a:t>uncorrelated</a:t>
            </a:r>
            <a:r>
              <a:rPr lang="it-IT" i="0" dirty="0"/>
              <a:t> </a:t>
            </a:r>
            <a:r>
              <a:rPr lang="it-IT" i="0" dirty="0" err="1"/>
              <a:t>variables</a:t>
            </a:r>
            <a:r>
              <a:rPr lang="it-IT" i="0" dirty="0"/>
              <a:t> </a:t>
            </a:r>
            <a:r>
              <a:rPr lang="it-IT" i="0" dirty="0" err="1"/>
              <a:t>called</a:t>
            </a:r>
            <a:r>
              <a:rPr lang="it-IT" i="0" dirty="0"/>
              <a:t> </a:t>
            </a:r>
            <a:r>
              <a:rPr lang="it-IT" i="0" dirty="0" err="1"/>
              <a:t>principal</a:t>
            </a:r>
            <a:r>
              <a:rPr lang="it-IT" i="0" dirty="0"/>
              <a:t> </a:t>
            </a:r>
            <a:r>
              <a:rPr lang="it-IT" i="0" dirty="0" err="1"/>
              <a:t>components</a:t>
            </a:r>
            <a:r>
              <a:rPr lang="it-IT" i="0" dirty="0"/>
              <a:t>.</a:t>
            </a:r>
          </a:p>
          <a:p>
            <a:pPr lvl="2"/>
            <a:r>
              <a:rPr lang="it-IT" i="0" dirty="0"/>
              <a:t>Components are </a:t>
            </a:r>
            <a:r>
              <a:rPr lang="it-IT" i="0" dirty="0" err="1"/>
              <a:t>ordered</a:t>
            </a:r>
            <a:r>
              <a:rPr lang="it-IT" i="0" dirty="0"/>
              <a:t> by the </a:t>
            </a:r>
            <a:r>
              <a:rPr lang="it-IT" i="0" dirty="0" err="1"/>
              <a:t>amount</a:t>
            </a:r>
            <a:r>
              <a:rPr lang="it-IT" i="0" dirty="0"/>
              <a:t> of </a:t>
            </a:r>
            <a:r>
              <a:rPr lang="it-IT" i="0" dirty="0" err="1"/>
              <a:t>variance</a:t>
            </a:r>
            <a:r>
              <a:rPr lang="it-IT" i="0" dirty="0"/>
              <a:t> </a:t>
            </a:r>
            <a:r>
              <a:rPr lang="it-IT" i="0" dirty="0" err="1"/>
              <a:t>they</a:t>
            </a:r>
            <a:r>
              <a:rPr lang="it-IT" i="0" dirty="0"/>
              <a:t> </a:t>
            </a:r>
            <a:r>
              <a:rPr lang="it-IT" i="0" dirty="0" err="1"/>
              <a:t>capture</a:t>
            </a:r>
            <a:r>
              <a:rPr lang="it-IT" i="0" dirty="0"/>
              <a:t> from the </a:t>
            </a:r>
            <a:r>
              <a:rPr lang="it-IT" i="0" dirty="0" err="1"/>
              <a:t>original</a:t>
            </a:r>
            <a:r>
              <a:rPr lang="it-IT" i="0" dirty="0"/>
              <a:t> dataset, </a:t>
            </a:r>
            <a:r>
              <a:rPr lang="it-IT" i="0" dirty="0" err="1"/>
              <a:t>allowing</a:t>
            </a:r>
            <a:r>
              <a:rPr lang="it-IT" i="0" dirty="0"/>
              <a:t> a </a:t>
            </a:r>
            <a:r>
              <a:rPr lang="it-IT" i="0" dirty="0" err="1"/>
              <a:t>minimal</a:t>
            </a:r>
            <a:r>
              <a:rPr lang="it-IT" i="0" dirty="0"/>
              <a:t> </a:t>
            </a:r>
            <a:r>
              <a:rPr lang="it-IT" i="0" dirty="0" err="1"/>
              <a:t>loss</a:t>
            </a:r>
            <a:r>
              <a:rPr lang="it-IT" i="0" dirty="0"/>
              <a:t> of information.</a:t>
            </a:r>
          </a:p>
          <a:p>
            <a:pPr lvl="1"/>
            <a:r>
              <a:rPr lang="it-IT" i="0" dirty="0" err="1"/>
              <a:t>Logistic</a:t>
            </a:r>
            <a:r>
              <a:rPr lang="it-IT" i="0" dirty="0"/>
              <a:t> </a:t>
            </a:r>
            <a:r>
              <a:rPr lang="it-IT" i="0" dirty="0" err="1"/>
              <a:t>Regression</a:t>
            </a:r>
            <a:r>
              <a:rPr lang="it-IT" i="0" dirty="0"/>
              <a:t> on the new data to </a:t>
            </a:r>
            <a:r>
              <a:rPr lang="it-IT" i="0" dirty="0" err="1"/>
              <a:t>obtain</a:t>
            </a:r>
            <a:r>
              <a:rPr lang="it-IT" i="0" dirty="0"/>
              <a:t> a </a:t>
            </a:r>
            <a:r>
              <a:rPr lang="it-IT" i="0" dirty="0" err="1"/>
              <a:t>comparison</a:t>
            </a:r>
            <a:r>
              <a:rPr lang="it-IT" i="0" dirty="0"/>
              <a:t>.</a:t>
            </a:r>
          </a:p>
          <a:p>
            <a:pPr lvl="0"/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 err="1"/>
              <a:t>Is</a:t>
            </a:r>
            <a:r>
              <a:rPr lang="it-IT" i="0" dirty="0"/>
              <a:t> an ensemble ML </a:t>
            </a:r>
            <a:r>
              <a:rPr lang="it-IT" i="0" dirty="0" err="1"/>
              <a:t>algorithm</a:t>
            </a:r>
            <a:r>
              <a:rPr lang="it-IT" i="0" dirty="0"/>
              <a:t> </a:t>
            </a:r>
            <a:r>
              <a:rPr lang="it-IT" i="0" dirty="0" err="1"/>
              <a:t>that</a:t>
            </a:r>
            <a:r>
              <a:rPr lang="it-IT" i="0" dirty="0"/>
              <a:t> combines multiple </a:t>
            </a:r>
            <a:r>
              <a:rPr lang="it-IT" i="0" dirty="0" err="1"/>
              <a:t>decision</a:t>
            </a:r>
            <a:r>
              <a:rPr lang="it-IT" i="0" dirty="0"/>
              <a:t> </a:t>
            </a:r>
            <a:r>
              <a:rPr lang="it-IT" i="0" dirty="0" err="1"/>
              <a:t>trees</a:t>
            </a:r>
            <a:r>
              <a:rPr lang="it-IT" i="0" dirty="0"/>
              <a:t> to make more accurate and </a:t>
            </a:r>
            <a:r>
              <a:rPr lang="it-IT" i="0" dirty="0" err="1"/>
              <a:t>stable</a:t>
            </a:r>
            <a:r>
              <a:rPr lang="it-IT" i="0" dirty="0"/>
              <a:t> </a:t>
            </a:r>
            <a:r>
              <a:rPr lang="it-IT" i="0" dirty="0" err="1"/>
              <a:t>predictions</a:t>
            </a:r>
            <a:r>
              <a:rPr lang="it-IT" i="0" dirty="0"/>
              <a:t>:</a:t>
            </a:r>
          </a:p>
          <a:p>
            <a:pPr lvl="2"/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bagging</a:t>
            </a:r>
            <a:r>
              <a:rPr lang="it-IT" dirty="0"/>
              <a:t> and feature </a:t>
            </a:r>
            <a:r>
              <a:rPr lang="it-IT" dirty="0" err="1"/>
              <a:t>randomness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building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individual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to create an </a:t>
            </a:r>
            <a:r>
              <a:rPr lang="it-IT" dirty="0" err="1"/>
              <a:t>uncorrelated</a:t>
            </a:r>
            <a:r>
              <a:rPr lang="it-IT" dirty="0"/>
              <a:t> </a:t>
            </a:r>
            <a:r>
              <a:rPr lang="it-IT" dirty="0" err="1"/>
              <a:t>forest</a:t>
            </a:r>
            <a:r>
              <a:rPr lang="it-IT" dirty="0"/>
              <a:t> of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whose</a:t>
            </a:r>
            <a:r>
              <a:rPr lang="it-IT" dirty="0"/>
              <a:t> </a:t>
            </a:r>
            <a:r>
              <a:rPr lang="it-IT" dirty="0" err="1"/>
              <a:t>prediction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more accurate of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individual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.</a:t>
            </a:r>
          </a:p>
          <a:p>
            <a:pPr lvl="1"/>
            <a:r>
              <a:rPr lang="it-IT" i="0" dirty="0" err="1"/>
              <a:t>We</a:t>
            </a:r>
            <a:r>
              <a:rPr lang="it-IT" i="0" dirty="0"/>
              <a:t> </a:t>
            </a:r>
            <a:r>
              <a:rPr lang="it-IT" i="0" dirty="0" err="1"/>
              <a:t>used</a:t>
            </a:r>
            <a:r>
              <a:rPr lang="it-IT" i="0" dirty="0"/>
              <a:t> 100 </a:t>
            </a:r>
            <a:r>
              <a:rPr lang="it-IT" i="0" dirty="0" err="1"/>
              <a:t>trees</a:t>
            </a:r>
            <a:r>
              <a:rPr lang="it-IT" i="0" dirty="0"/>
              <a:t> with the the best </a:t>
            </a:r>
            <a:r>
              <a:rPr lang="it-IT" i="0" dirty="0" err="1"/>
              <a:t>values</a:t>
            </a:r>
            <a:r>
              <a:rPr lang="it-IT" i="0" dirty="0"/>
              <a:t> after tuning for:</a:t>
            </a:r>
          </a:p>
          <a:p>
            <a:pPr lvl="2"/>
            <a:r>
              <a:rPr lang="it-IT" i="1" dirty="0"/>
              <a:t>Max Depth. </a:t>
            </a:r>
            <a:r>
              <a:rPr lang="it-IT" dirty="0"/>
              <a:t>Best </a:t>
            </a:r>
            <a:r>
              <a:rPr lang="it-IT" dirty="0" err="1"/>
              <a:t>value</a:t>
            </a:r>
            <a:r>
              <a:rPr lang="it-IT" dirty="0"/>
              <a:t> = 10</a:t>
            </a:r>
          </a:p>
          <a:p>
            <a:pPr lvl="2"/>
            <a:r>
              <a:rPr lang="it-IT" dirty="0"/>
              <a:t>Max </a:t>
            </a:r>
            <a:r>
              <a:rPr lang="it-IT" dirty="0" err="1"/>
              <a:t>Bins</a:t>
            </a:r>
            <a:r>
              <a:rPr lang="it-IT" dirty="0"/>
              <a:t>. Best </a:t>
            </a:r>
            <a:r>
              <a:rPr lang="it-IT" dirty="0" err="1"/>
              <a:t>value</a:t>
            </a:r>
            <a:r>
              <a:rPr lang="it-IT" dirty="0"/>
              <a:t> = 40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F19314-6A2E-DB38-10B8-96183DF2E92C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415639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A7B3-D743-A82A-D0ED-6F94BB78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0BF56-05A5-5FB5-2708-3B182A5B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F3AE288C-6B97-E9EE-FE2D-77D3F0D879F1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75852D-390C-4C2C-5056-166A8D03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026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it-IT" b="1" baseline="0" dirty="0" err="1"/>
              <a:t>Decision</a:t>
            </a:r>
            <a:r>
              <a:rPr lang="it-IT" b="1" baseline="0" dirty="0"/>
              <a:t> </a:t>
            </a:r>
            <a:r>
              <a:rPr lang="it-IT" b="1" baseline="0" dirty="0" err="1"/>
              <a:t>Tree</a:t>
            </a:r>
            <a:r>
              <a:rPr lang="it-IT" b="1" baseline="0" dirty="0"/>
              <a:t>:</a:t>
            </a:r>
          </a:p>
          <a:p>
            <a:pPr lvl="1"/>
            <a:r>
              <a:rPr lang="it-IT" i="0" baseline="0" dirty="0"/>
              <a:t>ML </a:t>
            </a:r>
            <a:r>
              <a:rPr lang="it-IT" i="0" baseline="0" dirty="0" err="1"/>
              <a:t>algorithm</a:t>
            </a:r>
            <a:r>
              <a:rPr lang="it-IT" i="0" baseline="0" dirty="0"/>
              <a:t> </a:t>
            </a:r>
            <a:r>
              <a:rPr lang="it-IT" i="0" baseline="0" dirty="0" err="1"/>
              <a:t>that</a:t>
            </a:r>
            <a:r>
              <a:rPr lang="it-IT" i="0" baseline="0" dirty="0"/>
              <a:t> models </a:t>
            </a:r>
            <a:r>
              <a:rPr lang="it-IT" i="0" baseline="0" dirty="0" err="1"/>
              <a:t>decision</a:t>
            </a:r>
            <a:r>
              <a:rPr lang="it-IT" i="0" baseline="0" dirty="0"/>
              <a:t> and </a:t>
            </a:r>
            <a:r>
              <a:rPr lang="it-IT" i="0" baseline="0" dirty="0" err="1"/>
              <a:t>their</a:t>
            </a:r>
            <a:r>
              <a:rPr lang="it-IT" i="0" baseline="0" dirty="0"/>
              <a:t> </a:t>
            </a:r>
            <a:r>
              <a:rPr lang="it-IT" i="0" baseline="0" dirty="0" err="1"/>
              <a:t>consequences</a:t>
            </a:r>
            <a:r>
              <a:rPr lang="it-IT" i="0" baseline="0" dirty="0"/>
              <a:t> </a:t>
            </a:r>
            <a:r>
              <a:rPr lang="it-IT" i="0" baseline="0" dirty="0" err="1"/>
              <a:t>as</a:t>
            </a:r>
            <a:r>
              <a:rPr lang="it-IT" i="0" baseline="0" dirty="0"/>
              <a:t> a </a:t>
            </a:r>
            <a:r>
              <a:rPr lang="it-IT" i="0" baseline="0" dirty="0" err="1"/>
              <a:t>tree</a:t>
            </a:r>
            <a:r>
              <a:rPr lang="it-IT" i="0" baseline="0" dirty="0"/>
              <a:t>-like </a:t>
            </a:r>
            <a:r>
              <a:rPr lang="it-IT" i="0" baseline="0" dirty="0" err="1"/>
              <a:t>structure</a:t>
            </a:r>
            <a:r>
              <a:rPr lang="it-IT" i="0" baseline="0" dirty="0"/>
              <a:t>.</a:t>
            </a:r>
          </a:p>
          <a:p>
            <a:pPr lvl="1"/>
            <a:r>
              <a:rPr lang="it-IT" i="0" dirty="0" err="1"/>
              <a:t>Splits</a:t>
            </a:r>
            <a:r>
              <a:rPr lang="it-IT" i="0" dirty="0"/>
              <a:t> data </a:t>
            </a:r>
            <a:r>
              <a:rPr lang="it-IT" i="0" dirty="0" err="1"/>
              <a:t>into</a:t>
            </a:r>
            <a:r>
              <a:rPr lang="it-IT" i="0" dirty="0"/>
              <a:t> </a:t>
            </a:r>
            <a:r>
              <a:rPr lang="it-IT" i="0" dirty="0" err="1"/>
              <a:t>branches</a:t>
            </a:r>
            <a:r>
              <a:rPr lang="it-IT" i="0" dirty="0"/>
              <a:t> </a:t>
            </a:r>
            <a:r>
              <a:rPr lang="it-IT" i="0" dirty="0" err="1"/>
              <a:t>at</a:t>
            </a:r>
            <a:r>
              <a:rPr lang="it-IT" i="0" dirty="0"/>
              <a:t> </a:t>
            </a:r>
            <a:r>
              <a:rPr lang="it-IT" i="0" dirty="0" err="1"/>
              <a:t>decision</a:t>
            </a:r>
            <a:r>
              <a:rPr lang="it-IT" i="0" dirty="0"/>
              <a:t> </a:t>
            </a:r>
            <a:r>
              <a:rPr lang="it-IT" i="0" dirty="0" err="1"/>
              <a:t>nodes</a:t>
            </a:r>
            <a:r>
              <a:rPr lang="it-IT" i="0" dirty="0"/>
              <a:t> </a:t>
            </a:r>
            <a:r>
              <a:rPr lang="it-IT" i="0" dirty="0" err="1"/>
              <a:t>based</a:t>
            </a:r>
            <a:r>
              <a:rPr lang="it-IT" i="0" dirty="0"/>
              <a:t> on feature </a:t>
            </a:r>
            <a:r>
              <a:rPr lang="it-IT" i="0" dirty="0" err="1"/>
              <a:t>values</a:t>
            </a:r>
            <a:r>
              <a:rPr lang="it-IT" i="0" dirty="0"/>
              <a:t>.</a:t>
            </a:r>
          </a:p>
          <a:p>
            <a:pPr lvl="1"/>
            <a:r>
              <a:rPr lang="it-IT" i="0" dirty="0"/>
              <a:t>The </a:t>
            </a:r>
            <a:r>
              <a:rPr lang="it-IT" i="0" dirty="0" err="1"/>
              <a:t>leaf</a:t>
            </a:r>
            <a:r>
              <a:rPr lang="it-IT" i="0" dirty="0"/>
              <a:t> </a:t>
            </a:r>
            <a:r>
              <a:rPr lang="it-IT" i="0" dirty="0" err="1"/>
              <a:t>nodes</a:t>
            </a:r>
            <a:r>
              <a:rPr lang="it-IT" i="0" dirty="0"/>
              <a:t> </a:t>
            </a:r>
            <a:r>
              <a:rPr lang="it-IT" i="0" dirty="0" err="1"/>
              <a:t>represents</a:t>
            </a:r>
            <a:r>
              <a:rPr lang="it-IT" i="0" dirty="0"/>
              <a:t> </a:t>
            </a:r>
            <a:r>
              <a:rPr lang="it-IT" i="0" dirty="0" err="1"/>
              <a:t>outcomes</a:t>
            </a:r>
            <a:r>
              <a:rPr lang="it-IT" i="0" dirty="0"/>
              <a:t> or class labels.</a:t>
            </a:r>
          </a:p>
          <a:p>
            <a:pPr lvl="1"/>
            <a:r>
              <a:rPr lang="it-IT" i="0" dirty="0"/>
              <a:t>Best </a:t>
            </a:r>
            <a:r>
              <a:rPr lang="it-IT" i="0" dirty="0" err="1"/>
              <a:t>values</a:t>
            </a:r>
            <a:r>
              <a:rPr lang="it-IT" i="0" dirty="0"/>
              <a:t>: </a:t>
            </a:r>
            <a:r>
              <a:rPr lang="it-IT" dirty="0"/>
              <a:t>Max Depth = 10, Max </a:t>
            </a:r>
            <a:r>
              <a:rPr lang="it-IT" dirty="0" err="1"/>
              <a:t>Bins</a:t>
            </a:r>
            <a:r>
              <a:rPr lang="it-IT" dirty="0"/>
              <a:t> = 10</a:t>
            </a:r>
            <a:endParaRPr lang="it-IT" i="0" dirty="0"/>
          </a:p>
          <a:p>
            <a:pPr lvl="0"/>
            <a:r>
              <a:rPr lang="it-IT" b="1" dirty="0" err="1"/>
              <a:t>Gradient-Boosted</a:t>
            </a:r>
            <a:r>
              <a:rPr lang="it-IT" b="1" dirty="0"/>
              <a:t> </a:t>
            </a:r>
            <a:r>
              <a:rPr lang="it-IT" b="1" dirty="0" err="1"/>
              <a:t>Tree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/>
              <a:t>GBT </a:t>
            </a:r>
            <a:r>
              <a:rPr lang="it-IT" i="0" dirty="0" err="1"/>
              <a:t>is</a:t>
            </a:r>
            <a:r>
              <a:rPr lang="it-IT" i="0" dirty="0"/>
              <a:t> an ensemble ML technique </a:t>
            </a:r>
            <a:r>
              <a:rPr lang="it-IT" i="0" dirty="0" err="1"/>
              <a:t>that</a:t>
            </a:r>
            <a:r>
              <a:rPr lang="it-IT" i="0" dirty="0"/>
              <a:t> build a </a:t>
            </a:r>
            <a:r>
              <a:rPr lang="it-IT" i="0" dirty="0" err="1"/>
              <a:t>series</a:t>
            </a:r>
            <a:r>
              <a:rPr lang="it-IT" i="0" dirty="0"/>
              <a:t> of </a:t>
            </a:r>
            <a:r>
              <a:rPr lang="it-IT" i="0" dirty="0" err="1"/>
              <a:t>decision</a:t>
            </a:r>
            <a:r>
              <a:rPr lang="it-IT" i="0" dirty="0"/>
              <a:t> </a:t>
            </a:r>
            <a:r>
              <a:rPr lang="it-IT" i="0" dirty="0" err="1"/>
              <a:t>trees</a:t>
            </a:r>
            <a:r>
              <a:rPr lang="it-IT" i="0" dirty="0"/>
              <a:t> </a:t>
            </a:r>
            <a:r>
              <a:rPr lang="it-IT" i="0" dirty="0" err="1"/>
              <a:t>sequentially</a:t>
            </a:r>
            <a:r>
              <a:rPr lang="it-IT" i="0" dirty="0"/>
              <a:t>:</a:t>
            </a:r>
          </a:p>
          <a:p>
            <a:pPr lvl="2"/>
            <a:r>
              <a:rPr lang="it-IT" i="0" dirty="0" err="1"/>
              <a:t>Each</a:t>
            </a:r>
            <a:r>
              <a:rPr lang="it-IT" i="0" dirty="0"/>
              <a:t> </a:t>
            </a:r>
            <a:r>
              <a:rPr lang="it-IT" i="0" dirty="0" err="1"/>
              <a:t>tree</a:t>
            </a:r>
            <a:r>
              <a:rPr lang="it-IT" i="0" dirty="0"/>
              <a:t> </a:t>
            </a:r>
            <a:r>
              <a:rPr lang="it-IT" i="0" dirty="0" err="1"/>
              <a:t>tries</a:t>
            </a:r>
            <a:r>
              <a:rPr lang="it-IT" i="0" dirty="0"/>
              <a:t> to </a:t>
            </a:r>
            <a:r>
              <a:rPr lang="it-IT" i="0" dirty="0" err="1"/>
              <a:t>correct</a:t>
            </a:r>
            <a:r>
              <a:rPr lang="it-IT" i="0" dirty="0"/>
              <a:t> the </a:t>
            </a:r>
            <a:r>
              <a:rPr lang="it-IT" i="0" dirty="0" err="1"/>
              <a:t>errors</a:t>
            </a:r>
            <a:r>
              <a:rPr lang="it-IT" i="0" dirty="0"/>
              <a:t> of </a:t>
            </a:r>
            <a:r>
              <a:rPr lang="it-IT" i="0" dirty="0" err="1"/>
              <a:t>its</a:t>
            </a:r>
            <a:r>
              <a:rPr lang="it-IT" i="0" dirty="0"/>
              <a:t> </a:t>
            </a:r>
            <a:r>
              <a:rPr lang="it-IT" i="0" dirty="0" err="1"/>
              <a:t>predecessor</a:t>
            </a:r>
            <a:r>
              <a:rPr lang="it-IT" i="0" dirty="0"/>
              <a:t>.</a:t>
            </a:r>
          </a:p>
          <a:p>
            <a:pPr lvl="1"/>
            <a:r>
              <a:rPr lang="it-IT" i="0" dirty="0" err="1"/>
              <a:t>Utilizes</a:t>
            </a:r>
            <a:r>
              <a:rPr lang="it-IT" i="0" dirty="0"/>
              <a:t> the </a:t>
            </a:r>
            <a:r>
              <a:rPr lang="it-IT" i="0" dirty="0" err="1"/>
              <a:t>gradient</a:t>
            </a:r>
            <a:r>
              <a:rPr lang="it-IT" i="0" dirty="0"/>
              <a:t> </a:t>
            </a:r>
            <a:r>
              <a:rPr lang="it-IT" i="0" dirty="0" err="1"/>
              <a:t>descent</a:t>
            </a:r>
            <a:r>
              <a:rPr lang="it-IT" i="0" dirty="0"/>
              <a:t> </a:t>
            </a:r>
            <a:r>
              <a:rPr lang="it-IT" i="0" dirty="0" err="1"/>
              <a:t>algorithm</a:t>
            </a:r>
            <a:r>
              <a:rPr lang="it-IT" i="0" dirty="0"/>
              <a:t> to </a:t>
            </a:r>
            <a:r>
              <a:rPr lang="it-IT" i="0" dirty="0" err="1"/>
              <a:t>minimize</a:t>
            </a:r>
            <a:r>
              <a:rPr lang="it-IT" i="0" dirty="0"/>
              <a:t> the </a:t>
            </a:r>
            <a:r>
              <a:rPr lang="it-IT" i="0" dirty="0" err="1"/>
              <a:t>loss</a:t>
            </a:r>
            <a:r>
              <a:rPr lang="it-IT" i="0" dirty="0"/>
              <a:t> </a:t>
            </a:r>
            <a:r>
              <a:rPr lang="it-IT" i="0" dirty="0" err="1"/>
              <a:t>function</a:t>
            </a:r>
            <a:r>
              <a:rPr lang="it-IT" i="0" dirty="0"/>
              <a:t>, </a:t>
            </a:r>
            <a:r>
              <a:rPr lang="it-IT" i="0" dirty="0" err="1"/>
              <a:t>improving</a:t>
            </a:r>
            <a:r>
              <a:rPr lang="it-IT" i="0" dirty="0"/>
              <a:t> </a:t>
            </a:r>
            <a:r>
              <a:rPr lang="it-IT" i="0" dirty="0" err="1"/>
              <a:t>prediction</a:t>
            </a:r>
            <a:r>
              <a:rPr lang="it-IT" i="0" dirty="0"/>
              <a:t> </a:t>
            </a:r>
            <a:r>
              <a:rPr lang="it-IT" i="0" dirty="0" err="1"/>
              <a:t>accuracy</a:t>
            </a:r>
            <a:r>
              <a:rPr lang="it-IT" i="0" dirty="0"/>
              <a:t> </a:t>
            </a:r>
            <a:r>
              <a:rPr lang="it-IT" i="0" dirty="0" err="1"/>
              <a:t>within</a:t>
            </a:r>
            <a:r>
              <a:rPr lang="it-IT" i="0" dirty="0"/>
              <a:t> </a:t>
            </a:r>
            <a:r>
              <a:rPr lang="it-IT" i="0" dirty="0" err="1"/>
              <a:t>each</a:t>
            </a:r>
            <a:r>
              <a:rPr lang="it-IT" i="0" dirty="0"/>
              <a:t> </a:t>
            </a:r>
            <a:r>
              <a:rPr lang="it-IT" i="0" dirty="0" err="1"/>
              <a:t>iteration</a:t>
            </a:r>
            <a:r>
              <a:rPr lang="it-IT" i="0" dirty="0"/>
              <a:t>.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</a:t>
            </a:r>
            <a:r>
              <a:rPr lang="it-IT" i="0" dirty="0" err="1"/>
              <a:t>same</a:t>
            </a:r>
            <a:r>
              <a:rPr lang="it-IT" i="0" dirty="0"/>
              <a:t> </a:t>
            </a:r>
            <a:r>
              <a:rPr lang="it-IT" i="0" dirty="0" err="1"/>
              <a:t>hyper-params</a:t>
            </a:r>
            <a:r>
              <a:rPr lang="it-IT" i="0" dirty="0"/>
              <a:t> of the </a:t>
            </a:r>
            <a:r>
              <a:rPr lang="it-IT" i="0" dirty="0" err="1"/>
              <a:t>Decision-Tree</a:t>
            </a:r>
            <a:r>
              <a:rPr lang="it-IT" i="0" dirty="0"/>
              <a:t>:</a:t>
            </a:r>
          </a:p>
          <a:p>
            <a:pPr lvl="2"/>
            <a:r>
              <a:rPr lang="it-IT" dirty="0"/>
              <a:t>Best </a:t>
            </a:r>
            <a:r>
              <a:rPr lang="it-IT" dirty="0" err="1"/>
              <a:t>values</a:t>
            </a:r>
            <a:r>
              <a:rPr lang="it-IT" dirty="0"/>
              <a:t>: </a:t>
            </a:r>
            <a:r>
              <a:rPr lang="it-IT" i="1" dirty="0"/>
              <a:t>Max Depth = 10, Max </a:t>
            </a:r>
            <a:r>
              <a:rPr lang="it-IT" i="1" dirty="0" err="1"/>
              <a:t>Bins</a:t>
            </a:r>
            <a:r>
              <a:rPr lang="it-IT" i="1" dirty="0"/>
              <a:t> = 20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D2DFF5-1D32-8955-2B5C-515BF8488330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45925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AA1E9-2A32-2189-BA79-203890E72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33F408-2A00-38B7-BCAA-CCA71BEE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1434E9E3-4B1D-2367-E4F4-FF95898F5660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5D7DAB-941C-13DC-24A0-A3956BB1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0267"/>
          </a:xfrm>
        </p:spPr>
        <p:txBody>
          <a:bodyPr>
            <a:normAutofit/>
          </a:bodyPr>
          <a:lstStyle/>
          <a:p>
            <a:pPr lvl="0"/>
            <a:r>
              <a:rPr lang="it-IT" b="1" baseline="0" dirty="0"/>
              <a:t>One-vs-</a:t>
            </a:r>
            <a:r>
              <a:rPr lang="it-IT" b="1" baseline="0" dirty="0" err="1"/>
              <a:t>Rest</a:t>
            </a:r>
            <a:r>
              <a:rPr lang="it-IT" b="1" baseline="0" dirty="0"/>
              <a:t> – </a:t>
            </a:r>
            <a:r>
              <a:rPr lang="it-IT" b="1" baseline="0" dirty="0" err="1"/>
              <a:t>Gaussian</a:t>
            </a:r>
            <a:r>
              <a:rPr lang="it-IT" b="1" baseline="0" dirty="0"/>
              <a:t> </a:t>
            </a:r>
            <a:r>
              <a:rPr lang="it-IT" b="1" baseline="0" dirty="0" err="1"/>
              <a:t>Naive</a:t>
            </a:r>
            <a:r>
              <a:rPr lang="it-IT" b="1" baseline="0" dirty="0"/>
              <a:t> </a:t>
            </a:r>
            <a:r>
              <a:rPr lang="it-IT" b="1" baseline="0" dirty="0" err="1"/>
              <a:t>Bayes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 err="1"/>
              <a:t>OvR</a:t>
            </a:r>
            <a:r>
              <a:rPr lang="it-IT" i="0" dirty="0"/>
              <a:t>, </a:t>
            </a:r>
            <a:r>
              <a:rPr lang="it-IT" i="0" dirty="0" err="1"/>
              <a:t>is</a:t>
            </a:r>
            <a:r>
              <a:rPr lang="it-IT" i="0" dirty="0"/>
              <a:t> a strategy for multi-class </a:t>
            </a:r>
            <a:r>
              <a:rPr lang="it-IT" i="0" dirty="0" err="1"/>
              <a:t>classification</a:t>
            </a:r>
            <a:r>
              <a:rPr lang="it-IT" i="0" dirty="0"/>
              <a:t>:</a:t>
            </a:r>
          </a:p>
          <a:p>
            <a:pPr lvl="2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involves</a:t>
            </a:r>
            <a:r>
              <a:rPr lang="it-IT" dirty="0"/>
              <a:t> training a single </a:t>
            </a:r>
            <a:r>
              <a:rPr lang="it-IT" dirty="0" err="1"/>
              <a:t>classifier</a:t>
            </a:r>
            <a:r>
              <a:rPr lang="it-IT" dirty="0"/>
              <a:t> per class.</a:t>
            </a:r>
          </a:p>
          <a:p>
            <a:pPr lvl="2"/>
            <a:r>
              <a:rPr lang="it-IT" i="0" dirty="0"/>
              <a:t>The samples of </a:t>
            </a:r>
            <a:r>
              <a:rPr lang="it-IT" i="0" dirty="0" err="1"/>
              <a:t>that</a:t>
            </a:r>
            <a:r>
              <a:rPr lang="it-IT" i="0" dirty="0"/>
              <a:t> class </a:t>
            </a:r>
            <a:r>
              <a:rPr lang="it-IT" i="0" dirty="0" err="1"/>
              <a:t>as</a:t>
            </a:r>
            <a:r>
              <a:rPr lang="it-IT" i="0" dirty="0"/>
              <a:t> positive samples and </a:t>
            </a:r>
            <a:r>
              <a:rPr lang="it-IT" i="0" dirty="0" err="1"/>
              <a:t>all</a:t>
            </a:r>
            <a:r>
              <a:rPr lang="it-IT" i="0" dirty="0"/>
              <a:t> </a:t>
            </a:r>
            <a:r>
              <a:rPr lang="it-IT" i="0" dirty="0" err="1"/>
              <a:t>other</a:t>
            </a:r>
            <a:r>
              <a:rPr lang="it-IT" i="0" dirty="0"/>
              <a:t> </a:t>
            </a:r>
            <a:r>
              <a:rPr lang="it-IT" i="0" dirty="0" err="1"/>
              <a:t>as</a:t>
            </a:r>
            <a:r>
              <a:rPr lang="it-IT" i="0" dirty="0"/>
              <a:t> </a:t>
            </a:r>
            <a:r>
              <a:rPr lang="it-IT" i="0" dirty="0" err="1"/>
              <a:t>negatives</a:t>
            </a:r>
            <a:r>
              <a:rPr lang="it-IT" i="0" dirty="0"/>
              <a:t>.</a:t>
            </a:r>
          </a:p>
          <a:p>
            <a:pPr lvl="1"/>
            <a:r>
              <a:rPr lang="it-IT" i="0" dirty="0" err="1"/>
              <a:t>This</a:t>
            </a:r>
            <a:r>
              <a:rPr lang="it-IT" i="0" dirty="0"/>
              <a:t> </a:t>
            </a:r>
            <a:r>
              <a:rPr lang="it-IT" i="0" dirty="0" err="1"/>
              <a:t>approach</a:t>
            </a:r>
            <a:r>
              <a:rPr lang="it-IT" i="0" dirty="0"/>
              <a:t> </a:t>
            </a:r>
            <a:r>
              <a:rPr lang="it-IT" i="0" dirty="0" err="1"/>
              <a:t>decomposes</a:t>
            </a:r>
            <a:r>
              <a:rPr lang="it-IT" i="0" dirty="0"/>
              <a:t> a multi-class </a:t>
            </a:r>
            <a:r>
              <a:rPr lang="it-IT" i="0" dirty="0" err="1"/>
              <a:t>classification</a:t>
            </a:r>
            <a:r>
              <a:rPr lang="it-IT" i="0" dirty="0"/>
              <a:t> </a:t>
            </a:r>
            <a:r>
              <a:rPr lang="it-IT" i="0" dirty="0" err="1"/>
              <a:t>problem</a:t>
            </a:r>
            <a:r>
              <a:rPr lang="it-IT" i="0" dirty="0"/>
              <a:t> </a:t>
            </a:r>
            <a:r>
              <a:rPr lang="it-IT" i="0" dirty="0" err="1"/>
              <a:t>into</a:t>
            </a:r>
            <a:r>
              <a:rPr lang="it-IT" i="0" dirty="0"/>
              <a:t> multiple </a:t>
            </a:r>
            <a:r>
              <a:rPr lang="it-IT" i="0" dirty="0" err="1"/>
              <a:t>binary</a:t>
            </a:r>
            <a:r>
              <a:rPr lang="it-IT" i="0" dirty="0"/>
              <a:t> </a:t>
            </a:r>
            <a:r>
              <a:rPr lang="it-IT" i="0" dirty="0" err="1"/>
              <a:t>classification</a:t>
            </a:r>
            <a:r>
              <a:rPr lang="it-IT" i="0" dirty="0"/>
              <a:t> </a:t>
            </a:r>
            <a:r>
              <a:rPr lang="it-IT" i="0" dirty="0" err="1"/>
              <a:t>problems</a:t>
            </a:r>
            <a:r>
              <a:rPr lang="it-IT" i="0" dirty="0"/>
              <a:t>, one for </a:t>
            </a:r>
            <a:r>
              <a:rPr lang="it-IT" i="0" dirty="0" err="1"/>
              <a:t>each</a:t>
            </a:r>
            <a:r>
              <a:rPr lang="it-IT" i="0" dirty="0"/>
              <a:t> class.</a:t>
            </a:r>
          </a:p>
          <a:p>
            <a:pPr lvl="1"/>
            <a:r>
              <a:rPr lang="it-IT" i="0" dirty="0" err="1"/>
              <a:t>This</a:t>
            </a:r>
            <a:r>
              <a:rPr lang="it-IT" i="0" dirty="0"/>
              <a:t> </a:t>
            </a:r>
            <a:r>
              <a:rPr lang="it-IT" i="0" dirty="0" err="1"/>
              <a:t>method</a:t>
            </a:r>
            <a:r>
              <a:rPr lang="it-IT" i="0" dirty="0"/>
              <a:t> </a:t>
            </a:r>
            <a:r>
              <a:rPr lang="it-IT" i="0" dirty="0" err="1"/>
              <a:t>is</a:t>
            </a:r>
            <a:r>
              <a:rPr lang="it-IT" i="0" dirty="0"/>
              <a:t> </a:t>
            </a:r>
            <a:r>
              <a:rPr lang="it-IT" i="0" dirty="0" err="1"/>
              <a:t>used</a:t>
            </a:r>
            <a:r>
              <a:rPr lang="it-IT" i="0" dirty="0"/>
              <a:t> </a:t>
            </a:r>
            <a:r>
              <a:rPr lang="it-IT" i="0" dirty="0" err="1"/>
              <a:t>as</a:t>
            </a:r>
            <a:r>
              <a:rPr lang="it-IT" i="0" dirty="0"/>
              <a:t> a control of </a:t>
            </a:r>
            <a:r>
              <a:rPr lang="it-IT" i="0" dirty="0" err="1"/>
              <a:t>effectiveness</a:t>
            </a:r>
            <a:r>
              <a:rPr lang="it-IT" i="0" dirty="0"/>
              <a:t> of the </a:t>
            </a:r>
            <a:r>
              <a:rPr lang="it-IT" i="0" dirty="0" err="1"/>
              <a:t>other</a:t>
            </a:r>
            <a:r>
              <a:rPr lang="it-IT" i="0" dirty="0"/>
              <a:t> </a:t>
            </a:r>
            <a:r>
              <a:rPr lang="it-IT" i="0" dirty="0" err="1"/>
              <a:t>classifier</a:t>
            </a:r>
            <a:r>
              <a:rPr lang="it-IT" i="0" dirty="0"/>
              <a:t>.</a:t>
            </a:r>
          </a:p>
          <a:p>
            <a:pPr lvl="1"/>
            <a:r>
              <a:rPr lang="it-IT" i="0" baseline="0" dirty="0" err="1"/>
              <a:t>Tested</a:t>
            </a:r>
            <a:r>
              <a:rPr lang="it-IT" i="0" baseline="0" dirty="0"/>
              <a:t> with </a:t>
            </a:r>
            <a:r>
              <a:rPr lang="it-IT" i="0" baseline="0" dirty="0" err="1"/>
              <a:t>Gaussian</a:t>
            </a:r>
            <a:r>
              <a:rPr lang="it-IT" i="0" baseline="0" dirty="0"/>
              <a:t> </a:t>
            </a:r>
            <a:r>
              <a:rPr lang="it-IT" i="0" baseline="0" dirty="0" err="1"/>
              <a:t>Naive</a:t>
            </a:r>
            <a:r>
              <a:rPr lang="it-IT" i="0" baseline="0" dirty="0"/>
              <a:t> </a:t>
            </a:r>
            <a:r>
              <a:rPr lang="it-IT" i="0" baseline="0" dirty="0" err="1"/>
              <a:t>Bayes</a:t>
            </a:r>
            <a:r>
              <a:rPr lang="it-IT" i="0" baseline="0" dirty="0"/>
              <a:t> to </a:t>
            </a:r>
            <a:r>
              <a:rPr lang="it-IT" i="0" baseline="0" dirty="0" err="1"/>
              <a:t>have</a:t>
            </a:r>
            <a:r>
              <a:rPr lang="it-IT" i="0" baseline="0" dirty="0"/>
              <a:t> </a:t>
            </a:r>
            <a:r>
              <a:rPr lang="it-IT" i="0" dirty="0" err="1"/>
              <a:t>results</a:t>
            </a:r>
            <a:r>
              <a:rPr lang="it-IT" i="0" dirty="0"/>
              <a:t> to compare:</a:t>
            </a:r>
          </a:p>
          <a:p>
            <a:pPr lvl="2"/>
            <a:r>
              <a:rPr lang="it-IT" baseline="0" dirty="0"/>
              <a:t>Best </a:t>
            </a:r>
            <a:r>
              <a:rPr lang="it-IT" baseline="0" dirty="0" err="1"/>
              <a:t>value</a:t>
            </a:r>
            <a:r>
              <a:rPr lang="it-IT" baseline="0" dirty="0"/>
              <a:t>: </a:t>
            </a:r>
            <a:r>
              <a:rPr lang="it-IT" i="1" baseline="0" dirty="0" err="1"/>
              <a:t>Smoothi</a:t>
            </a:r>
            <a:r>
              <a:rPr lang="it-IT" i="1" dirty="0" err="1"/>
              <a:t>ng</a:t>
            </a:r>
            <a:r>
              <a:rPr lang="it-IT" i="1" dirty="0"/>
              <a:t> = 1.0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7CFF25B-FFBC-8A27-E749-A9B3B3C096BC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126199713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174</TotalTime>
  <Words>1334</Words>
  <Application>Microsoft Macintosh PowerPoint</Application>
  <PresentationFormat>Widescreen</PresentationFormat>
  <Paragraphs>191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8" baseType="lpstr">
      <vt:lpstr>Franklin Gothic Book</vt:lpstr>
      <vt:lpstr>Ritaglio</vt:lpstr>
      <vt:lpstr>Big data analysis</vt:lpstr>
      <vt:lpstr>Dataset Secondary Mushroom Dataset</vt:lpstr>
      <vt:lpstr>Docker and Spark Setup of the virtual environment</vt:lpstr>
      <vt:lpstr>Data pre-processing Enhance the quality of the data</vt:lpstr>
      <vt:lpstr>Metrics and Cross-Validation Evaluation of performances and robustness of the models</vt:lpstr>
      <vt:lpstr>Models Different approaches to find the best</vt:lpstr>
      <vt:lpstr>Models Different approaches to find the best</vt:lpstr>
      <vt:lpstr>Models Different approaches to find the best</vt:lpstr>
      <vt:lpstr>Models Different approaches to find the best</vt:lpstr>
      <vt:lpstr>Results Evaluation of the models</vt:lpstr>
      <vt:lpstr>Project Work</vt:lpstr>
      <vt:lpstr>Models Different approaches to find the best</vt:lpstr>
      <vt:lpstr>Models Different approaches to find the best</vt:lpstr>
      <vt:lpstr>Results Evaluation of the models</vt:lpstr>
      <vt:lpstr>ROC CURVES Plot of all the ROC curves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</dc:title>
  <dc:creator>Luca De Dominicis - luca.dedominicis2@studio.unibo.it</dc:creator>
  <cp:lastModifiedBy>Luca De Dominicis - luca.dedominicis2@studio.unibo.it</cp:lastModifiedBy>
  <cp:revision>2</cp:revision>
  <dcterms:created xsi:type="dcterms:W3CDTF">2024-01-25T15:08:35Z</dcterms:created>
  <dcterms:modified xsi:type="dcterms:W3CDTF">2024-01-26T10:46:16Z</dcterms:modified>
</cp:coreProperties>
</file>