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58" r:id="rId6"/>
    <p:sldId id="263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ni\Tesi\Elaborato\Performance%20matrix%20determina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ni\Tesi\Elaborato\Performance%20matrix%20determina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Tempo di</a:t>
            </a:r>
            <a:r>
              <a:rPr lang="it-IT" baseline="0" dirty="0"/>
              <a:t> esecuzione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3850569437619795"/>
          <c:y val="6.2526348788257177E-2"/>
          <c:w val="0.83086027449648348"/>
          <c:h val="0.76768297118119"/>
        </c:manualLayout>
      </c:layout>
      <c:lineChart>
        <c:grouping val="standard"/>
        <c:varyColors val="0"/>
        <c:ser>
          <c:idx val="1"/>
          <c:order val="1"/>
          <c:tx>
            <c:strRef>
              <c:f>Foglio1!$C$2</c:f>
              <c:strCache>
                <c:ptCount val="1"/>
                <c:pt idx="0">
                  <c:v>ELF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7268151115518694E-3"/>
                  <c:y val="-2.88339596688041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909-47BD-BD10-65CE0FFE23F0}"/>
                </c:ext>
              </c:extLst>
            </c:dLbl>
            <c:dLbl>
              <c:idx val="1"/>
              <c:layout>
                <c:manualLayout>
                  <c:x val="1.255245394549229E-2"/>
                  <c:y val="4.825537600668318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909-47BD-BD10-65CE0FFE23F0}"/>
                </c:ext>
              </c:extLst>
            </c:dLbl>
            <c:dLbl>
              <c:idx val="2"/>
              <c:layout>
                <c:manualLayout>
                  <c:x val="-1.8968445241353986E-2"/>
                  <c:y val="-3.47436814138049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909-47BD-BD10-65CE0FFE23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Foglio1!$B$3:$B$8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</c:numCache>
            </c:numRef>
          </c:cat>
          <c:val>
            <c:numRef>
              <c:f>Foglio1!$C$3:$C$8</c:f>
              <c:numCache>
                <c:formatCode>General</c:formatCode>
                <c:ptCount val="3"/>
                <c:pt idx="0">
                  <c:v>1E-3</c:v>
                </c:pt>
                <c:pt idx="1">
                  <c:v>0.27500000000000002</c:v>
                </c:pt>
                <c:pt idx="2">
                  <c:v>2.3239999999999998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09-47BD-BD10-65CE0FFE23F0}"/>
            </c:ext>
          </c:extLst>
        </c:ser>
        <c:ser>
          <c:idx val="2"/>
          <c:order val="2"/>
          <c:tx>
            <c:strRef>
              <c:f>Foglio1!$D$2</c:f>
              <c:strCache>
                <c:ptCount val="1"/>
                <c:pt idx="0">
                  <c:v>WASI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3857480269340737E-2"/>
                  <c:y val="-1.43145625789308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09-47BD-BD10-65CE0FFE23F0}"/>
                </c:ext>
              </c:extLst>
            </c:dLbl>
            <c:dLbl>
              <c:idx val="1"/>
              <c:layout>
                <c:manualLayout>
                  <c:x val="-8.6933032761660256E-2"/>
                  <c:y val="-2.47970917285668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09-47BD-BD10-65CE0FFE23F0}"/>
                </c:ext>
              </c:extLst>
            </c:dLbl>
            <c:dLbl>
              <c:idx val="2"/>
              <c:layout>
                <c:manualLayout>
                  <c:x val="-2.6829671119310953E-2"/>
                  <c:y val="-4.454506955570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09-47BD-BD10-65CE0FFE23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92D05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Foglio1!$B$3:$B$8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</c:numCache>
            </c:numRef>
          </c:cat>
          <c:val>
            <c:numRef>
              <c:f>Foglio1!$D$3:$D$8</c:f>
              <c:numCache>
                <c:formatCode>General</c:formatCode>
                <c:ptCount val="3"/>
                <c:pt idx="0">
                  <c:v>6.7000000000000004E-2</c:v>
                </c:pt>
                <c:pt idx="1">
                  <c:v>0.33800000000000002</c:v>
                </c:pt>
                <c:pt idx="2">
                  <c:v>3.3690000000000002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909-47BD-BD10-65CE0FFE23F0}"/>
            </c:ext>
          </c:extLst>
        </c:ser>
        <c:ser>
          <c:idx val="3"/>
          <c:order val="3"/>
          <c:tx>
            <c:strRef>
              <c:f>Foglio1!$E$2</c:f>
              <c:strCache>
                <c:ptCount val="1"/>
                <c:pt idx="0">
                  <c:v>NodeJS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7588905534366267E-2"/>
                  <c:y val="-3.58178320746990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909-47BD-BD10-65CE0FFE23F0}"/>
                </c:ext>
              </c:extLst>
            </c:dLbl>
            <c:dLbl>
              <c:idx val="1"/>
              <c:layout>
                <c:manualLayout>
                  <c:x val="-6.9315015616735087E-2"/>
                  <c:y val="-5.19382323614674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909-47BD-BD10-65CE0FFE23F0}"/>
                </c:ext>
              </c:extLst>
            </c:dLbl>
            <c:dLbl>
              <c:idx val="2"/>
              <c:layout>
                <c:manualLayout>
                  <c:x val="-1.6757798773986605E-2"/>
                  <c:y val="-2.4862214715409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909-47BD-BD10-65CE0FFE23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Foglio1!$B$3:$B$8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</c:numCache>
            </c:numRef>
          </c:cat>
          <c:val>
            <c:numRef>
              <c:f>Foglio1!$E$3:$E$8</c:f>
              <c:numCache>
                <c:formatCode>General</c:formatCode>
                <c:ptCount val="3"/>
                <c:pt idx="0">
                  <c:v>0.40200000000000002</c:v>
                </c:pt>
                <c:pt idx="1">
                  <c:v>0.92200000000000004</c:v>
                </c:pt>
                <c:pt idx="2">
                  <c:v>7.1859999999999999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7909-47BD-BD10-65CE0FFE23F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71853503"/>
        <c:axId val="47185433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Foglio1!$B$2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it-IT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Foglio1!$B$3:$B$8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2000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Foglio1!$B$3:$B$8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2000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E-7909-47BD-BD10-65CE0FFE23F0}"/>
                  </c:ext>
                </c:extLst>
              </c15:ser>
            </c15:filteredLineSeries>
          </c:ext>
        </c:extLst>
      </c:lineChart>
      <c:catAx>
        <c:axId val="471853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Lato della</a:t>
                </a:r>
                <a:r>
                  <a:rPr lang="it-IT" baseline="0" dirty="0"/>
                  <a:t> matrice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71854335"/>
        <c:crosses val="autoZero"/>
        <c:auto val="1"/>
        <c:lblAlgn val="ctr"/>
        <c:lblOffset val="100"/>
        <c:noMultiLvlLbl val="0"/>
      </c:catAx>
      <c:valAx>
        <c:axId val="47185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(s)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7185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Tempo di</a:t>
            </a:r>
            <a:r>
              <a:rPr lang="it-IT" baseline="0" dirty="0"/>
              <a:t> esecuzione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3850569437619795"/>
          <c:y val="6.2526348788257177E-2"/>
          <c:w val="0.83086027449648348"/>
          <c:h val="0.76768297118119"/>
        </c:manualLayout>
      </c:layout>
      <c:lineChart>
        <c:grouping val="standard"/>
        <c:varyColors val="0"/>
        <c:ser>
          <c:idx val="1"/>
          <c:order val="1"/>
          <c:tx>
            <c:strRef>
              <c:f>Foglio1!$C$2</c:f>
              <c:strCache>
                <c:ptCount val="1"/>
                <c:pt idx="0">
                  <c:v>ELF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70606704601634E-2"/>
                  <c:y val="-3.12381628549127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909-47BD-BD10-65CE0FFE23F0}"/>
                </c:ext>
              </c:extLst>
            </c:dLbl>
            <c:dLbl>
              <c:idx val="1"/>
              <c:layout>
                <c:manualLayout>
                  <c:x val="-1.1337226376935211E-2"/>
                  <c:y val="-3.12381628549127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909-47BD-BD10-65CE0FFE23F0}"/>
                </c:ext>
              </c:extLst>
            </c:dLbl>
            <c:dLbl>
              <c:idx val="2"/>
              <c:layout>
                <c:manualLayout>
                  <c:x val="-1.8968485154572869E-2"/>
                  <c:y val="-4.91691055303546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909-47BD-BD10-65CE0FFE23F0}"/>
                </c:ext>
              </c:extLst>
            </c:dLbl>
            <c:dLbl>
              <c:idx val="3"/>
              <c:layout>
                <c:manualLayout>
                  <c:x val="-1.6772226774820917E-2"/>
                  <c:y val="2.33889378184988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909-47BD-BD10-65CE0FFE23F0}"/>
                </c:ext>
              </c:extLst>
            </c:dLbl>
            <c:dLbl>
              <c:idx val="4"/>
              <c:layout>
                <c:manualLayout>
                  <c:x val="-1.0074313137887984E-2"/>
                  <c:y val="-8.9352166537916183E-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09-47BD-BD10-65CE0FFE23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Foglio1!$B$3:$B$8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Foglio1!$C$3:$C$8</c:f>
              <c:numCache>
                <c:formatCode>General</c:formatCode>
                <c:ptCount val="6"/>
                <c:pt idx="0">
                  <c:v>1E-3</c:v>
                </c:pt>
                <c:pt idx="1">
                  <c:v>0.27500000000000002</c:v>
                </c:pt>
                <c:pt idx="2">
                  <c:v>2.3239999999999998</c:v>
                </c:pt>
                <c:pt idx="3">
                  <c:v>44.728000000000002</c:v>
                </c:pt>
                <c:pt idx="4">
                  <c:v>325.39600000000002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09-47BD-BD10-65CE0FFE23F0}"/>
            </c:ext>
          </c:extLst>
        </c:ser>
        <c:ser>
          <c:idx val="2"/>
          <c:order val="2"/>
          <c:tx>
            <c:strRef>
              <c:f>Foglio1!$D$2</c:f>
              <c:strCache>
                <c:ptCount val="1"/>
                <c:pt idx="0">
                  <c:v>WASI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6690649049074558E-2"/>
                  <c:y val="-6.48038994408610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09-47BD-BD10-65CE0FFE23F0}"/>
                </c:ext>
              </c:extLst>
            </c:dLbl>
            <c:dLbl>
              <c:idx val="1"/>
              <c:layout>
                <c:manualLayout>
                  <c:x val="-8.9321931111064706E-2"/>
                  <c:y val="-6.08609272858927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09-47BD-BD10-65CE0FFE23F0}"/>
                </c:ext>
              </c:extLst>
            </c:dLbl>
            <c:dLbl>
              <c:idx val="2"/>
              <c:layout>
                <c:manualLayout>
                  <c:x val="-7.6998049071697924E-2"/>
                  <c:y val="-5.89706146339889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09-47BD-BD10-65CE0FFE23F0}"/>
                </c:ext>
              </c:extLst>
            </c:dLbl>
            <c:dLbl>
              <c:idx val="3"/>
              <c:layout>
                <c:manualLayout>
                  <c:x val="-2.8476340362657794E-3"/>
                  <c:y val="-5.548179599419855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909-47BD-BD10-65CE0FFE23F0}"/>
                </c:ext>
              </c:extLst>
            </c:dLbl>
            <c:dLbl>
              <c:idx val="4"/>
              <c:layout>
                <c:manualLayout>
                  <c:x val="-9.197319264977584E-3"/>
                  <c:y val="5.033774312159761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09-47BD-BD10-65CE0FFE23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92D05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Foglio1!$B$3:$B$8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Foglio1!$D$3:$D$8</c:f>
              <c:numCache>
                <c:formatCode>General</c:formatCode>
                <c:ptCount val="6"/>
                <c:pt idx="0">
                  <c:v>6.7000000000000004E-2</c:v>
                </c:pt>
                <c:pt idx="1">
                  <c:v>0.33800000000000002</c:v>
                </c:pt>
                <c:pt idx="2">
                  <c:v>3.3690000000000002</c:v>
                </c:pt>
                <c:pt idx="3">
                  <c:v>52.372</c:v>
                </c:pt>
                <c:pt idx="4">
                  <c:v>381.04500000000002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909-47BD-BD10-65CE0FFE23F0}"/>
            </c:ext>
          </c:extLst>
        </c:ser>
        <c:ser>
          <c:idx val="3"/>
          <c:order val="3"/>
          <c:tx>
            <c:strRef>
              <c:f>Foglio1!$E$2</c:f>
              <c:strCache>
                <c:ptCount val="1"/>
                <c:pt idx="0">
                  <c:v>NodeJS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810911077658421E-2"/>
                  <c:y val="-0.1223709118261928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909-47BD-BD10-65CE0FFE23F0}"/>
                </c:ext>
              </c:extLst>
            </c:dLbl>
            <c:dLbl>
              <c:idx val="1"/>
              <c:layout>
                <c:manualLayout>
                  <c:x val="-5.4981266611695563E-2"/>
                  <c:y val="-0.1048316730235119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909-47BD-BD10-65CE0FFE23F0}"/>
                </c:ext>
              </c:extLst>
            </c:dLbl>
            <c:dLbl>
              <c:idx val="2"/>
              <c:layout>
                <c:manualLayout>
                  <c:x val="-5.4981309249416209E-2"/>
                  <c:y val="-9.45854639622467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909-47BD-BD10-65CE0FFE23F0}"/>
                </c:ext>
              </c:extLst>
            </c:dLbl>
            <c:dLbl>
              <c:idx val="3"/>
              <c:layout>
                <c:manualLayout>
                  <c:x val="-7.5420721962146928E-2"/>
                  <c:y val="-3.12381628549126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909-47BD-BD10-65CE0FFE23F0}"/>
                </c:ext>
              </c:extLst>
            </c:dLbl>
            <c:dLbl>
              <c:idx val="4"/>
              <c:layout>
                <c:manualLayout>
                  <c:x val="-8.4174711316879359E-3"/>
                  <c:y val="-3.322247490349182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909-47BD-BD10-65CE0FFE23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Foglio1!$B$3:$B$8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Foglio1!$E$3:$E$8</c:f>
              <c:numCache>
                <c:formatCode>General</c:formatCode>
                <c:ptCount val="6"/>
                <c:pt idx="0">
                  <c:v>0.40200000000000002</c:v>
                </c:pt>
                <c:pt idx="1">
                  <c:v>0.92200000000000004</c:v>
                </c:pt>
                <c:pt idx="2">
                  <c:v>7.1859999999999999</c:v>
                </c:pt>
                <c:pt idx="3">
                  <c:v>105.41800000000001</c:v>
                </c:pt>
                <c:pt idx="4">
                  <c:v>818.37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7909-47BD-BD10-65CE0FFE23F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71853503"/>
        <c:axId val="47185433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Foglio1!$B$2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it-IT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Foglio1!$B$3:$B$8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2000</c:v>
                      </c:pt>
                      <c:pt idx="3">
                        <c:v>5000</c:v>
                      </c:pt>
                      <c:pt idx="4">
                        <c:v>10000</c:v>
                      </c:pt>
                      <c:pt idx="5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Foglio1!$B$3:$B$8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2000</c:v>
                      </c:pt>
                      <c:pt idx="3">
                        <c:v>5000</c:v>
                      </c:pt>
                      <c:pt idx="4">
                        <c:v>10000</c:v>
                      </c:pt>
                      <c:pt idx="5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E-7909-47BD-BD10-65CE0FFE23F0}"/>
                  </c:ext>
                </c:extLst>
              </c15:ser>
            </c15:filteredLineSeries>
          </c:ext>
        </c:extLst>
      </c:lineChart>
      <c:catAx>
        <c:axId val="471853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Lato della</a:t>
                </a:r>
                <a:r>
                  <a:rPr lang="it-IT" baseline="0" dirty="0"/>
                  <a:t> matrice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71854335"/>
        <c:crosses val="autoZero"/>
        <c:auto val="1"/>
        <c:lblAlgn val="ctr"/>
        <c:lblOffset val="100"/>
        <c:noMultiLvlLbl val="0"/>
      </c:catAx>
      <c:valAx>
        <c:axId val="47185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(s)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7185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58C76-B427-4C3D-9CB7-FDB49406B39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A9097B-AF79-46BD-8441-D50219B65D7B}">
      <dgm:prSet/>
      <dgm:spPr/>
      <dgm:t>
        <a:bodyPr/>
        <a:lstStyle/>
        <a:p>
          <a:r>
            <a:rPr lang="it-IT"/>
            <a:t>Prestazioni simili al codice nativo, ma maggiore portabilità</a:t>
          </a:r>
          <a:endParaRPr lang="en-US"/>
        </a:p>
      </dgm:t>
    </dgm:pt>
    <dgm:pt modelId="{20D7E8B0-C23D-42D8-A8EA-1C252A142A96}" type="parTrans" cxnId="{FAE9A2AF-DB6C-4F69-B664-1C55990572C2}">
      <dgm:prSet/>
      <dgm:spPr/>
      <dgm:t>
        <a:bodyPr/>
        <a:lstStyle/>
        <a:p>
          <a:endParaRPr lang="en-US"/>
        </a:p>
      </dgm:t>
    </dgm:pt>
    <dgm:pt modelId="{FB670457-21DF-4AC5-9F49-87074FB2E77D}" type="sibTrans" cxnId="{FAE9A2AF-DB6C-4F69-B664-1C55990572C2}">
      <dgm:prSet/>
      <dgm:spPr/>
      <dgm:t>
        <a:bodyPr/>
        <a:lstStyle/>
        <a:p>
          <a:endParaRPr lang="en-US"/>
        </a:p>
      </dgm:t>
    </dgm:pt>
    <dgm:pt modelId="{86F4FE41-77E1-40B6-AE87-5DA2B679438C}">
      <dgm:prSet/>
      <dgm:spPr/>
      <dgm:t>
        <a:bodyPr/>
        <a:lstStyle/>
        <a:p>
          <a:r>
            <a:rPr lang="it-IT"/>
            <a:t>Strato aggiuntivo di sicurezza</a:t>
          </a:r>
          <a:endParaRPr lang="en-US"/>
        </a:p>
      </dgm:t>
    </dgm:pt>
    <dgm:pt modelId="{ED07C1C9-57C3-475A-941D-62A1F026FD19}" type="parTrans" cxnId="{423B9C22-3144-4C44-BA2E-889BF4FE7D5A}">
      <dgm:prSet/>
      <dgm:spPr/>
      <dgm:t>
        <a:bodyPr/>
        <a:lstStyle/>
        <a:p>
          <a:endParaRPr lang="en-US"/>
        </a:p>
      </dgm:t>
    </dgm:pt>
    <dgm:pt modelId="{1D5B71DA-883F-4ACB-AEA8-3DB55D9AE1E8}" type="sibTrans" cxnId="{423B9C22-3144-4C44-BA2E-889BF4FE7D5A}">
      <dgm:prSet/>
      <dgm:spPr/>
      <dgm:t>
        <a:bodyPr/>
        <a:lstStyle/>
        <a:p>
          <a:endParaRPr lang="en-US"/>
        </a:p>
      </dgm:t>
    </dgm:pt>
    <dgm:pt modelId="{3D530B7C-FC4C-414C-93CE-D653C4228F32}">
      <dgm:prSet/>
      <dgm:spPr/>
      <dgm:t>
        <a:bodyPr/>
        <a:lstStyle/>
        <a:p>
          <a:r>
            <a:rPr lang="it-IT"/>
            <a:t>Integrazione con tecnologie moderne</a:t>
          </a:r>
          <a:endParaRPr lang="en-US"/>
        </a:p>
      </dgm:t>
    </dgm:pt>
    <dgm:pt modelId="{0F699C09-8013-4015-AA53-81C2AEFF322F}" type="parTrans" cxnId="{4380BA3C-5A6F-4685-84BF-495EC1FFC70B}">
      <dgm:prSet/>
      <dgm:spPr/>
      <dgm:t>
        <a:bodyPr/>
        <a:lstStyle/>
        <a:p>
          <a:endParaRPr lang="en-US"/>
        </a:p>
      </dgm:t>
    </dgm:pt>
    <dgm:pt modelId="{A38742AB-658F-4E88-A9AC-4D741E7FE56A}" type="sibTrans" cxnId="{4380BA3C-5A6F-4685-84BF-495EC1FFC70B}">
      <dgm:prSet/>
      <dgm:spPr/>
      <dgm:t>
        <a:bodyPr/>
        <a:lstStyle/>
        <a:p>
          <a:endParaRPr lang="en-US"/>
        </a:p>
      </dgm:t>
    </dgm:pt>
    <dgm:pt modelId="{81BCD2B6-4B4B-423E-B493-12EC11304224}">
      <dgm:prSet/>
      <dgm:spPr/>
      <dgm:t>
        <a:bodyPr/>
        <a:lstStyle/>
        <a:p>
          <a:r>
            <a:rPr lang="it-IT"/>
            <a:t>Tecnologia in evoluzione</a:t>
          </a:r>
          <a:endParaRPr lang="en-US"/>
        </a:p>
      </dgm:t>
    </dgm:pt>
    <dgm:pt modelId="{8252C521-808B-49BD-8144-D9D6EA6F5359}" type="parTrans" cxnId="{1E11CBAB-036F-4B20-85C2-CDA2DC791F0E}">
      <dgm:prSet/>
      <dgm:spPr/>
      <dgm:t>
        <a:bodyPr/>
        <a:lstStyle/>
        <a:p>
          <a:endParaRPr lang="en-US"/>
        </a:p>
      </dgm:t>
    </dgm:pt>
    <dgm:pt modelId="{C79F98ED-921D-4D70-A878-557EEA74E46F}" type="sibTrans" cxnId="{1E11CBAB-036F-4B20-85C2-CDA2DC791F0E}">
      <dgm:prSet/>
      <dgm:spPr/>
      <dgm:t>
        <a:bodyPr/>
        <a:lstStyle/>
        <a:p>
          <a:endParaRPr lang="en-US"/>
        </a:p>
      </dgm:t>
    </dgm:pt>
    <dgm:pt modelId="{C5C320D6-23E7-49BE-8FC7-1CE7DCA29D25}" type="pres">
      <dgm:prSet presAssocID="{54258C76-B427-4C3D-9CB7-FDB49406B39C}" presName="root" presStyleCnt="0">
        <dgm:presLayoutVars>
          <dgm:dir/>
          <dgm:resizeHandles val="exact"/>
        </dgm:presLayoutVars>
      </dgm:prSet>
      <dgm:spPr/>
    </dgm:pt>
    <dgm:pt modelId="{DD2B7FEA-A9AC-40A8-9CF7-9B20B7550D98}" type="pres">
      <dgm:prSet presAssocID="{12A9097B-AF79-46BD-8441-D50219B65D7B}" presName="compNode" presStyleCnt="0"/>
      <dgm:spPr/>
    </dgm:pt>
    <dgm:pt modelId="{B6FB1D94-1F29-4789-9269-B9888BD2FBAB}" type="pres">
      <dgm:prSet presAssocID="{12A9097B-AF79-46BD-8441-D50219B65D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F8CD7483-E98B-4BED-BA07-03B30469B0F4}" type="pres">
      <dgm:prSet presAssocID="{12A9097B-AF79-46BD-8441-D50219B65D7B}" presName="spaceRect" presStyleCnt="0"/>
      <dgm:spPr/>
    </dgm:pt>
    <dgm:pt modelId="{6FDE8254-82F5-46C9-8B5A-AF432055CF8E}" type="pres">
      <dgm:prSet presAssocID="{12A9097B-AF79-46BD-8441-D50219B65D7B}" presName="textRect" presStyleLbl="revTx" presStyleIdx="0" presStyleCnt="4">
        <dgm:presLayoutVars>
          <dgm:chMax val="1"/>
          <dgm:chPref val="1"/>
        </dgm:presLayoutVars>
      </dgm:prSet>
      <dgm:spPr/>
    </dgm:pt>
    <dgm:pt modelId="{0A888118-6519-46A9-945B-DDF30FAA9803}" type="pres">
      <dgm:prSet presAssocID="{FB670457-21DF-4AC5-9F49-87074FB2E77D}" presName="sibTrans" presStyleCnt="0"/>
      <dgm:spPr/>
    </dgm:pt>
    <dgm:pt modelId="{21912D36-FCA4-4E5D-BA81-D17E7F8FBC2E}" type="pres">
      <dgm:prSet presAssocID="{86F4FE41-77E1-40B6-AE87-5DA2B679438C}" presName="compNode" presStyleCnt="0"/>
      <dgm:spPr/>
    </dgm:pt>
    <dgm:pt modelId="{004B24E4-7A07-4001-BF3D-A51369B81ED1}" type="pres">
      <dgm:prSet presAssocID="{86F4FE41-77E1-40B6-AE87-5DA2B67943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ca"/>
        </a:ext>
      </dgm:extLst>
    </dgm:pt>
    <dgm:pt modelId="{8C4D83B4-30A5-4035-B13E-0AC20870DDD7}" type="pres">
      <dgm:prSet presAssocID="{86F4FE41-77E1-40B6-AE87-5DA2B679438C}" presName="spaceRect" presStyleCnt="0"/>
      <dgm:spPr/>
    </dgm:pt>
    <dgm:pt modelId="{0F93B7A3-3566-4733-A4F2-AFB6D53A33A7}" type="pres">
      <dgm:prSet presAssocID="{86F4FE41-77E1-40B6-AE87-5DA2B679438C}" presName="textRect" presStyleLbl="revTx" presStyleIdx="1" presStyleCnt="4">
        <dgm:presLayoutVars>
          <dgm:chMax val="1"/>
          <dgm:chPref val="1"/>
        </dgm:presLayoutVars>
      </dgm:prSet>
      <dgm:spPr/>
    </dgm:pt>
    <dgm:pt modelId="{F5F814FB-79DC-40EF-9DD7-7D2D8241AAF5}" type="pres">
      <dgm:prSet presAssocID="{1D5B71DA-883F-4ACB-AEA8-3DB55D9AE1E8}" presName="sibTrans" presStyleCnt="0"/>
      <dgm:spPr/>
    </dgm:pt>
    <dgm:pt modelId="{50AF6411-77D5-4EC5-B5C2-C70F7FE29C51}" type="pres">
      <dgm:prSet presAssocID="{3D530B7C-FC4C-414C-93CE-D653C4228F32}" presName="compNode" presStyleCnt="0"/>
      <dgm:spPr/>
    </dgm:pt>
    <dgm:pt modelId="{B99901DB-D1F2-400B-94D4-1E70DB59D731}" type="pres">
      <dgm:prSet presAssocID="{3D530B7C-FC4C-414C-93CE-D653C4228F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te"/>
        </a:ext>
      </dgm:extLst>
    </dgm:pt>
    <dgm:pt modelId="{D49ACFCD-A2C8-4A5E-A493-BE4416F85A55}" type="pres">
      <dgm:prSet presAssocID="{3D530B7C-FC4C-414C-93CE-D653C4228F32}" presName="spaceRect" presStyleCnt="0"/>
      <dgm:spPr/>
    </dgm:pt>
    <dgm:pt modelId="{FF6768EB-C4F5-4BA5-886B-2920D94DB6F7}" type="pres">
      <dgm:prSet presAssocID="{3D530B7C-FC4C-414C-93CE-D653C4228F32}" presName="textRect" presStyleLbl="revTx" presStyleIdx="2" presStyleCnt="4">
        <dgm:presLayoutVars>
          <dgm:chMax val="1"/>
          <dgm:chPref val="1"/>
        </dgm:presLayoutVars>
      </dgm:prSet>
      <dgm:spPr/>
    </dgm:pt>
    <dgm:pt modelId="{EFF7F2A3-A482-41C6-8509-9E82C1B1DDF4}" type="pres">
      <dgm:prSet presAssocID="{A38742AB-658F-4E88-A9AC-4D741E7FE56A}" presName="sibTrans" presStyleCnt="0"/>
      <dgm:spPr/>
    </dgm:pt>
    <dgm:pt modelId="{02C5CEE6-D0EC-4EFF-9684-09A8FB619C05}" type="pres">
      <dgm:prSet presAssocID="{81BCD2B6-4B4B-423E-B493-12EC11304224}" presName="compNode" presStyleCnt="0"/>
      <dgm:spPr/>
    </dgm:pt>
    <dgm:pt modelId="{4A563A43-AB35-4253-AE58-B0586D499F98}" type="pres">
      <dgm:prSet presAssocID="{81BCD2B6-4B4B-423E-B493-12EC113042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058F810-3DB2-4B07-9A0A-35047CD2A618}" type="pres">
      <dgm:prSet presAssocID="{81BCD2B6-4B4B-423E-B493-12EC11304224}" presName="spaceRect" presStyleCnt="0"/>
      <dgm:spPr/>
    </dgm:pt>
    <dgm:pt modelId="{6A78943F-28E1-4867-8263-1C38EA3E4B36}" type="pres">
      <dgm:prSet presAssocID="{81BCD2B6-4B4B-423E-B493-12EC113042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A7EA10E-4CA6-4F90-B6F6-76AFF7E88418}" type="presOf" srcId="{81BCD2B6-4B4B-423E-B493-12EC11304224}" destId="{6A78943F-28E1-4867-8263-1C38EA3E4B36}" srcOrd="0" destOrd="0" presId="urn:microsoft.com/office/officeart/2018/2/layout/IconLabelList"/>
    <dgm:cxn modelId="{423B9C22-3144-4C44-BA2E-889BF4FE7D5A}" srcId="{54258C76-B427-4C3D-9CB7-FDB49406B39C}" destId="{86F4FE41-77E1-40B6-AE87-5DA2B679438C}" srcOrd="1" destOrd="0" parTransId="{ED07C1C9-57C3-475A-941D-62A1F026FD19}" sibTransId="{1D5B71DA-883F-4ACB-AEA8-3DB55D9AE1E8}"/>
    <dgm:cxn modelId="{072DDB32-2BF4-4444-833E-CC43068DD580}" type="presOf" srcId="{54258C76-B427-4C3D-9CB7-FDB49406B39C}" destId="{C5C320D6-23E7-49BE-8FC7-1CE7DCA29D25}" srcOrd="0" destOrd="0" presId="urn:microsoft.com/office/officeart/2018/2/layout/IconLabelList"/>
    <dgm:cxn modelId="{026B1F3C-EE52-4DB4-8B0D-B9AE8D45CF9B}" type="presOf" srcId="{12A9097B-AF79-46BD-8441-D50219B65D7B}" destId="{6FDE8254-82F5-46C9-8B5A-AF432055CF8E}" srcOrd="0" destOrd="0" presId="urn:microsoft.com/office/officeart/2018/2/layout/IconLabelList"/>
    <dgm:cxn modelId="{4380BA3C-5A6F-4685-84BF-495EC1FFC70B}" srcId="{54258C76-B427-4C3D-9CB7-FDB49406B39C}" destId="{3D530B7C-FC4C-414C-93CE-D653C4228F32}" srcOrd="2" destOrd="0" parTransId="{0F699C09-8013-4015-AA53-81C2AEFF322F}" sibTransId="{A38742AB-658F-4E88-A9AC-4D741E7FE56A}"/>
    <dgm:cxn modelId="{BFD1E15C-A3A3-470F-B8D8-366947A1CA5F}" type="presOf" srcId="{86F4FE41-77E1-40B6-AE87-5DA2B679438C}" destId="{0F93B7A3-3566-4733-A4F2-AFB6D53A33A7}" srcOrd="0" destOrd="0" presId="urn:microsoft.com/office/officeart/2018/2/layout/IconLabelList"/>
    <dgm:cxn modelId="{1E11CBAB-036F-4B20-85C2-CDA2DC791F0E}" srcId="{54258C76-B427-4C3D-9CB7-FDB49406B39C}" destId="{81BCD2B6-4B4B-423E-B493-12EC11304224}" srcOrd="3" destOrd="0" parTransId="{8252C521-808B-49BD-8144-D9D6EA6F5359}" sibTransId="{C79F98ED-921D-4D70-A878-557EEA74E46F}"/>
    <dgm:cxn modelId="{FAE9A2AF-DB6C-4F69-B664-1C55990572C2}" srcId="{54258C76-B427-4C3D-9CB7-FDB49406B39C}" destId="{12A9097B-AF79-46BD-8441-D50219B65D7B}" srcOrd="0" destOrd="0" parTransId="{20D7E8B0-C23D-42D8-A8EA-1C252A142A96}" sibTransId="{FB670457-21DF-4AC5-9F49-87074FB2E77D}"/>
    <dgm:cxn modelId="{FAE368D3-8060-481E-BB4B-CF7E893E7E16}" type="presOf" srcId="{3D530B7C-FC4C-414C-93CE-D653C4228F32}" destId="{FF6768EB-C4F5-4BA5-886B-2920D94DB6F7}" srcOrd="0" destOrd="0" presId="urn:microsoft.com/office/officeart/2018/2/layout/IconLabelList"/>
    <dgm:cxn modelId="{C12A9F08-33E9-4B2B-85C7-3F4D0FB6B450}" type="presParOf" srcId="{C5C320D6-23E7-49BE-8FC7-1CE7DCA29D25}" destId="{DD2B7FEA-A9AC-40A8-9CF7-9B20B7550D98}" srcOrd="0" destOrd="0" presId="urn:microsoft.com/office/officeart/2018/2/layout/IconLabelList"/>
    <dgm:cxn modelId="{ABFBCC34-E0EA-4AFD-BC0D-2D035E56A9E3}" type="presParOf" srcId="{DD2B7FEA-A9AC-40A8-9CF7-9B20B7550D98}" destId="{B6FB1D94-1F29-4789-9269-B9888BD2FBAB}" srcOrd="0" destOrd="0" presId="urn:microsoft.com/office/officeart/2018/2/layout/IconLabelList"/>
    <dgm:cxn modelId="{0B66FDAF-DAF6-4E88-9DF8-32D1D4CCAF1D}" type="presParOf" srcId="{DD2B7FEA-A9AC-40A8-9CF7-9B20B7550D98}" destId="{F8CD7483-E98B-4BED-BA07-03B30469B0F4}" srcOrd="1" destOrd="0" presId="urn:microsoft.com/office/officeart/2018/2/layout/IconLabelList"/>
    <dgm:cxn modelId="{5853310C-04A4-4A51-A045-9CE6843F01EF}" type="presParOf" srcId="{DD2B7FEA-A9AC-40A8-9CF7-9B20B7550D98}" destId="{6FDE8254-82F5-46C9-8B5A-AF432055CF8E}" srcOrd="2" destOrd="0" presId="urn:microsoft.com/office/officeart/2018/2/layout/IconLabelList"/>
    <dgm:cxn modelId="{7ED66CB7-A32D-45CA-BA31-8E91301F4047}" type="presParOf" srcId="{C5C320D6-23E7-49BE-8FC7-1CE7DCA29D25}" destId="{0A888118-6519-46A9-945B-DDF30FAA9803}" srcOrd="1" destOrd="0" presId="urn:microsoft.com/office/officeart/2018/2/layout/IconLabelList"/>
    <dgm:cxn modelId="{96A65F2A-208C-4263-9196-1DD87278FC36}" type="presParOf" srcId="{C5C320D6-23E7-49BE-8FC7-1CE7DCA29D25}" destId="{21912D36-FCA4-4E5D-BA81-D17E7F8FBC2E}" srcOrd="2" destOrd="0" presId="urn:microsoft.com/office/officeart/2018/2/layout/IconLabelList"/>
    <dgm:cxn modelId="{5BE01D3A-9666-4D70-A73A-70B20C9ABE79}" type="presParOf" srcId="{21912D36-FCA4-4E5D-BA81-D17E7F8FBC2E}" destId="{004B24E4-7A07-4001-BF3D-A51369B81ED1}" srcOrd="0" destOrd="0" presId="urn:microsoft.com/office/officeart/2018/2/layout/IconLabelList"/>
    <dgm:cxn modelId="{68ADF1D1-65B5-4C7B-963F-5C8EC9BA1D92}" type="presParOf" srcId="{21912D36-FCA4-4E5D-BA81-D17E7F8FBC2E}" destId="{8C4D83B4-30A5-4035-B13E-0AC20870DDD7}" srcOrd="1" destOrd="0" presId="urn:microsoft.com/office/officeart/2018/2/layout/IconLabelList"/>
    <dgm:cxn modelId="{FE355057-8EE3-4362-88FB-78326B043FC2}" type="presParOf" srcId="{21912D36-FCA4-4E5D-BA81-D17E7F8FBC2E}" destId="{0F93B7A3-3566-4733-A4F2-AFB6D53A33A7}" srcOrd="2" destOrd="0" presId="urn:microsoft.com/office/officeart/2018/2/layout/IconLabelList"/>
    <dgm:cxn modelId="{A9626DE6-AA0B-4371-AC82-23C300D99470}" type="presParOf" srcId="{C5C320D6-23E7-49BE-8FC7-1CE7DCA29D25}" destId="{F5F814FB-79DC-40EF-9DD7-7D2D8241AAF5}" srcOrd="3" destOrd="0" presId="urn:microsoft.com/office/officeart/2018/2/layout/IconLabelList"/>
    <dgm:cxn modelId="{99B20403-A508-4163-90BD-217F25FDA2D7}" type="presParOf" srcId="{C5C320D6-23E7-49BE-8FC7-1CE7DCA29D25}" destId="{50AF6411-77D5-4EC5-B5C2-C70F7FE29C51}" srcOrd="4" destOrd="0" presId="urn:microsoft.com/office/officeart/2018/2/layout/IconLabelList"/>
    <dgm:cxn modelId="{802B59F1-F0F2-40E7-97AA-17BBCC64B1A7}" type="presParOf" srcId="{50AF6411-77D5-4EC5-B5C2-C70F7FE29C51}" destId="{B99901DB-D1F2-400B-94D4-1E70DB59D731}" srcOrd="0" destOrd="0" presId="urn:microsoft.com/office/officeart/2018/2/layout/IconLabelList"/>
    <dgm:cxn modelId="{1096D422-D824-4BAC-A334-DAE432B0F153}" type="presParOf" srcId="{50AF6411-77D5-4EC5-B5C2-C70F7FE29C51}" destId="{D49ACFCD-A2C8-4A5E-A493-BE4416F85A55}" srcOrd="1" destOrd="0" presId="urn:microsoft.com/office/officeart/2018/2/layout/IconLabelList"/>
    <dgm:cxn modelId="{F79ABB01-64C7-48AD-B2B9-0215DDDBEF6A}" type="presParOf" srcId="{50AF6411-77D5-4EC5-B5C2-C70F7FE29C51}" destId="{FF6768EB-C4F5-4BA5-886B-2920D94DB6F7}" srcOrd="2" destOrd="0" presId="urn:microsoft.com/office/officeart/2018/2/layout/IconLabelList"/>
    <dgm:cxn modelId="{63D9D1F6-E856-4588-A6B3-8F2DD40B2D97}" type="presParOf" srcId="{C5C320D6-23E7-49BE-8FC7-1CE7DCA29D25}" destId="{EFF7F2A3-A482-41C6-8509-9E82C1B1DDF4}" srcOrd="5" destOrd="0" presId="urn:microsoft.com/office/officeart/2018/2/layout/IconLabelList"/>
    <dgm:cxn modelId="{E9897301-E2EA-4CDA-85B1-3E83AAE74793}" type="presParOf" srcId="{C5C320D6-23E7-49BE-8FC7-1CE7DCA29D25}" destId="{02C5CEE6-D0EC-4EFF-9684-09A8FB619C05}" srcOrd="6" destOrd="0" presId="urn:microsoft.com/office/officeart/2018/2/layout/IconLabelList"/>
    <dgm:cxn modelId="{F97A5EBA-BC0E-483E-B41C-D41FBA382FE3}" type="presParOf" srcId="{02C5CEE6-D0EC-4EFF-9684-09A8FB619C05}" destId="{4A563A43-AB35-4253-AE58-B0586D499F98}" srcOrd="0" destOrd="0" presId="urn:microsoft.com/office/officeart/2018/2/layout/IconLabelList"/>
    <dgm:cxn modelId="{496DB02D-6C66-4AA6-85A1-C7F2D5EE4240}" type="presParOf" srcId="{02C5CEE6-D0EC-4EFF-9684-09A8FB619C05}" destId="{4058F810-3DB2-4B07-9A0A-35047CD2A618}" srcOrd="1" destOrd="0" presId="urn:microsoft.com/office/officeart/2018/2/layout/IconLabelList"/>
    <dgm:cxn modelId="{DFB88B86-E70E-45FE-B0CF-7D3EDC966086}" type="presParOf" srcId="{02C5CEE6-D0EC-4EFF-9684-09A8FB619C05}" destId="{6A78943F-28E1-4867-8263-1C38EA3E4B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B1D94-1F29-4789-9269-B9888BD2FBAB}">
      <dsp:nvSpPr>
        <dsp:cNvPr id="0" name=""/>
        <dsp:cNvSpPr/>
      </dsp:nvSpPr>
      <dsp:spPr>
        <a:xfrm>
          <a:off x="1068074" y="978423"/>
          <a:ext cx="930286" cy="9302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E8254-82F5-46C9-8B5A-AF432055CF8E}">
      <dsp:nvSpPr>
        <dsp:cNvPr id="0" name=""/>
        <dsp:cNvSpPr/>
      </dsp:nvSpPr>
      <dsp:spPr>
        <a:xfrm>
          <a:off x="499565" y="219994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Prestazioni simili al codice nativo, ma maggiore portabilità</a:t>
          </a:r>
          <a:endParaRPr lang="en-US" sz="1800" kern="1200"/>
        </a:p>
      </dsp:txBody>
      <dsp:txXfrm>
        <a:off x="499565" y="2199945"/>
        <a:ext cx="2067302" cy="720000"/>
      </dsp:txXfrm>
    </dsp:sp>
    <dsp:sp modelId="{004B24E4-7A07-4001-BF3D-A51369B81ED1}">
      <dsp:nvSpPr>
        <dsp:cNvPr id="0" name=""/>
        <dsp:cNvSpPr/>
      </dsp:nvSpPr>
      <dsp:spPr>
        <a:xfrm>
          <a:off x="3497154" y="978423"/>
          <a:ext cx="930286" cy="9302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3B7A3-3566-4733-A4F2-AFB6D53A33A7}">
      <dsp:nvSpPr>
        <dsp:cNvPr id="0" name=""/>
        <dsp:cNvSpPr/>
      </dsp:nvSpPr>
      <dsp:spPr>
        <a:xfrm>
          <a:off x="2928646" y="219994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Strato aggiuntivo di sicurezza</a:t>
          </a:r>
          <a:endParaRPr lang="en-US" sz="1800" kern="1200"/>
        </a:p>
      </dsp:txBody>
      <dsp:txXfrm>
        <a:off x="2928646" y="2199945"/>
        <a:ext cx="2067302" cy="720000"/>
      </dsp:txXfrm>
    </dsp:sp>
    <dsp:sp modelId="{B99901DB-D1F2-400B-94D4-1E70DB59D731}">
      <dsp:nvSpPr>
        <dsp:cNvPr id="0" name=""/>
        <dsp:cNvSpPr/>
      </dsp:nvSpPr>
      <dsp:spPr>
        <a:xfrm>
          <a:off x="5926234" y="978423"/>
          <a:ext cx="930286" cy="9302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768EB-C4F5-4BA5-886B-2920D94DB6F7}">
      <dsp:nvSpPr>
        <dsp:cNvPr id="0" name=""/>
        <dsp:cNvSpPr/>
      </dsp:nvSpPr>
      <dsp:spPr>
        <a:xfrm>
          <a:off x="5357726" y="219994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Integrazione con tecnologie moderne</a:t>
          </a:r>
          <a:endParaRPr lang="en-US" sz="1800" kern="1200"/>
        </a:p>
      </dsp:txBody>
      <dsp:txXfrm>
        <a:off x="5357726" y="2199945"/>
        <a:ext cx="2067302" cy="720000"/>
      </dsp:txXfrm>
    </dsp:sp>
    <dsp:sp modelId="{4A563A43-AB35-4253-AE58-B0586D499F98}">
      <dsp:nvSpPr>
        <dsp:cNvPr id="0" name=""/>
        <dsp:cNvSpPr/>
      </dsp:nvSpPr>
      <dsp:spPr>
        <a:xfrm>
          <a:off x="8355314" y="978423"/>
          <a:ext cx="930286" cy="9302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8943F-28E1-4867-8263-1C38EA3E4B36}">
      <dsp:nvSpPr>
        <dsp:cNvPr id="0" name=""/>
        <dsp:cNvSpPr/>
      </dsp:nvSpPr>
      <dsp:spPr>
        <a:xfrm>
          <a:off x="7786806" y="219994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Tecnologia in evoluzione</a:t>
          </a:r>
          <a:endParaRPr lang="en-US" sz="1800" kern="1200"/>
        </a:p>
      </dsp:txBody>
      <dsp:txXfrm>
        <a:off x="7786806" y="2199945"/>
        <a:ext cx="206730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8EBF1-BB26-4534-A8B1-2A3EAC961CC7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F1707-B9D1-4D8C-AC0E-610F919A86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99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B90C-F47A-4663-A68E-9C5103095640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954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42C5-971C-4E71-807D-7D3050F689F9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82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BEB3-5CCA-4428-A8CE-7D773D195EDF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64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17D-931F-4DA8-9875-0A12781DA311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566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E114-2562-47EA-9C49-831674A54FAA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1542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60F-8CA8-4109-855B-9721C3E9AD5F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486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7701-2AC8-40CC-8087-024C05C32FC1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1181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B011-EE21-4163-B108-72069846D8EC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610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3658-09DC-4FFC-95E1-6BA06B46F2EB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725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2E55-C173-48BC-93D3-4FA5B9A0314F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234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A63C-526F-400F-9FA2-5024ACC8B713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254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9E19-936B-4766-8A0D-45DE06941B86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465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404A-DF69-4F75-8464-D8414E8D8E95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82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CEF-3CEE-4584-AC07-D5F7FCEE864B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52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EFA-F4D1-4B1E-B265-528F0E7C9E13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911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04E-03A6-4CA0-B709-8FC475F7AE72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288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E5E3-5124-4A9C-B818-3CC8DD9D9328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43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060CB3-BA5A-4FC5-BA9D-CB49A5CD86CC}" type="datetime1">
              <a:rPr lang="it-IT" smtClean="0"/>
              <a:t>22/03/2023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174C74-D446-4344-AE62-6C17DED2CE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9381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20.sv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74D1C-CE8A-8888-04FB-0F425DFA5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37593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>
                <a:cs typeface="Times New Roman" panose="02020603050405020304" pitchFamily="18" charset="0"/>
              </a:rPr>
              <a:t>Developing and Managing Applications on Top of the WebAssembly System Interface (WASI)</a:t>
            </a:r>
            <a:endParaRPr lang="en-US" sz="3100" dirty="0"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07EF22-9392-9934-0E33-EBCA88851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477" y="2635487"/>
            <a:ext cx="8764398" cy="1587025"/>
          </a:xfrm>
        </p:spPr>
        <p:txBody>
          <a:bodyPr>
            <a:normAutofit lnSpcReduction="10000"/>
          </a:bodyPr>
          <a:lstStyle/>
          <a:p>
            <a:pPr defTabSz="434340">
              <a:lnSpc>
                <a:spcPct val="90000"/>
              </a:lnSpc>
              <a:spcAft>
                <a:spcPts val="570"/>
              </a:spcAft>
              <a:tabLst>
                <a:tab pos="2907062" algn="ctr"/>
                <a:tab pos="5814124" algn="r"/>
              </a:tabLst>
            </a:pPr>
            <a:r>
              <a:rPr lang="it-IT" sz="17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ALMA MATER STUDIORUM - UNIVERSITÀ DI BOLOGNA </a:t>
            </a:r>
          </a:p>
          <a:p>
            <a:pPr defTabSz="434340">
              <a:lnSpc>
                <a:spcPct val="90000"/>
              </a:lnSpc>
              <a:spcAft>
                <a:spcPts val="570"/>
              </a:spcAft>
              <a:tabLst>
                <a:tab pos="2907062" algn="ctr"/>
                <a:tab pos="5814124" algn="r"/>
              </a:tabLst>
            </a:pPr>
            <a:br>
              <a:rPr lang="it-IT" sz="17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it-IT" sz="17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SCUOLA DI INGEGNERIA E ARCHITETTURA </a:t>
            </a:r>
          </a:p>
          <a:p>
            <a:pPr defTabSz="434340" fontAlgn="base">
              <a:lnSpc>
                <a:spcPct val="90000"/>
              </a:lnSpc>
              <a:spcAft>
                <a:spcPts val="570"/>
              </a:spcAft>
            </a:pPr>
            <a:r>
              <a:rPr lang="it-IT" sz="17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DIPARTIMENTO DI INFORMATICA - SCIENZA E INGEGNERIA (DISI)</a:t>
            </a:r>
          </a:p>
          <a:p>
            <a:pPr defTabSz="434340">
              <a:lnSpc>
                <a:spcPct val="90000"/>
              </a:lnSpc>
              <a:spcAft>
                <a:spcPts val="570"/>
              </a:spcAft>
            </a:pPr>
            <a:r>
              <a:rPr lang="it-IT" sz="17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Corso di Laurea in Ingegneria Informatica</a:t>
            </a:r>
            <a:endParaRPr lang="it-IT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901D95-45D6-6E1E-EC83-0985EB9C4E9F}"/>
              </a:ext>
            </a:extLst>
          </p:cNvPr>
          <p:cNvSpPr txBox="1"/>
          <p:nvPr/>
        </p:nvSpPr>
        <p:spPr>
          <a:xfrm>
            <a:off x="914400" y="4839093"/>
            <a:ext cx="2822136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it-IT" sz="171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Candidato:</a:t>
            </a:r>
          </a:p>
          <a:p>
            <a:pPr defTabSz="434340">
              <a:spcAft>
                <a:spcPts val="600"/>
              </a:spcAft>
            </a:pPr>
            <a:r>
              <a:rPr lang="it-IT" sz="171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Luca Giovannini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076CC0-A5B1-07D5-71BC-6712D3042840}"/>
              </a:ext>
            </a:extLst>
          </p:cNvPr>
          <p:cNvSpPr txBox="1"/>
          <p:nvPr/>
        </p:nvSpPr>
        <p:spPr>
          <a:xfrm>
            <a:off x="9126641" y="4839093"/>
            <a:ext cx="2141434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34340">
              <a:spcAft>
                <a:spcPts val="600"/>
              </a:spcAft>
            </a:pPr>
            <a:r>
              <a:rPr lang="it-IT" sz="171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Relatore:</a:t>
            </a:r>
          </a:p>
          <a:p>
            <a:pPr algn="r" defTabSz="434340">
              <a:spcAft>
                <a:spcPts val="600"/>
              </a:spcAft>
            </a:pPr>
            <a:r>
              <a:rPr lang="it-IT" sz="171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Prof. Paolo Bellavista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123796-69F5-0DB9-C468-67959BD528E3}"/>
              </a:ext>
            </a:extLst>
          </p:cNvPr>
          <p:cNvSpPr txBox="1"/>
          <p:nvPr/>
        </p:nvSpPr>
        <p:spPr>
          <a:xfrm>
            <a:off x="4832495" y="5458593"/>
            <a:ext cx="2517484" cy="637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34340" fontAlgn="base">
              <a:spcAft>
                <a:spcPts val="600"/>
              </a:spcAft>
            </a:pPr>
            <a:r>
              <a:rPr lang="it-IT" sz="152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Anno Accademico 2021/2022</a:t>
            </a:r>
          </a:p>
          <a:p>
            <a:pPr algn="ctr" defTabSz="434340" fontAlgn="base">
              <a:spcAft>
                <a:spcPts val="600"/>
              </a:spcAft>
            </a:pPr>
            <a:r>
              <a:rPr lang="it-IT" sz="152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Sessione IV – 23/03/2023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32472B-C3A6-6DE8-07D9-3383F242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025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9E63356-6B68-A068-D730-D97EF1A9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it-IT" sz="5400" dirty="0"/>
              <a:t>Grazie</a:t>
            </a:r>
            <a:r>
              <a:rPr lang="en-US" sz="5400" dirty="0"/>
              <a:t> per </a:t>
            </a:r>
            <a:r>
              <a:rPr lang="it-IT" sz="5400" dirty="0"/>
              <a:t>l’attenzione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D99D59-6990-DE47-7131-188085CA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374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0CFBE6-CB19-B729-80CF-24B4EE84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Cos’è WASI?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A4B6F9-86DD-8000-5810-F21BE680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1" cy="1426477"/>
          </a:xfrm>
        </p:spPr>
        <p:txBody>
          <a:bodyPr anchor="ctr">
            <a:normAutofit/>
          </a:bodyPr>
          <a:lstStyle/>
          <a:p>
            <a:pPr marL="36900" indent="0">
              <a:buClrTx/>
              <a:buNone/>
            </a:pPr>
            <a:r>
              <a:rPr lang="it-IT" dirty="0"/>
              <a:t>Risposta semplice:</a:t>
            </a:r>
          </a:p>
          <a:p>
            <a:pPr>
              <a:buClrTx/>
            </a:pPr>
            <a:r>
              <a:rPr lang="it-IT" dirty="0"/>
              <a:t>Un’interfaccia di sistema per WebAssembly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BE6F4A-2130-339E-7A9A-6F9E1BE5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2</a:t>
            </a:fld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839984-2E15-B97D-0A4C-B6B2B1717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1" r="3" b="3"/>
          <a:stretch/>
        </p:blipFill>
        <p:spPr bwMode="auto">
          <a:xfrm>
            <a:off x="4826476" y="3699075"/>
            <a:ext cx="2539047" cy="203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0CE14D-4B54-09F8-45D3-2E938F02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881" y="4079028"/>
            <a:ext cx="1274849" cy="1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lemento grafico 5" descr="Computer con riempimento a tinta unita">
            <a:extLst>
              <a:ext uri="{FF2B5EF4-FFF2-40B4-BE49-F238E27FC236}">
                <a16:creationId xmlns:a16="http://schemas.microsoft.com/office/drawing/2014/main" id="{BAA4F2A3-DE1B-35A6-AC4B-9B4CC866B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9269" y="3942231"/>
            <a:ext cx="1426476" cy="1426476"/>
          </a:xfrm>
          <a:prstGeom prst="rect">
            <a:avLst/>
          </a:prstGeom>
        </p:spPr>
      </p:pic>
      <p:sp>
        <p:nvSpPr>
          <p:cNvPr id="7" name="Freccia bidirezionale orizzontale 6">
            <a:extLst>
              <a:ext uri="{FF2B5EF4-FFF2-40B4-BE49-F238E27FC236}">
                <a16:creationId xmlns:a16="http://schemas.microsoft.com/office/drawing/2014/main" id="{1850838E-D553-F731-D7F1-8813559C46E2}"/>
              </a:ext>
            </a:extLst>
          </p:cNvPr>
          <p:cNvSpPr/>
          <p:nvPr/>
        </p:nvSpPr>
        <p:spPr>
          <a:xfrm>
            <a:off x="3572730" y="4449318"/>
            <a:ext cx="1253746" cy="32657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bidirezionale orizzontale 7">
            <a:extLst>
              <a:ext uri="{FF2B5EF4-FFF2-40B4-BE49-F238E27FC236}">
                <a16:creationId xmlns:a16="http://schemas.microsoft.com/office/drawing/2014/main" id="{51FC0903-CFB9-81CD-C3FD-9F5DDFF9BD36}"/>
              </a:ext>
            </a:extLst>
          </p:cNvPr>
          <p:cNvSpPr/>
          <p:nvPr/>
        </p:nvSpPr>
        <p:spPr>
          <a:xfrm>
            <a:off x="7365523" y="4492183"/>
            <a:ext cx="1253746" cy="32657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894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0CFBE6-CB19-B729-80CF-24B4EE84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WebAssembly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A4B6F9-86DD-8000-5810-F21BE680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8914"/>
            <a:ext cx="10353761" cy="970450"/>
          </a:xfrm>
        </p:spPr>
        <p:txBody>
          <a:bodyPr anchor="ctr">
            <a:normAutofit fontScale="85000" lnSpcReduction="20000"/>
          </a:bodyPr>
          <a:lstStyle/>
          <a:p>
            <a:pPr>
              <a:buClrTx/>
            </a:pPr>
            <a:r>
              <a:rPr lang="it-IT" dirty="0"/>
              <a:t>Compilazione da vari linguaggi</a:t>
            </a:r>
          </a:p>
          <a:p>
            <a:pPr>
              <a:buClrTx/>
            </a:pPr>
            <a:r>
              <a:rPr lang="it-IT" dirty="0"/>
              <a:t>Esecuzione in una sandbox</a:t>
            </a:r>
          </a:p>
          <a:p>
            <a:pPr>
              <a:buClrTx/>
            </a:pPr>
            <a:r>
              <a:rPr lang="it-IT" dirty="0"/>
              <a:t>Performance vicine a quelle native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BE6F4A-2130-339E-7A9A-6F9E1BE5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3</a:t>
            </a:fld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0CE14D-4B54-09F8-45D3-2E938F02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00" y="4121537"/>
            <a:ext cx="1274849" cy="1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379C44-1112-153D-6A7C-A71A41BE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53" y="3197709"/>
            <a:ext cx="808315" cy="90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33FB38-D75E-FCC9-0AE2-F43832F77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4" y="4313451"/>
            <a:ext cx="808316" cy="90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EB3EB78-943A-3E55-F6A0-59D9EE98C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1" y="5428485"/>
            <a:ext cx="909580" cy="90958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</p:pic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BCF81A9A-6031-7D60-604F-FC142DAA709F}"/>
              </a:ext>
            </a:extLst>
          </p:cNvPr>
          <p:cNvSpPr/>
          <p:nvPr/>
        </p:nvSpPr>
        <p:spPr>
          <a:xfrm>
            <a:off x="2836133" y="3197709"/>
            <a:ext cx="317241" cy="31403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937CE590-6C7E-69CA-ADA8-6F5F74532E66}"/>
              </a:ext>
            </a:extLst>
          </p:cNvPr>
          <p:cNvSpPr/>
          <p:nvPr/>
        </p:nvSpPr>
        <p:spPr>
          <a:xfrm>
            <a:off x="3199020" y="4644329"/>
            <a:ext cx="1514842" cy="2468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 descr="Finestra del browser contorno">
            <a:extLst>
              <a:ext uri="{FF2B5EF4-FFF2-40B4-BE49-F238E27FC236}">
                <a16:creationId xmlns:a16="http://schemas.microsoft.com/office/drawing/2014/main" id="{7194D93B-E378-75AB-2CA0-5F37C1A7E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5175" y="2968522"/>
            <a:ext cx="3580881" cy="3580881"/>
          </a:xfrm>
          <a:prstGeom prst="rect">
            <a:avLst/>
          </a:prstGeom>
        </p:spPr>
      </p:pic>
      <p:pic>
        <p:nvPicPr>
          <p:cNvPr id="2056" name="Picture 8" descr="V8 (JavaScript engine) - Wikipedia">
            <a:extLst>
              <a:ext uri="{FF2B5EF4-FFF2-40B4-BE49-F238E27FC236}">
                <a16:creationId xmlns:a16="http://schemas.microsoft.com/office/drawing/2014/main" id="{79BA19CA-40FB-BA8E-E3BC-18293CCB5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865" y="4513928"/>
            <a:ext cx="660957" cy="66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andbox&quot; Icon - Download for free – Iconduck">
            <a:extLst>
              <a:ext uri="{FF2B5EF4-FFF2-40B4-BE49-F238E27FC236}">
                <a16:creationId xmlns:a16="http://schemas.microsoft.com/office/drawing/2014/main" id="{90FF9084-AA96-4215-C937-7977FB8FB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377" y="4344144"/>
            <a:ext cx="877631" cy="8296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ccia circolare 17">
            <a:extLst>
              <a:ext uri="{FF2B5EF4-FFF2-40B4-BE49-F238E27FC236}">
                <a16:creationId xmlns:a16="http://schemas.microsoft.com/office/drawing/2014/main" id="{00197BF6-BC83-F16B-E325-40F856D6740B}"/>
              </a:ext>
            </a:extLst>
          </p:cNvPr>
          <p:cNvSpPr/>
          <p:nvPr/>
        </p:nvSpPr>
        <p:spPr>
          <a:xfrm rot="10800000">
            <a:off x="8359519" y="4447253"/>
            <a:ext cx="1266825" cy="1211049"/>
          </a:xfrm>
          <a:prstGeom prst="circularArrow">
            <a:avLst>
              <a:gd name="adj1" fmla="val 7577"/>
              <a:gd name="adj2" fmla="val 1142319"/>
              <a:gd name="adj3" fmla="val 20522784"/>
              <a:gd name="adj4" fmla="val 11354909"/>
              <a:gd name="adj5" fmla="val 1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F6A98A0F-8A98-2DD9-80C9-0E2AF568F85B}"/>
              </a:ext>
            </a:extLst>
          </p:cNvPr>
          <p:cNvSpPr/>
          <p:nvPr/>
        </p:nvSpPr>
        <p:spPr>
          <a:xfrm>
            <a:off x="6054188" y="4644329"/>
            <a:ext cx="1733831" cy="2468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282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0CFBE6-CB19-B729-80CF-24B4EE84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Caratteristiche di WASI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BE6F4A-2130-339E-7A9A-6F9E1BE5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4</a:t>
            </a:fld>
            <a:endParaRPr lang="it-IT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EC3F8BE7-8BFE-ADEF-E375-3FEE6ABF2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1" r="3" b="3"/>
          <a:stretch/>
        </p:blipFill>
        <p:spPr bwMode="auto">
          <a:xfrm>
            <a:off x="4826476" y="3699075"/>
            <a:ext cx="2539047" cy="203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EAFFFFBC-BF1D-48FA-A87C-58C5987A9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881" y="4079028"/>
            <a:ext cx="1274849" cy="1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936D0977-7AF0-7FEB-93EC-EB443FD99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9269" y="3942231"/>
            <a:ext cx="1426476" cy="1426476"/>
          </a:xfrm>
          <a:prstGeom prst="rect">
            <a:avLst/>
          </a:prstGeom>
        </p:spPr>
      </p:pic>
      <p:sp>
        <p:nvSpPr>
          <p:cNvPr id="29" name="Freccia bidirezionale orizzontale 28">
            <a:extLst>
              <a:ext uri="{FF2B5EF4-FFF2-40B4-BE49-F238E27FC236}">
                <a16:creationId xmlns:a16="http://schemas.microsoft.com/office/drawing/2014/main" id="{193779C5-5AB6-747F-EC19-C522317E7151}"/>
              </a:ext>
            </a:extLst>
          </p:cNvPr>
          <p:cNvSpPr/>
          <p:nvPr/>
        </p:nvSpPr>
        <p:spPr>
          <a:xfrm>
            <a:off x="3572730" y="4449318"/>
            <a:ext cx="1253746" cy="32657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bidirezionale orizzontale 29">
            <a:extLst>
              <a:ext uri="{FF2B5EF4-FFF2-40B4-BE49-F238E27FC236}">
                <a16:creationId xmlns:a16="http://schemas.microsoft.com/office/drawing/2014/main" id="{893BC97F-E328-4CDC-0196-D4FBC50510BF}"/>
              </a:ext>
            </a:extLst>
          </p:cNvPr>
          <p:cNvSpPr/>
          <p:nvPr/>
        </p:nvSpPr>
        <p:spPr>
          <a:xfrm>
            <a:off x="7365523" y="4492183"/>
            <a:ext cx="1253746" cy="32657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 descr="Processore con riempimento a tinta unita">
            <a:extLst>
              <a:ext uri="{FF2B5EF4-FFF2-40B4-BE49-F238E27FC236}">
                <a16:creationId xmlns:a16="http://schemas.microsoft.com/office/drawing/2014/main" id="{C4CCD7F7-F085-F84F-33AC-730D2194EA58}"/>
              </a:ext>
            </a:extLst>
          </p:cNvPr>
          <p:cNvSpPr/>
          <p:nvPr/>
        </p:nvSpPr>
        <p:spPr>
          <a:xfrm>
            <a:off x="2667134" y="2049482"/>
            <a:ext cx="925501" cy="934806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D50DA36D-30EC-4932-3A6C-9D4A9BDB4E26}"/>
              </a:ext>
            </a:extLst>
          </p:cNvPr>
          <p:cNvGrpSpPr/>
          <p:nvPr/>
        </p:nvGrpSpPr>
        <p:grpSpPr>
          <a:xfrm>
            <a:off x="3671086" y="2109539"/>
            <a:ext cx="1922240" cy="805655"/>
            <a:chOff x="2678010" y="255084"/>
            <a:chExt cx="1922240" cy="805655"/>
          </a:xfrm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21B72910-26A1-FFB9-E515-DD139FF7C2C3}"/>
                </a:ext>
              </a:extLst>
            </p:cNvPr>
            <p:cNvSpPr/>
            <p:nvPr/>
          </p:nvSpPr>
          <p:spPr>
            <a:xfrm>
              <a:off x="2800250" y="340739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2F7B78C-1102-8E94-BAAE-A81EF31130C9}"/>
                </a:ext>
              </a:extLst>
            </p:cNvPr>
            <p:cNvSpPr txBox="1"/>
            <p:nvPr/>
          </p:nvSpPr>
          <p:spPr>
            <a:xfrm>
              <a:off x="2678010" y="255084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it-IT" sz="1600" kern="1200" dirty="0"/>
                <a:t>Portabilità</a:t>
              </a:r>
              <a:endParaRPr lang="en-US" sz="1600" kern="1200" dirty="0"/>
            </a:p>
          </p:txBody>
        </p:sp>
      </p:grpSp>
      <p:sp>
        <p:nvSpPr>
          <p:cNvPr id="45" name="Rettangolo 44" descr="Blocca">
            <a:extLst>
              <a:ext uri="{FF2B5EF4-FFF2-40B4-BE49-F238E27FC236}">
                <a16:creationId xmlns:a16="http://schemas.microsoft.com/office/drawing/2014/main" id="{9F8969E7-15A9-9E9C-AFFE-76A80FCA7AF9}"/>
              </a:ext>
            </a:extLst>
          </p:cNvPr>
          <p:cNvSpPr/>
          <p:nvPr/>
        </p:nvSpPr>
        <p:spPr>
          <a:xfrm>
            <a:off x="6397065" y="2049482"/>
            <a:ext cx="925501" cy="934806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CAC0C451-A5DE-2C1B-2CA1-40D0F5843D62}"/>
              </a:ext>
            </a:extLst>
          </p:cNvPr>
          <p:cNvGrpSpPr/>
          <p:nvPr/>
        </p:nvGrpSpPr>
        <p:grpSpPr>
          <a:xfrm>
            <a:off x="7444806" y="2158259"/>
            <a:ext cx="2308794" cy="731483"/>
            <a:chOff x="6451730" y="303804"/>
            <a:chExt cx="2308794" cy="731483"/>
          </a:xfrm>
        </p:grpSpPr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8BA06CE4-9A83-A937-AC06-EA508FAF0421}"/>
                </a:ext>
              </a:extLst>
            </p:cNvPr>
            <p:cNvSpPr/>
            <p:nvPr/>
          </p:nvSpPr>
          <p:spPr>
            <a:xfrm>
              <a:off x="6451730" y="315287"/>
              <a:ext cx="195246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183AFDCE-A375-B7EE-0ED8-670BF6435A7A}"/>
                </a:ext>
              </a:extLst>
            </p:cNvPr>
            <p:cNvSpPr txBox="1"/>
            <p:nvPr/>
          </p:nvSpPr>
          <p:spPr>
            <a:xfrm>
              <a:off x="6573970" y="303804"/>
              <a:ext cx="2186554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it-IT" sz="1600" kern="1200" dirty="0"/>
                <a:t>Sicurezza basata su capabilities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19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92B31-00C3-926D-08B1-EC60D4ED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6137"/>
            <a:ext cx="10353762" cy="970450"/>
          </a:xfrm>
        </p:spPr>
        <p:txBody>
          <a:bodyPr>
            <a:normAutofit/>
          </a:bodyPr>
          <a:lstStyle/>
          <a:p>
            <a:r>
              <a:rPr lang="it-IT" dirty="0"/>
              <a:t>Performance di WASI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6B93BD-4CF8-AB71-EF03-60021564B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5344" y="2380975"/>
            <a:ext cx="4900656" cy="2096050"/>
          </a:xfrm>
        </p:spPr>
        <p:txBody>
          <a:bodyPr anchor="t">
            <a:normAutofit/>
          </a:bodyPr>
          <a:lstStyle/>
          <a:p>
            <a:r>
              <a:rPr lang="it-IT" dirty="0"/>
              <a:t>Piccola applicazione in C e JS</a:t>
            </a:r>
          </a:p>
          <a:p>
            <a:r>
              <a:rPr lang="it-IT" dirty="0"/>
              <a:t>Calcolo determinante tramite decomposizione LU</a:t>
            </a:r>
          </a:p>
          <a:p>
            <a:r>
              <a:rPr lang="it-IT" dirty="0" err="1"/>
              <a:t>Executable</a:t>
            </a:r>
            <a:r>
              <a:rPr lang="it-IT" dirty="0"/>
              <a:t> and </a:t>
            </a:r>
            <a:r>
              <a:rPr lang="it-IT" dirty="0" err="1"/>
              <a:t>Linkable</a:t>
            </a:r>
            <a:r>
              <a:rPr lang="it-IT" dirty="0"/>
              <a:t> Format (ELF) vs WASI vs Node</a:t>
            </a:r>
          </a:p>
          <a:p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EA56074-E089-F92A-3C06-B8FDB46929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6466176"/>
              </p:ext>
            </p:extLst>
          </p:nvPr>
        </p:nvGraphicFramePr>
        <p:xfrm>
          <a:off x="6096000" y="1160649"/>
          <a:ext cx="5316092" cy="5282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63CE09-26E3-D299-64D8-FA9919D8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577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92B31-00C3-926D-08B1-EC60D4ED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6137"/>
            <a:ext cx="10353762" cy="970450"/>
          </a:xfrm>
        </p:spPr>
        <p:txBody>
          <a:bodyPr>
            <a:normAutofit/>
          </a:bodyPr>
          <a:lstStyle/>
          <a:p>
            <a:r>
              <a:rPr lang="it-IT" dirty="0"/>
              <a:t>Performance di WASI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6B93BD-4CF8-AB71-EF03-60021564B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5344" y="2580724"/>
            <a:ext cx="4060541" cy="1696551"/>
          </a:xfrm>
        </p:spPr>
        <p:txBody>
          <a:bodyPr anchor="t">
            <a:normAutofit/>
          </a:bodyPr>
          <a:lstStyle/>
          <a:p>
            <a:r>
              <a:rPr lang="it-IT" dirty="0"/>
              <a:t>Piccola applicazione in C e JS</a:t>
            </a:r>
          </a:p>
          <a:p>
            <a:r>
              <a:rPr lang="it-IT" dirty="0"/>
              <a:t>Calcolo determinante tramite decomposizione LU</a:t>
            </a:r>
          </a:p>
          <a:p>
            <a:r>
              <a:rPr lang="it-IT" dirty="0"/>
              <a:t>ELF vs WASI vs Node</a:t>
            </a:r>
          </a:p>
          <a:p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EA56074-E089-F92A-3C06-B8FDB469295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6000" y="1160649"/>
          <a:ext cx="5316092" cy="5282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ED79AD-988C-9E2D-1355-94D6FD00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365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FFB69F-4036-6E03-921B-F4B72E65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0351"/>
            <a:ext cx="10353762" cy="970450"/>
          </a:xfrm>
        </p:spPr>
        <p:txBody>
          <a:bodyPr/>
          <a:lstStyle/>
          <a:p>
            <a:r>
              <a:rPr lang="it-IT" dirty="0"/>
              <a:t>Proof of Concept</a:t>
            </a:r>
          </a:p>
        </p:txBody>
      </p:sp>
      <p:pic>
        <p:nvPicPr>
          <p:cNvPr id="6" name="Segnaposto contenuto 5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C26D4676-31B7-116C-0240-F3E6B5212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97"/>
          <a:stretch/>
        </p:blipFill>
        <p:spPr>
          <a:xfrm>
            <a:off x="1295632" y="2926071"/>
            <a:ext cx="9218380" cy="3456441"/>
          </a:xfr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5C5D70-D61C-D570-E0DC-946C7E67646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95632" y="1290801"/>
            <a:ext cx="9590088" cy="1508125"/>
          </a:xfrm>
        </p:spPr>
        <p:txBody>
          <a:bodyPr>
            <a:normAutofit fontScale="32500" lnSpcReduction="20000"/>
          </a:bodyPr>
          <a:lstStyle/>
          <a:p>
            <a:r>
              <a:rPr lang="it-IT" sz="6200" dirty="0"/>
              <a:t>Integrazione WASI con tecnologie di tendenza</a:t>
            </a:r>
          </a:p>
          <a:p>
            <a:r>
              <a:rPr lang="it-IT" sz="6200" dirty="0"/>
              <a:t>Sfruttare performance di WASI</a:t>
            </a:r>
          </a:p>
          <a:p>
            <a:r>
              <a:rPr lang="it-IT" sz="6200" dirty="0"/>
              <a:t>Manipolazione immagini (ridimensionamento, luminosità e contrasto, sfocatura e nitidezza, conversione formato, filtri)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719AE5-0029-FF4E-309A-E7C141AA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80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B12ED-0AEC-CD85-8EDD-299573EE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Scelte</a:t>
            </a:r>
            <a:r>
              <a:rPr lang="en-US" dirty="0"/>
              <a:t> </a:t>
            </a:r>
            <a:r>
              <a:rPr lang="en-US" dirty="0" err="1"/>
              <a:t>tecnologiche</a:t>
            </a:r>
            <a:endParaRPr lang="en-US" dirty="0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A6AE6DB-BB61-2D77-A234-E25CAB267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604" y="609600"/>
            <a:ext cx="4422023" cy="563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BCCB93C-DC82-455D-6062-020AC5DCE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9472" y="1828801"/>
            <a:ext cx="5844760" cy="38660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6900" indent="0">
              <a:buClr>
                <a:srgbClr val="61D5FF"/>
              </a:buClr>
              <a:buFont typeface="Wingdings 2" charset="2"/>
              <a:buNone/>
            </a:pPr>
            <a:r>
              <a:rPr lang="en-US" dirty="0"/>
              <a:t>Backend</a:t>
            </a:r>
          </a:p>
          <a:p>
            <a:pPr>
              <a:buClrTx/>
            </a:pPr>
            <a:r>
              <a:rPr lang="en-US" dirty="0"/>
              <a:t>Node/Express</a:t>
            </a:r>
          </a:p>
          <a:p>
            <a:pPr>
              <a:buClrTx/>
            </a:pPr>
            <a:r>
              <a:rPr lang="en-US" dirty="0"/>
              <a:t>WASI</a:t>
            </a:r>
          </a:p>
          <a:p>
            <a:pPr>
              <a:buClrTx/>
            </a:pPr>
            <a:r>
              <a:rPr lang="en-US" dirty="0"/>
              <a:t>STB (</a:t>
            </a:r>
            <a:r>
              <a:rPr lang="en-US" dirty="0" err="1"/>
              <a:t>libreria</a:t>
            </a:r>
            <a:r>
              <a:rPr lang="en-US" dirty="0"/>
              <a:t> C)</a:t>
            </a:r>
          </a:p>
          <a:p>
            <a:pPr marL="36900" indent="0">
              <a:buClr>
                <a:srgbClr val="61D5FF"/>
              </a:buClr>
              <a:buFont typeface="Wingdings 2" charset="2"/>
              <a:buNone/>
            </a:pPr>
            <a:r>
              <a:rPr lang="en-US" dirty="0"/>
              <a:t>Frontend</a:t>
            </a:r>
          </a:p>
          <a:p>
            <a:pPr>
              <a:buClrTx/>
            </a:pPr>
            <a:r>
              <a:rPr lang="en-US" dirty="0"/>
              <a:t>React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A118201-A347-4750-B2A3-6EAB3400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531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5AC481-DEA5-FDA4-3EA7-250F225D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it-IT"/>
              <a:t>Conclusioni</a:t>
            </a:r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7" name="Segnaposto contenuto 4">
            <a:extLst>
              <a:ext uri="{FF2B5EF4-FFF2-40B4-BE49-F238E27FC236}">
                <a16:creationId xmlns:a16="http://schemas.microsoft.com/office/drawing/2014/main" id="{495B82D9-6A11-34CA-5FE7-9C42EDE89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134491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4E3402C-C57F-7C1B-A602-F306F499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3953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Ardesia</Template>
  <TotalTime>1195</TotalTime>
  <Words>260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Calibri</vt:lpstr>
      <vt:lpstr>Calisto MT</vt:lpstr>
      <vt:lpstr>Times New Roman</vt:lpstr>
      <vt:lpstr>Wingdings 2</vt:lpstr>
      <vt:lpstr>Ardesia</vt:lpstr>
      <vt:lpstr>Developing and Managing Applications on Top of the WebAssembly System Interface (WASI)</vt:lpstr>
      <vt:lpstr>Cos’è WASI?</vt:lpstr>
      <vt:lpstr>WebAssembly</vt:lpstr>
      <vt:lpstr>Caratteristiche di WASI</vt:lpstr>
      <vt:lpstr>Performance di WASI</vt:lpstr>
      <vt:lpstr>Performance di WASI</vt:lpstr>
      <vt:lpstr>Proof of Concept</vt:lpstr>
      <vt:lpstr>Scelte tecnologiche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and Managing Applications on Top of the WebAssembly System Interface (WASI) </dc:title>
  <dc:creator>Luca Giovannini</dc:creator>
  <cp:lastModifiedBy>Luca Giovannini</cp:lastModifiedBy>
  <cp:revision>35</cp:revision>
  <dcterms:created xsi:type="dcterms:W3CDTF">2023-03-08T11:42:53Z</dcterms:created>
  <dcterms:modified xsi:type="dcterms:W3CDTF">2023-03-22T18:48:48Z</dcterms:modified>
</cp:coreProperties>
</file>