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0"/>
  </p:notesMasterIdLst>
  <p:sldIdLst>
    <p:sldId id="256" r:id="rId2"/>
    <p:sldId id="257" r:id="rId3"/>
    <p:sldId id="260" r:id="rId4"/>
    <p:sldId id="262" r:id="rId5"/>
    <p:sldId id="263" r:id="rId6"/>
    <p:sldId id="264" r:id="rId7"/>
    <p:sldId id="287" r:id="rId8"/>
    <p:sldId id="288" r:id="rId9"/>
    <p:sldId id="290" r:id="rId10"/>
    <p:sldId id="265" r:id="rId11"/>
    <p:sldId id="266" r:id="rId12"/>
    <p:sldId id="267" r:id="rId13"/>
    <p:sldId id="271" r:id="rId14"/>
    <p:sldId id="268" r:id="rId15"/>
    <p:sldId id="270" r:id="rId16"/>
    <p:sldId id="280" r:id="rId17"/>
    <p:sldId id="284" r:id="rId18"/>
    <p:sldId id="272" r:id="rId19"/>
    <p:sldId id="269" r:id="rId20"/>
    <p:sldId id="273" r:id="rId21"/>
    <p:sldId id="281" r:id="rId22"/>
    <p:sldId id="285" r:id="rId23"/>
    <p:sldId id="275" r:id="rId24"/>
    <p:sldId id="283" r:id="rId25"/>
    <p:sldId id="274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77BF4-091E-41CD-B343-F12A36323783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A6D941-D128-4247-AB08-845294BA2BA4}" type="pres">
      <dgm:prSet presAssocID="{38F77BF4-091E-41CD-B343-F12A36323783}" presName="diagram" presStyleCnt="0">
        <dgm:presLayoutVars>
          <dgm:dir/>
          <dgm:resizeHandles val="exact"/>
        </dgm:presLayoutVars>
      </dgm:prSet>
      <dgm:spPr/>
    </dgm:pt>
  </dgm:ptLst>
  <dgm:cxnLst>
    <dgm:cxn modelId="{ED606750-680B-496F-AAE3-53188FC05B4C}" type="presOf" srcId="{38F77BF4-091E-41CD-B343-F12A36323783}" destId="{3AA6D941-D128-4247-AB08-845294BA2BA4}" srcOrd="0" destOrd="0" presId="urn:microsoft.com/office/officeart/2005/8/layout/process5"/>
  </dgm:cxnLst>
  <dgm:bg/>
  <dgm:whole>
    <a:ln w="31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 custLinFactNeighborX="36211" custLinFactNeighborY="-66665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5139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69404" y="530682"/>
          <a:ext cx="195141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49411"/>
        <a:ext cx="139559" cy="136599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10EA-D799-4BBA-9231-C29C1C2B6BDF}" type="datetimeFigureOut">
              <a:rPr lang="it-IT" smtClean="0"/>
              <a:t>09/12/2021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F562-EDF1-421A-B02F-EDAFB43886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DEB-5C5F-4E73-8AED-845DEF6240CC}" type="datetime1">
              <a:rPr lang="it-IT" smtClean="0"/>
              <a:t>09/12/2021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066-2D31-4A91-B160-4E7A7606DAC8}" type="datetime1">
              <a:rPr lang="it-IT" smtClean="0"/>
              <a:t>09/12/2021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B72-32C3-4D83-B606-F8FA83F83F67}" type="datetime1">
              <a:rPr lang="it-IT" smtClean="0"/>
              <a:t>09/12/2021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F1E-467A-4853-9F76-6DCAD7AB8AC5}" type="datetime1">
              <a:rPr lang="it-IT" smtClean="0"/>
              <a:t>09/12/2021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5-150E-493B-9A11-56A0A6E112AA}" type="datetime1">
              <a:rPr lang="it-IT" smtClean="0"/>
              <a:t>09/12/2021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1D2-E94E-4C7F-8F6B-72F7F8F70261}" type="datetime1">
              <a:rPr lang="it-IT" smtClean="0"/>
              <a:t>09/12/2021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D7BB-AF97-41CA-AF5F-3B39F1E63410}" type="datetime1">
              <a:rPr lang="it-IT" smtClean="0"/>
              <a:t>09/12/2021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F2E6-11FA-4E29-966D-FB32818C28EF}" type="datetime1">
              <a:rPr lang="it-IT" smtClean="0"/>
              <a:t>09/12/2021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2BC-CFEC-4D01-A8E5-A416C3284798}" type="datetime1">
              <a:rPr lang="it-IT" smtClean="0"/>
              <a:t>09/12/2021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C0A-0EF8-412E-8856-41D63FAE24C9}" type="datetime1">
              <a:rPr lang="it-IT" smtClean="0"/>
              <a:t>09/12/2021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1976-DE9F-4F58-8CC6-0555CC712AB6}" type="datetime1">
              <a:rPr lang="it-IT" smtClean="0"/>
              <a:t>09/12/2021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E9CFF95-AD70-4CBF-8009-F72101CE8362}" type="datetime1">
              <a:rPr lang="it-IT" smtClean="0"/>
              <a:t>09/12/2021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064669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10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1277600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12</a:t>
            </a:fld>
            <a:r>
              <a:rPr lang="it-IT" dirty="0"/>
              <a:t>/24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DB6838F-CF51-44C8-A233-DE57BF141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06385"/>
            <a:ext cx="9477375" cy="46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tracks made by an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2504D2EB-B51B-49F6-81A7-050AB014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738368"/>
              </p:ext>
            </p:extLst>
          </p:nvPr>
        </p:nvGraphicFramePr>
        <p:xfrm>
          <a:off x="914400" y="2254385"/>
          <a:ext cx="1044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87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702174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718856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686525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 Real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lang="it-IT" sz="13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numAppereances</a:t>
                      </a:r>
                      <a:endParaRPr lang="it-IT" sz="13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blun7 a swishland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Cin Cin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Roses - Imanbek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2000-10-21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Dance Monkey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Tones And 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Toni Watson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fuck 3x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Nena (feat. Geolier &amp; Andry The Hitmaker)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SUPREME - L'ego (feat. tha Supreme &amp; Sfera Ebb...)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TesTa TrA Le NuVoLE, pT. 2 – prod. 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death bed (coffee for your head)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beabadoobee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Beatrice Kristi Laus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2000-06-03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M' Manc (con Geolier &amp; Sfera Ebbasta)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CF97DBA-B423-42A1-AFE2-4E6D284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3D853DF-A137-4A7B-9193-D164538B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14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95161D-DCC7-47BC-ACFF-4233CF41C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3434"/>
            <a:ext cx="10575625" cy="41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rather than in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D6AB2BA-F252-40E6-9FB0-35585BB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15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rather than in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D1C4393-B22B-4447-9E5D-007ABCAC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16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rather than in top 100 Italy?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C966A1-2632-490A-8037-E29CBB8E0D91}"/>
              </a:ext>
            </a:extLst>
          </p:cNvPr>
          <p:cNvSpPr/>
          <p:nvPr/>
        </p:nvSpPr>
        <p:spPr>
          <a:xfrm>
            <a:off x="1894169" y="2367664"/>
            <a:ext cx="8146486" cy="1554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52AC4A-DD34-4D41-9A09-70C55623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17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6473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7F26E6-9545-47AD-9F25-78690569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18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1E4E29-D41D-415D-A8A0-DAB1BA767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244789"/>
            <a:ext cx="9893595" cy="44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D742BCB-386C-4932-B9F2-5087288C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19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531E633-BFD3-4A6F-828F-F4B6567B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41350"/>
            <a:ext cx="10616609" cy="4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Available on Kaggle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10188830-0AB5-4404-86FD-C8EAD6964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87767"/>
              </p:ext>
            </p:extLst>
          </p:nvPr>
        </p:nvGraphicFramePr>
        <p:xfrm>
          <a:off x="914400" y="2146750"/>
          <a:ext cx="10440000" cy="42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38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5076825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291237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albumCount</a:t>
                      </a:r>
                      <a:endParaRPr lang="it-IT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Boogieman (feat. Salmo) (Ghali,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DNA, Boogieman (feat.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Believer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Believer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Thunder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Thunder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Feelings (Lauv)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~how i'm feeling~, Feelings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i'm so tired... (Troye Sivan, 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~how i'm feeling~, i'm so tired...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Verloren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Beste Zangers Seizoen 2020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Good Times (Ghali)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DNA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Whatever It Takes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Evolve, Whatever </a:t>
                      </a:r>
                      <a:r>
                        <a:rPr lang="it-IT" dirty="0" err="1">
                          <a:effectLst/>
                        </a:rPr>
                        <a:t>It</a:t>
                      </a:r>
                      <a:r>
                        <a:rPr lang="it-IT" dirty="0">
                          <a:effectLst/>
                        </a:rPr>
                        <a:t> Takes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Sunflower - Spider-Man: Into the Spider-Verse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Hollywood's Bleeding, Sunflower (Spider-Man: I...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My Only Wish (This Year)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 &amp; Wave - Christmas Edition, Five Songs Of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8C6BF7C-F694-4F1F-AEC8-916BC04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20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89DAC9-350E-46BA-A2E2-10E58438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21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94470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F6A8AF-0FEA-44F9-BC30-FC7907B74725}"/>
              </a:ext>
            </a:extLst>
          </p:cNvPr>
          <p:cNvGrpSpPr/>
          <p:nvPr/>
        </p:nvGrpSpPr>
        <p:grpSpPr>
          <a:xfrm>
            <a:off x="2299384" y="2296313"/>
            <a:ext cx="7593232" cy="4157901"/>
            <a:chOff x="1943099" y="2391563"/>
            <a:chExt cx="7593232" cy="415790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5726939-5B04-4DD7-8FCF-42E5677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6905"/>
            <a:stretch/>
          </p:blipFill>
          <p:spPr>
            <a:xfrm>
              <a:off x="1943099" y="2391564"/>
              <a:ext cx="3067051" cy="188569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3CF0311-F748-443D-9C15-3A2C3D015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288"/>
            <a:stretch/>
          </p:blipFill>
          <p:spPr>
            <a:xfrm>
              <a:off x="1943099" y="4663773"/>
              <a:ext cx="3067051" cy="188569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E0ADFE3-AE76-4801-9C6D-7395F5D94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034"/>
            <a:stretch/>
          </p:blipFill>
          <p:spPr>
            <a:xfrm>
              <a:off x="6469280" y="4663773"/>
              <a:ext cx="3067051" cy="188569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093C292-7FA1-4815-AEDE-8D25AE4B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7" t="25571"/>
            <a:stretch/>
          </p:blipFill>
          <p:spPr>
            <a:xfrm>
              <a:off x="6469280" y="2391563"/>
              <a:ext cx="3067051" cy="1885691"/>
            </a:xfrm>
            <a:prstGeom prst="rect">
              <a:avLst/>
            </a:prstGeom>
          </p:spPr>
        </p:pic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DB3503F9-A88F-4249-912C-DBDF1B66C12D}"/>
              </a:ext>
            </a:extLst>
          </p:cNvPr>
          <p:cNvSpPr/>
          <p:nvPr/>
        </p:nvSpPr>
        <p:spPr>
          <a:xfrm>
            <a:off x="3490010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D0FF1FF-CA75-4E68-A4A1-40D1D3A54C64}"/>
              </a:ext>
            </a:extLst>
          </p:cNvPr>
          <p:cNvSpPr/>
          <p:nvPr/>
        </p:nvSpPr>
        <p:spPr>
          <a:xfrm>
            <a:off x="8016191" y="3575164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C113CBE-7B3E-471D-A009-75DF704C1ADD}"/>
              </a:ext>
            </a:extLst>
          </p:cNvPr>
          <p:cNvSpPr/>
          <p:nvPr/>
        </p:nvSpPr>
        <p:spPr>
          <a:xfrm>
            <a:off x="350520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6544E24-07CC-4032-905C-54D52BED77D9}"/>
              </a:ext>
            </a:extLst>
          </p:cNvPr>
          <p:cNvSpPr/>
          <p:nvPr/>
        </p:nvSpPr>
        <p:spPr>
          <a:xfrm>
            <a:off x="8016190" y="5785056"/>
            <a:ext cx="1876425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A4399-1533-4416-B83B-DAA68CF1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22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42755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5"/>
            <a:ext cx="2914650" cy="151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585301-C69E-4AD5-839A-F0AAFA1A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4"/>
            <a:ext cx="2914650" cy="1860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graphicFrame>
        <p:nvGraphicFramePr>
          <p:cNvPr id="7" name="Tabella 12">
            <a:extLst>
              <a:ext uri="{FF2B5EF4-FFF2-40B4-BE49-F238E27FC236}">
                <a16:creationId xmlns:a16="http://schemas.microsoft.com/office/drawing/2014/main" id="{494825DF-E861-4065-8490-00676B0F7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946475"/>
              </p:ext>
            </p:extLst>
          </p:nvPr>
        </p:nvGraphicFramePr>
        <p:xfrm>
          <a:off x="4331009" y="2203718"/>
          <a:ext cx="7200000" cy="396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105895808"/>
                    </a:ext>
                  </a:extLst>
                </a:gridCol>
              </a:tblGrid>
              <a:tr h="341648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Run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Jojo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1340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Happy Xmas (War Is Over) - Remastered 2010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Yoko Ono, The Plastic Ono Band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Dynamite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Boy With Luv (feat. Halsey)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Sour Candy (with BLACKPINK)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Ice Cream (with Selena Gomez)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How You Like That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61340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Old Town Road (feat. RM of BTS) - Seoul Town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BTS, RM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341648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Lovesick</a:t>
                      </a:r>
                      <a:r>
                        <a:rPr lang="it-IT" dirty="0">
                          <a:effectLst/>
                        </a:rPr>
                        <a:t> Girls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95E0B80-9026-4E3A-B1E4-203FE307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24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8015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2FE96F9-A17D-42DE-8C8E-F00A851F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25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AF2972-2A4E-4889-B5B8-8F2E550C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53290"/>
            <a:ext cx="9190134" cy="43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6B9A0894-7A50-4680-8F63-9BF0CCEA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575492"/>
              </p:ext>
            </p:extLst>
          </p:nvPr>
        </p:nvGraphicFramePr>
        <p:xfrm>
          <a:off x="914400" y="2576350"/>
          <a:ext cx="104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2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2903738">
                  <a:extLst>
                    <a:ext uri="{9D8B030D-6E8A-4147-A177-3AD203B41FA5}">
                      <a16:colId xmlns:a16="http://schemas.microsoft.com/office/drawing/2014/main" val="112101591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numTracks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totalTracks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Scorpion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Scorpion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Italy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2019-11-17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23 6451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39EC73F-1D61-438D-B5F2-C925DD5F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26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214CB7-BA5B-4204-826E-2AB7E3B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27</a:t>
            </a:fld>
            <a:r>
              <a:rPr lang="it-IT" dirty="0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8903D2-4DE1-4B56-993B-F2E374F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DEB552-054D-4552-BBFD-607A329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B3027D-5496-482B-BBE0-F9B7B2DF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4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AE2C72C-A575-4FEF-B375-31AE92DA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5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6AD2D-0C87-4845-8FEA-E81BD46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6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5181600" cy="749030"/>
          </a:xfrm>
        </p:spPr>
        <p:txBody>
          <a:bodyPr/>
          <a:lstStyle/>
          <a:p>
            <a:r>
              <a:rPr lang="it-IT" b="1" dirty="0"/>
              <a:t>Model : Focus 1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7</a:t>
            </a:fld>
            <a:r>
              <a:rPr lang="it-IT" dirty="0"/>
              <a:t>/24</a:t>
            </a:r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33439B71-B94A-4594-9848-A8BBFFF2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446" y="2607721"/>
            <a:ext cx="2000250" cy="1895475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A31CECA8-9B8D-4634-B348-EFD206DAB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127" y="2607721"/>
            <a:ext cx="3476625" cy="189547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E04D0D6E-6DB2-443E-B551-C9CD6913F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2183" y="2607721"/>
            <a:ext cx="1638300" cy="1895475"/>
          </a:xfrm>
          <a:prstGeom prst="rect">
            <a:avLst/>
          </a:prstGeom>
        </p:spPr>
      </p:pic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CFE28A07-F7F4-4ED2-A72D-174E8EE3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19" y="5070703"/>
            <a:ext cx="2187304" cy="504000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2400" b="0" i="0" dirty="0">
                <a:effectLst/>
                <a:latin typeface="Inter"/>
              </a:rPr>
              <a:t>ENUMERATION</a:t>
            </a:r>
            <a:endParaRPr lang="en-US" sz="2800" b="0" i="0" dirty="0">
              <a:effectLst/>
              <a:latin typeface="Inter"/>
            </a:endParaRPr>
          </a:p>
        </p:txBody>
      </p:sp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7E9B5BB3-2DD3-42FB-A431-0D0B7F34D964}"/>
              </a:ext>
            </a:extLst>
          </p:cNvPr>
          <p:cNvSpPr txBox="1">
            <a:spLocks/>
          </p:cNvSpPr>
          <p:nvPr/>
        </p:nvSpPr>
        <p:spPr>
          <a:xfrm>
            <a:off x="5185787" y="5070703"/>
            <a:ext cx="2187304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dirty="0">
                <a:latin typeface="Inter"/>
              </a:rPr>
              <a:t>ENUMERATION</a:t>
            </a:r>
            <a:endParaRPr lang="en-US" sz="2800" dirty="0">
              <a:latin typeface="Inter"/>
            </a:endParaRPr>
          </a:p>
        </p:txBody>
      </p:sp>
      <p:sp>
        <p:nvSpPr>
          <p:cNvPr id="23" name="Segnaposto contenuto 4">
            <a:extLst>
              <a:ext uri="{FF2B5EF4-FFF2-40B4-BE49-F238E27FC236}">
                <a16:creationId xmlns:a16="http://schemas.microsoft.com/office/drawing/2014/main" id="{BA1D3CF5-A8AF-442D-9BA2-48E25CE23748}"/>
              </a:ext>
            </a:extLst>
          </p:cNvPr>
          <p:cNvSpPr txBox="1">
            <a:spLocks/>
          </p:cNvSpPr>
          <p:nvPr/>
        </p:nvSpPr>
        <p:spPr>
          <a:xfrm>
            <a:off x="9137681" y="4869201"/>
            <a:ext cx="2187304" cy="907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dirty="0">
                <a:latin typeface="Inter"/>
              </a:rPr>
              <a:t>NOT AN ENUMERATION</a:t>
            </a:r>
            <a:endParaRPr lang="en-US" sz="28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011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 2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8</a:t>
            </a:fld>
            <a:r>
              <a:rPr lang="it-IT" dirty="0"/>
              <a:t>/24</a:t>
            </a:r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D3D2B87C-E989-4FB4-9FE5-726E227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2260" y="1187382"/>
            <a:ext cx="5648749" cy="5168968"/>
          </a:xfrm>
          <a:prstGeom prst="rect">
            <a:avLst/>
          </a:prstGeom>
        </p:spPr>
      </p:pic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450" y="2708989"/>
            <a:ext cx="3240000" cy="1291511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dummy node to represent the positioning of a track in a specific Chart</a:t>
            </a: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  <p:sp>
        <p:nvSpPr>
          <p:cNvPr id="23" name="Segnaposto contenuto 4">
            <a:extLst>
              <a:ext uri="{FF2B5EF4-FFF2-40B4-BE49-F238E27FC236}">
                <a16:creationId xmlns:a16="http://schemas.microsoft.com/office/drawing/2014/main" id="{582C7655-9F60-4766-94CC-DD95CE60B707}"/>
              </a:ext>
            </a:extLst>
          </p:cNvPr>
          <p:cNvSpPr txBox="1">
            <a:spLocks/>
          </p:cNvSpPr>
          <p:nvPr/>
        </p:nvSpPr>
        <p:spPr>
          <a:xfrm>
            <a:off x="1218450" y="5111566"/>
            <a:ext cx="3240000" cy="98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GB" dirty="0">
                <a:latin typeface="Inter"/>
              </a:rPr>
              <a:t>Contains all the information related to a specific chart</a:t>
            </a:r>
          </a:p>
          <a:p>
            <a:pPr marL="0" indent="0" algn="ctr" fontAlgn="base">
              <a:buFont typeface="Arial" panose="020B0604020202020204" pitchFamily="34" charset="0"/>
              <a:buNone/>
            </a:pPr>
            <a:endParaRPr lang="en-US" dirty="0">
              <a:latin typeface="Inter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8E8E0DC-EBA0-4EBA-8F3F-E85DAA4108A6}"/>
              </a:ext>
            </a:extLst>
          </p:cNvPr>
          <p:cNvCxnSpPr>
            <a:cxnSpLocks/>
          </p:cNvCxnSpPr>
          <p:nvPr/>
        </p:nvCxnSpPr>
        <p:spPr>
          <a:xfrm flipV="1">
            <a:off x="4458450" y="2505075"/>
            <a:ext cx="1847100" cy="5940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8A278DD-6731-4624-852E-828341236E8F}"/>
              </a:ext>
            </a:extLst>
          </p:cNvPr>
          <p:cNvCxnSpPr>
            <a:cxnSpLocks/>
          </p:cNvCxnSpPr>
          <p:nvPr/>
        </p:nvCxnSpPr>
        <p:spPr>
          <a:xfrm flipV="1">
            <a:off x="4458450" y="5603783"/>
            <a:ext cx="1847100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2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5181600" cy="749030"/>
          </a:xfrm>
        </p:spPr>
        <p:txBody>
          <a:bodyPr/>
          <a:lstStyle/>
          <a:p>
            <a:r>
              <a:rPr lang="it-IT" b="1" dirty="0"/>
              <a:t>Model : Focus 3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9</a:t>
            </a:fld>
            <a:r>
              <a:rPr lang="it-IT" dirty="0"/>
              <a:t>/24</a:t>
            </a:r>
          </a:p>
        </p:txBody>
      </p:sp>
      <p:graphicFrame>
        <p:nvGraphicFramePr>
          <p:cNvPr id="9" name="Segnaposto contenuto 4">
            <a:extLst>
              <a:ext uri="{FF2B5EF4-FFF2-40B4-BE49-F238E27FC236}">
                <a16:creationId xmlns:a16="http://schemas.microsoft.com/office/drawing/2014/main" id="{11ED6C67-6D91-4820-A9E0-E00828D3C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12078"/>
              </p:ext>
            </p:extLst>
          </p:nvPr>
        </p:nvGraphicFramePr>
        <p:xfrm>
          <a:off x="914401" y="2343151"/>
          <a:ext cx="4644000" cy="1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Segnaposto contenuto 4">
            <a:extLst>
              <a:ext uri="{FF2B5EF4-FFF2-40B4-BE49-F238E27FC236}">
                <a16:creationId xmlns:a16="http://schemas.microsoft.com/office/drawing/2014/main" id="{1CCDEF83-E0F3-46B9-9F67-4F353473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71700"/>
            <a:ext cx="5772149" cy="151447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The </a:t>
            </a:r>
            <a:r>
              <a:rPr lang="en-US" b="1" i="0" dirty="0">
                <a:effectLst/>
                <a:latin typeface="Inter"/>
              </a:rPr>
              <a:t>Artist node </a:t>
            </a:r>
            <a:r>
              <a:rPr lang="en-US" dirty="0">
                <a:latin typeface="Inter"/>
              </a:rPr>
              <a:t>is used to </a:t>
            </a:r>
            <a:r>
              <a:rPr lang="en-US" b="0" i="0" dirty="0">
                <a:effectLst/>
                <a:latin typeface="Inter"/>
              </a:rPr>
              <a:t>represent both:</a:t>
            </a: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Inter"/>
              </a:rPr>
              <a:t> Group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Single artist </a:t>
            </a:r>
            <a:endParaRPr lang="en-US" sz="2400" i="0" dirty="0">
              <a:effectLst/>
              <a:latin typeface="Inter"/>
            </a:endParaRP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8E4903B5-B2B1-4E0E-9DAF-A755CEA9FFD0}"/>
              </a:ext>
            </a:extLst>
          </p:cNvPr>
          <p:cNvSpPr txBox="1">
            <a:spLocks/>
          </p:cNvSpPr>
          <p:nvPr/>
        </p:nvSpPr>
        <p:spPr>
          <a:xfrm>
            <a:off x="914400" y="4489524"/>
            <a:ext cx="5772149" cy="187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b="1" i="1" dirty="0">
                <a:latin typeface="Inter"/>
              </a:rPr>
              <a:t>Example: </a:t>
            </a:r>
            <a:endParaRPr lang="en-US" b="1" i="1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GB" b="1" i="1" dirty="0">
                <a:latin typeface="Inter"/>
              </a:rPr>
              <a:t>Sting</a:t>
            </a:r>
            <a:r>
              <a:rPr lang="en-GB" i="1" dirty="0">
                <a:latin typeface="Inter"/>
              </a:rPr>
              <a:t> </a:t>
            </a:r>
            <a:r>
              <a:rPr lang="en-GB" dirty="0">
                <a:latin typeface="Inter"/>
              </a:rPr>
              <a:t>and </a:t>
            </a:r>
            <a:r>
              <a:rPr lang="en-GB" b="1" i="1" dirty="0">
                <a:latin typeface="Inter"/>
              </a:rPr>
              <a:t>The Police </a:t>
            </a:r>
            <a:r>
              <a:rPr lang="en-GB" dirty="0">
                <a:latin typeface="Inter"/>
              </a:rPr>
              <a:t>are both represented as artists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GB" b="1" i="1" dirty="0">
                <a:latin typeface="Inter"/>
              </a:rPr>
              <a:t>Gordon Sumner </a:t>
            </a:r>
            <a:r>
              <a:rPr lang="en-GB" dirty="0">
                <a:latin typeface="Inter"/>
              </a:rPr>
              <a:t>(Sting’s real name) is both linked to </a:t>
            </a:r>
            <a:r>
              <a:rPr lang="en-GB" b="1" i="1" dirty="0">
                <a:latin typeface="Inter"/>
              </a:rPr>
              <a:t>Sting</a:t>
            </a:r>
            <a:r>
              <a:rPr lang="en-GB" dirty="0">
                <a:latin typeface="Inter"/>
              </a:rPr>
              <a:t> and </a:t>
            </a:r>
            <a:r>
              <a:rPr lang="en-GB" b="1" i="1" dirty="0">
                <a:latin typeface="Inter"/>
              </a:rPr>
              <a:t>The Police </a:t>
            </a:r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95912951-912B-4C42-BC9B-401536B3B1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7050" y="1187382"/>
            <a:ext cx="4653959" cy="51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6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315</TotalTime>
  <Words>1269</Words>
  <Application>Microsoft Office PowerPoint</Application>
  <PresentationFormat>Widescreen</PresentationFormat>
  <Paragraphs>292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Model : Focus 1</vt:lpstr>
      <vt:lpstr>Model : Focus 2</vt:lpstr>
      <vt:lpstr>Model : Focus 3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7</vt:lpstr>
      <vt:lpstr>Query 7</vt:lpstr>
      <vt:lpstr>Query 8</vt:lpstr>
      <vt:lpstr>Query 8</vt:lpstr>
      <vt:lpstr>Query 9</vt:lpstr>
      <vt:lpstr>Query 10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51</cp:revision>
  <dcterms:created xsi:type="dcterms:W3CDTF">2021-11-21T15:34:21Z</dcterms:created>
  <dcterms:modified xsi:type="dcterms:W3CDTF">2021-12-09T14:15:42Z</dcterms:modified>
</cp:coreProperties>
</file>