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0" r:id="rId1"/>
  </p:sldMasterIdLst>
  <p:notesMasterIdLst>
    <p:notesMasterId r:id="rId37"/>
  </p:notesMasterIdLst>
  <p:sldIdLst>
    <p:sldId id="256" r:id="rId2"/>
    <p:sldId id="257" r:id="rId3"/>
    <p:sldId id="322" r:id="rId4"/>
    <p:sldId id="264" r:id="rId5"/>
    <p:sldId id="288" r:id="rId6"/>
    <p:sldId id="293" r:id="rId7"/>
    <p:sldId id="323" r:id="rId8"/>
    <p:sldId id="265" r:id="rId9"/>
    <p:sldId id="294" r:id="rId10"/>
    <p:sldId id="292" r:id="rId11"/>
    <p:sldId id="266" r:id="rId12"/>
    <p:sldId id="267" r:id="rId13"/>
    <p:sldId id="312" r:id="rId14"/>
    <p:sldId id="318" r:id="rId15"/>
    <p:sldId id="315" r:id="rId16"/>
    <p:sldId id="313" r:id="rId17"/>
    <p:sldId id="295" r:id="rId18"/>
    <p:sldId id="296" r:id="rId19"/>
    <p:sldId id="297" r:id="rId20"/>
    <p:sldId id="298" r:id="rId21"/>
    <p:sldId id="299" r:id="rId22"/>
    <p:sldId id="300" r:id="rId23"/>
    <p:sldId id="320" r:id="rId24"/>
    <p:sldId id="310" r:id="rId25"/>
    <p:sldId id="311" r:id="rId26"/>
    <p:sldId id="316" r:id="rId27"/>
    <p:sldId id="303" r:id="rId28"/>
    <p:sldId id="314" r:id="rId29"/>
    <p:sldId id="304" r:id="rId30"/>
    <p:sldId id="305" r:id="rId31"/>
    <p:sldId id="321" r:id="rId32"/>
    <p:sldId id="306" r:id="rId33"/>
    <p:sldId id="319" r:id="rId34"/>
    <p:sldId id="286" r:id="rId35"/>
    <p:sldId id="277" r:id="rId3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Stile medio 1 - Color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E10EA-D799-4BBA-9231-C29C1C2B6BDF}" type="datetimeFigureOut">
              <a:rPr lang="it-IT" smtClean="0"/>
              <a:t>08/01/2022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7F562-EDF1-421A-B02F-EDAFB43886D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672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BDEB-5C5F-4E73-8AED-845DEF6240CC}" type="datetime1">
              <a:rPr lang="it-IT" smtClean="0"/>
              <a:t>08/01/2022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575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B066-2D31-4A91-B160-4E7A7606DAC8}" type="datetime1">
              <a:rPr lang="it-IT" smtClean="0"/>
              <a:t>08/01/2022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370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FB72-32C3-4D83-B606-F8FA83F83F67}" type="datetime1">
              <a:rPr lang="it-IT" smtClean="0"/>
              <a:t>08/01/2022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971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3F1E-467A-4853-9F76-6DCAD7AB8AC5}" type="datetime1">
              <a:rPr lang="it-IT" smtClean="0"/>
              <a:t>08/01/2022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2475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5B75-150E-493B-9A11-56A0A6E112AA}" type="datetime1">
              <a:rPr lang="it-IT" smtClean="0"/>
              <a:t>08/01/2022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625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01D2-E94E-4C7F-8F6B-72F7F8F70261}" type="datetime1">
              <a:rPr lang="it-IT" smtClean="0"/>
              <a:t>08/01/2022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037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D7BB-AF97-41CA-AF5F-3B39F1E63410}" type="datetime1">
              <a:rPr lang="it-IT" smtClean="0"/>
              <a:t>08/01/2022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669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7F2E6-11FA-4E29-966D-FB32818C28EF}" type="datetime1">
              <a:rPr lang="it-IT" smtClean="0"/>
              <a:t>08/01/2022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1937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E2BC-CFEC-4D01-A8E5-A416C3284798}" type="datetime1">
              <a:rPr lang="it-IT" smtClean="0"/>
              <a:t>08/01/2022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8137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EC0A-0EF8-412E-8856-41D63FAE24C9}" type="datetime1">
              <a:rPr lang="it-IT" smtClean="0"/>
              <a:t>08/01/2022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4818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1976-DE9F-4F58-8CC6-0555CC712AB6}" type="datetime1">
              <a:rPr lang="it-IT" smtClean="0"/>
              <a:t>08/01/2022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751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AE9CFF95-AD70-4CBF-8009-F72101CE8362}" type="datetime1">
              <a:rPr lang="it-IT" smtClean="0"/>
              <a:t>08/01/2022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46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julianwangnwu.github.io/posts/2019/06/import-neo4j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7" Type="http://schemas.openxmlformats.org/officeDocument/2006/relationships/image" Target="../media/image40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7" Type="http://schemas.openxmlformats.org/officeDocument/2006/relationships/image" Target="../media/image37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g"/><Relationship Id="rId5" Type="http://schemas.openxmlformats.org/officeDocument/2006/relationships/image" Target="../media/image42.jpg"/><Relationship Id="rId4" Type="http://schemas.openxmlformats.org/officeDocument/2006/relationships/image" Target="../media/image36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spotify.com/documentation/web-api/" TargetMode="External"/><Relationship Id="rId2" Type="http://schemas.openxmlformats.org/officeDocument/2006/relationships/hyperlink" Target="https://www.kaggle.com/pepepython/spotify-huge-database-daily-charts-over-3-years?select=Database+to+calculate+popularity.csv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ulianwangnwu.github.io/posts/2019/06/import-neo4j/" TargetMode="External"/><Relationship Id="rId5" Type="http://schemas.openxmlformats.org/officeDocument/2006/relationships/hyperlink" Target="https://musicbrainz.org/" TargetMode="External"/><Relationship Id="rId4" Type="http://schemas.openxmlformats.org/officeDocument/2006/relationships/hyperlink" Target="https://www.wikidata.org/wiki/Wikidata:Main_Page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58781C-C1AF-4EBF-B6C4-0FC7A0A96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8228" y="2035672"/>
            <a:ext cx="5935540" cy="1117779"/>
          </a:xfrm>
        </p:spPr>
        <p:txBody>
          <a:bodyPr>
            <a:normAutofit fontScale="90000"/>
          </a:bodyPr>
          <a:lstStyle/>
          <a:p>
            <a:pPr algn="ctr"/>
            <a:r>
              <a:rPr lang="it-IT" sz="4800" dirty="0"/>
              <a:t>Team Project 2 : </a:t>
            </a:r>
            <a:r>
              <a:rPr lang="it-IT" sz="4800" dirty="0" err="1"/>
              <a:t>Property</a:t>
            </a:r>
            <a:r>
              <a:rPr lang="it-IT" sz="4800" dirty="0"/>
              <a:t> </a:t>
            </a:r>
            <a:r>
              <a:rPr lang="it-IT" sz="4800" dirty="0" err="1"/>
              <a:t>Graphs</a:t>
            </a:r>
            <a:endParaRPr lang="it-IT" sz="48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6849EC3-DE8F-493F-9476-8F5B87779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" y="4715479"/>
            <a:ext cx="12192001" cy="667354"/>
          </a:xfrm>
        </p:spPr>
        <p:txBody>
          <a:bodyPr>
            <a:normAutofit/>
          </a:bodyPr>
          <a:lstStyle/>
          <a:p>
            <a:pPr algn="ctr"/>
            <a:r>
              <a:rPr lang="it-IT" sz="2000" dirty="0"/>
              <a:t>Marco </a:t>
            </a:r>
            <a:r>
              <a:rPr lang="it-IT" sz="2000" dirty="0" err="1"/>
              <a:t>alecci</a:t>
            </a:r>
            <a:r>
              <a:rPr lang="it-IT" sz="2000" dirty="0"/>
              <a:t> , Luca martinelli, elia </a:t>
            </a:r>
            <a:r>
              <a:rPr lang="it-IT" sz="2000" dirty="0" err="1"/>
              <a:t>ziroldo</a:t>
            </a:r>
            <a:endParaRPr lang="it-IT" sz="2000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DA41DA1-55FB-454A-B897-2B8E5CD0B3B0}"/>
              </a:ext>
            </a:extLst>
          </p:cNvPr>
          <p:cNvSpPr/>
          <p:nvPr/>
        </p:nvSpPr>
        <p:spPr>
          <a:xfrm>
            <a:off x="-1" y="6505575"/>
            <a:ext cx="12192001" cy="352425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B8E8A0DC-38B5-458E-BDFB-2E8760E72211}"/>
              </a:ext>
            </a:extLst>
          </p:cNvPr>
          <p:cNvSpPr txBox="1">
            <a:spLocks/>
          </p:cNvSpPr>
          <p:nvPr/>
        </p:nvSpPr>
        <p:spPr>
          <a:xfrm>
            <a:off x="0" y="6048978"/>
            <a:ext cx="12192001" cy="3524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b="0" dirty="0" err="1"/>
              <a:t>Academic</a:t>
            </a:r>
            <a:r>
              <a:rPr lang="it-IT" sz="1400" b="0" dirty="0"/>
              <a:t> </a:t>
            </a:r>
            <a:r>
              <a:rPr lang="it-IT" sz="1400" b="0" dirty="0" err="1"/>
              <a:t>year</a:t>
            </a:r>
            <a:r>
              <a:rPr lang="it-IT" sz="1400" b="0" dirty="0"/>
              <a:t> 2021/2022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76BD425-0C56-46DD-ADCA-B7904EE6FEFA}"/>
              </a:ext>
            </a:extLst>
          </p:cNvPr>
          <p:cNvSpPr txBox="1"/>
          <p:nvPr/>
        </p:nvSpPr>
        <p:spPr>
          <a:xfrm>
            <a:off x="0" y="1057353"/>
            <a:ext cx="1219200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2400" dirty="0">
                <a:ea typeface="+mn-lt"/>
                <a:cs typeface="+mn-lt"/>
              </a:rPr>
              <a:t>Database 2</a:t>
            </a:r>
            <a:endParaRPr lang="it-IT" dirty="0"/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02FB2B0C-9BC6-48DD-BD82-35A5F70B44E3}"/>
              </a:ext>
            </a:extLst>
          </p:cNvPr>
          <p:cNvSpPr txBox="1">
            <a:spLocks/>
          </p:cNvSpPr>
          <p:nvPr/>
        </p:nvSpPr>
        <p:spPr>
          <a:xfrm>
            <a:off x="0" y="740281"/>
            <a:ext cx="12191999" cy="3753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1400" dirty="0">
                <a:ea typeface="+mj-lt"/>
                <a:cs typeface="+mj-lt"/>
              </a:rPr>
              <a:t>Master’s in Computer Engineering</a:t>
            </a:r>
            <a:endParaRPr lang="it-IT" dirty="0"/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B27185C-B539-42B6-83A3-936B7CA37650}"/>
              </a:ext>
            </a:extLst>
          </p:cNvPr>
          <p:cNvCxnSpPr>
            <a:cxnSpLocks/>
          </p:cNvCxnSpPr>
          <p:nvPr/>
        </p:nvCxnSpPr>
        <p:spPr>
          <a:xfrm>
            <a:off x="3128228" y="4715479"/>
            <a:ext cx="600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544C6497-B6E3-4319-A48C-C0C786739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223" y="3629050"/>
            <a:ext cx="2447550" cy="734679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C253ACAF-EC58-413E-8E7D-E8428E065D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443"/>
          <a:stretch/>
        </p:blipFill>
        <p:spPr>
          <a:xfrm>
            <a:off x="317522" y="513967"/>
            <a:ext cx="2446868" cy="1080000"/>
          </a:xfrm>
          <a:prstGeom prst="rect">
            <a:avLst/>
          </a:prstGeom>
        </p:spPr>
      </p:pic>
      <p:pic>
        <p:nvPicPr>
          <p:cNvPr id="16" name="Immagine 15" descr="Immagine che contiene testo&#10;&#10;Descrizione generata automaticamente">
            <a:extLst>
              <a:ext uri="{FF2B5EF4-FFF2-40B4-BE49-F238E27FC236}">
                <a16:creationId xmlns:a16="http://schemas.microsoft.com/office/drawing/2014/main" id="{4EE3E4B8-4A66-47E3-8444-69144F3E87E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bg1">
                <a:lumMod val="10000"/>
                <a:tint val="45000"/>
                <a:satMod val="400000"/>
              </a:schemeClr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295" y="517353"/>
            <a:ext cx="1718183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314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064899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 err="1"/>
              <a:t>Ingestion</a:t>
            </a:r>
            <a:r>
              <a:rPr lang="it-IT" sz="3600" b="1" dirty="0"/>
              <a:t> </a:t>
            </a:r>
            <a:r>
              <a:rPr lang="it-IT" sz="3600" b="1" dirty="0" err="1"/>
              <a:t>Phase</a:t>
            </a:r>
            <a:endParaRPr lang="it-IT" sz="3600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BF79A675-2CE5-471E-86A4-D4ED7CE3D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10</a:t>
            </a:fld>
            <a:r>
              <a:rPr lang="it-IT" dirty="0"/>
              <a:t>/33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2FC06FB1-81E7-44EB-90DD-32A7772DA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4353" y="6005513"/>
            <a:ext cx="9703287" cy="365125"/>
          </a:xfrm>
        </p:spPr>
        <p:txBody>
          <a:bodyPr>
            <a:normAutofit/>
          </a:bodyPr>
          <a:lstStyle/>
          <a:p>
            <a:pPr marL="0" indent="0" algn="ctr" fontAlgn="base">
              <a:buNone/>
            </a:pPr>
            <a:r>
              <a:rPr lang="en-GB" sz="1400" i="0" dirty="0">
                <a:effectLst/>
                <a:latin typeface="Inter"/>
              </a:rPr>
              <a:t>Ref: </a:t>
            </a:r>
            <a:r>
              <a:rPr lang="en-GB" sz="1400" i="0" dirty="0">
                <a:solidFill>
                  <a:srgbClr val="6977AE"/>
                </a:solidFill>
                <a:effectLst/>
                <a:latin typeface="Inter"/>
                <a:hlinkClick r:id="rId2"/>
              </a:rPr>
              <a:t>https://julianwangnwu.github.io/posts/2019/06/import-neo4j/</a:t>
            </a:r>
            <a:endParaRPr lang="en-US" sz="1400" i="0" dirty="0">
              <a:effectLst/>
              <a:latin typeface="Inter"/>
            </a:endParaRPr>
          </a:p>
        </p:txBody>
      </p:sp>
      <p:pic>
        <p:nvPicPr>
          <p:cNvPr id="7" name="Immagine 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F5BC87FB-C9FF-493C-AD6F-8A15874936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53" b="18529"/>
          <a:stretch/>
        </p:blipFill>
        <p:spPr>
          <a:xfrm>
            <a:off x="1244353" y="1893449"/>
            <a:ext cx="9703287" cy="421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324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850" y="3024187"/>
            <a:ext cx="3162299" cy="809625"/>
          </a:xfrm>
        </p:spPr>
        <p:txBody>
          <a:bodyPr>
            <a:normAutofit fontScale="90000"/>
          </a:bodyPr>
          <a:lstStyle/>
          <a:p>
            <a:pPr algn="ctr"/>
            <a:r>
              <a:rPr lang="it-IT" sz="5400" b="1" dirty="0"/>
              <a:t>Queries</a:t>
            </a:r>
            <a:endParaRPr lang="it-IT" sz="4800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371B819-0A52-489C-9FA3-EA676A38A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1404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222645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Queries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F743220-D2ED-43D4-A1FF-37CA562F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12</a:t>
            </a:fld>
            <a:r>
              <a:rPr lang="it-IT" dirty="0"/>
              <a:t>/33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4E5E347-033C-4B18-952B-3167FC1C7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746441"/>
            <a:ext cx="900000" cy="9000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A6AAA49C-922F-4B99-B00A-BCE8675658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5185355"/>
            <a:ext cx="900000" cy="90000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45E96AC3-EAFB-4B26-B6DB-5AA3E2D12B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63281"/>
            <a:ext cx="900000" cy="900000"/>
          </a:xfrm>
          <a:prstGeom prst="rect">
            <a:avLst/>
          </a:prstGeom>
        </p:spPr>
      </p:pic>
      <p:sp>
        <p:nvSpPr>
          <p:cNvPr id="13" name="Segnaposto contenuto 4">
            <a:extLst>
              <a:ext uri="{FF2B5EF4-FFF2-40B4-BE49-F238E27FC236}">
                <a16:creationId xmlns:a16="http://schemas.microsoft.com/office/drawing/2014/main" id="{BA434BCE-C384-48C2-AF33-102CF5AA28A1}"/>
              </a:ext>
            </a:extLst>
          </p:cNvPr>
          <p:cNvSpPr txBox="1">
            <a:spLocks/>
          </p:cNvSpPr>
          <p:nvPr/>
        </p:nvSpPr>
        <p:spPr>
          <a:xfrm>
            <a:off x="2014003" y="2263281"/>
            <a:ext cx="9230261" cy="900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sz="3400" b="1" dirty="0"/>
              <a:t>Example Queries:</a:t>
            </a:r>
          </a:p>
          <a:p>
            <a:pPr lvl="0">
              <a:buNone/>
            </a:pPr>
            <a:r>
              <a:rPr lang="en-GB" sz="2400" dirty="0"/>
              <a:t>Show how it is possible to use the new added information such as </a:t>
            </a:r>
            <a:r>
              <a:rPr lang="en-GB" sz="2400" i="1" dirty="0"/>
              <a:t>record label</a:t>
            </a:r>
            <a:r>
              <a:rPr lang="en-GB" sz="2400" dirty="0"/>
              <a:t> and </a:t>
            </a:r>
            <a:r>
              <a:rPr lang="en-GB" sz="2400" i="1" dirty="0"/>
              <a:t>instruments</a:t>
            </a:r>
            <a:endParaRPr lang="en-US" sz="2400" i="0" baseline="0" dirty="0">
              <a:latin typeface="+mj-lt"/>
            </a:endParaRPr>
          </a:p>
        </p:txBody>
      </p:sp>
      <p:sp>
        <p:nvSpPr>
          <p:cNvPr id="14" name="Segnaposto contenuto 4">
            <a:extLst>
              <a:ext uri="{FF2B5EF4-FFF2-40B4-BE49-F238E27FC236}">
                <a16:creationId xmlns:a16="http://schemas.microsoft.com/office/drawing/2014/main" id="{F306C65E-5B70-4CE8-AF6F-3CFAD8409655}"/>
              </a:ext>
            </a:extLst>
          </p:cNvPr>
          <p:cNvSpPr txBox="1">
            <a:spLocks/>
          </p:cNvSpPr>
          <p:nvPr/>
        </p:nvSpPr>
        <p:spPr>
          <a:xfrm>
            <a:off x="2014003" y="3790687"/>
            <a:ext cx="9230261" cy="900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sz="3400" b="1" dirty="0"/>
              <a:t>Italian Tracks and Italian Artists:</a:t>
            </a:r>
          </a:p>
          <a:p>
            <a:pPr lvl="0">
              <a:buNone/>
            </a:pPr>
            <a:r>
              <a:rPr lang="en-GB" sz="2400" dirty="0"/>
              <a:t>Study Italian tracks and artists present in the TOP 100 Italy</a:t>
            </a:r>
          </a:p>
          <a:p>
            <a:pPr marL="0" indent="0" fontAlgn="base">
              <a:buNone/>
            </a:pPr>
            <a:endParaRPr lang="en-US" sz="2400" b="1" dirty="0"/>
          </a:p>
        </p:txBody>
      </p:sp>
      <p:sp>
        <p:nvSpPr>
          <p:cNvPr id="15" name="Segnaposto contenuto 4">
            <a:extLst>
              <a:ext uri="{FF2B5EF4-FFF2-40B4-BE49-F238E27FC236}">
                <a16:creationId xmlns:a16="http://schemas.microsoft.com/office/drawing/2014/main" id="{49E97942-6E17-428E-B5C8-A2D619CE877B}"/>
              </a:ext>
            </a:extLst>
          </p:cNvPr>
          <p:cNvSpPr txBox="1">
            <a:spLocks/>
          </p:cNvSpPr>
          <p:nvPr/>
        </p:nvSpPr>
        <p:spPr>
          <a:xfrm>
            <a:off x="2014002" y="5185355"/>
            <a:ext cx="9230261" cy="900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sz="3400" b="1" dirty="0"/>
              <a:t>Italian Music Abroad:</a:t>
            </a:r>
          </a:p>
          <a:p>
            <a:pPr lvl="0">
              <a:buNone/>
            </a:pPr>
            <a:r>
              <a:rPr lang="en-GB" sz="2400" dirty="0"/>
              <a:t>Discover if Italian tracks are listened also outside Italy</a:t>
            </a:r>
          </a:p>
          <a:p>
            <a:pPr marL="0" indent="0" fontAlgn="base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48419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850" y="2626518"/>
            <a:ext cx="3162299" cy="1604963"/>
          </a:xfrm>
        </p:spPr>
        <p:txBody>
          <a:bodyPr>
            <a:normAutofit fontScale="90000"/>
          </a:bodyPr>
          <a:lstStyle/>
          <a:p>
            <a:pPr algn="ctr"/>
            <a:r>
              <a:rPr lang="it-IT" sz="5400" b="1" dirty="0"/>
              <a:t>Queries Part 1</a:t>
            </a:r>
            <a:endParaRPr lang="it-IT" sz="4800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371B819-0A52-489C-9FA3-EA676A38A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8502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162050"/>
            <a:ext cx="10616609" cy="561975"/>
          </a:xfrm>
        </p:spPr>
        <p:txBody>
          <a:bodyPr>
            <a:noAutofit/>
          </a:bodyPr>
          <a:lstStyle/>
          <a:p>
            <a:r>
              <a:rPr lang="en-GB" sz="2400" b="1" dirty="0">
                <a:effectLst/>
              </a:rPr>
              <a:t>Show …</a:t>
            </a:r>
            <a:endParaRPr lang="it-IT" sz="4800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F743220-D2ED-43D4-A1FF-37CA562F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14</a:t>
            </a:fld>
            <a:r>
              <a:rPr lang="it-IT" dirty="0"/>
              <a:t>/33</a:t>
            </a:r>
          </a:p>
        </p:txBody>
      </p:sp>
    </p:spTree>
    <p:extLst>
      <p:ext uri="{BB962C8B-B14F-4D97-AF65-F5344CB8AC3E}">
        <p14:creationId xmlns:p14="http://schemas.microsoft.com/office/powerpoint/2010/main" val="4201697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162050"/>
            <a:ext cx="10616609" cy="561975"/>
          </a:xfrm>
        </p:spPr>
        <p:txBody>
          <a:bodyPr>
            <a:noAutofit/>
          </a:bodyPr>
          <a:lstStyle/>
          <a:p>
            <a:r>
              <a:rPr lang="en-GB" sz="2400" b="1" dirty="0">
                <a:effectLst/>
              </a:rPr>
              <a:t>Show the most common played instrument in rock groups.</a:t>
            </a:r>
            <a:endParaRPr lang="it-IT" sz="4800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F743220-D2ED-43D4-A1FF-37CA562F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15</a:t>
            </a:fld>
            <a:r>
              <a:rPr lang="it-IT" dirty="0"/>
              <a:t>/33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FA78A44-B1B6-4AAC-8B32-2ABB910EE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999" y="2457766"/>
            <a:ext cx="1800000" cy="180000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D67B94FD-AF90-4022-A9C0-6524844D7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969" y="2457766"/>
            <a:ext cx="1800000" cy="180000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AA619F71-7DEE-4EAB-918F-D9EBDC6C1B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031" y="2457766"/>
            <a:ext cx="1800000" cy="1800000"/>
          </a:xfrm>
          <a:prstGeom prst="rect">
            <a:avLst/>
          </a:prstGeom>
        </p:spPr>
      </p:pic>
      <p:sp>
        <p:nvSpPr>
          <p:cNvPr id="15" name="Titolo 3">
            <a:extLst>
              <a:ext uri="{FF2B5EF4-FFF2-40B4-BE49-F238E27FC236}">
                <a16:creationId xmlns:a16="http://schemas.microsoft.com/office/drawing/2014/main" id="{5065F5CE-E4CC-44F3-B240-831CB4A75655}"/>
              </a:ext>
            </a:extLst>
          </p:cNvPr>
          <p:cNvSpPr txBox="1">
            <a:spLocks/>
          </p:cNvSpPr>
          <p:nvPr/>
        </p:nvSpPr>
        <p:spPr>
          <a:xfrm>
            <a:off x="1143081" y="4743858"/>
            <a:ext cx="2491777" cy="16124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b="1" i="1" dirty="0"/>
              <a:t>Guitar</a:t>
            </a:r>
          </a:p>
          <a:p>
            <a:pPr algn="ctr"/>
            <a:endParaRPr lang="en-GB" sz="2800" b="1" i="1" dirty="0"/>
          </a:p>
          <a:p>
            <a:pPr algn="ctr"/>
            <a:r>
              <a:rPr lang="en-GB" sz="2800" b="1" i="1" dirty="0"/>
              <a:t>159 artists</a:t>
            </a:r>
            <a:endParaRPr lang="it-IT" sz="2800" b="1" dirty="0"/>
          </a:p>
        </p:txBody>
      </p:sp>
      <p:sp>
        <p:nvSpPr>
          <p:cNvPr id="16" name="Titolo 3">
            <a:extLst>
              <a:ext uri="{FF2B5EF4-FFF2-40B4-BE49-F238E27FC236}">
                <a16:creationId xmlns:a16="http://schemas.microsoft.com/office/drawing/2014/main" id="{12066D2F-CEE1-43C4-90F0-62E2B0A2862B}"/>
              </a:ext>
            </a:extLst>
          </p:cNvPr>
          <p:cNvSpPr txBox="1">
            <a:spLocks/>
          </p:cNvSpPr>
          <p:nvPr/>
        </p:nvSpPr>
        <p:spPr>
          <a:xfrm>
            <a:off x="4850111" y="4743858"/>
            <a:ext cx="2491777" cy="16124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b="1" i="1" dirty="0"/>
              <a:t>Voice</a:t>
            </a:r>
          </a:p>
          <a:p>
            <a:pPr algn="ctr"/>
            <a:endParaRPr lang="en-GB" sz="2800" b="1" i="1" dirty="0"/>
          </a:p>
          <a:p>
            <a:pPr algn="ctr"/>
            <a:r>
              <a:rPr lang="en-GB" sz="2800" b="1" i="1" dirty="0"/>
              <a:t>127 artists</a:t>
            </a:r>
            <a:endParaRPr lang="it-IT" sz="2800" b="1" dirty="0"/>
          </a:p>
        </p:txBody>
      </p:sp>
      <p:sp>
        <p:nvSpPr>
          <p:cNvPr id="17" name="Titolo 3">
            <a:extLst>
              <a:ext uri="{FF2B5EF4-FFF2-40B4-BE49-F238E27FC236}">
                <a16:creationId xmlns:a16="http://schemas.microsoft.com/office/drawing/2014/main" id="{203354C4-30D5-46A8-B601-946C83F19C4C}"/>
              </a:ext>
            </a:extLst>
          </p:cNvPr>
          <p:cNvSpPr txBox="1">
            <a:spLocks/>
          </p:cNvSpPr>
          <p:nvPr/>
        </p:nvSpPr>
        <p:spPr>
          <a:xfrm>
            <a:off x="8557143" y="4743858"/>
            <a:ext cx="2491777" cy="16124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b="1" i="1" dirty="0"/>
              <a:t>Drum Kit</a:t>
            </a:r>
          </a:p>
          <a:p>
            <a:pPr algn="ctr"/>
            <a:endParaRPr lang="en-GB" sz="2800" b="1" i="1" dirty="0"/>
          </a:p>
          <a:p>
            <a:pPr algn="ctr"/>
            <a:r>
              <a:rPr lang="en-GB" sz="2800" b="1" i="1" dirty="0"/>
              <a:t>67 artists</a:t>
            </a:r>
            <a:endParaRPr lang="it-IT" sz="2800" b="1" dirty="0"/>
          </a:p>
        </p:txBody>
      </p:sp>
    </p:spTree>
    <p:extLst>
      <p:ext uri="{BB962C8B-B14F-4D97-AF65-F5344CB8AC3E}">
        <p14:creationId xmlns:p14="http://schemas.microsoft.com/office/powerpoint/2010/main" val="4280496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850" y="2626518"/>
            <a:ext cx="3162299" cy="1604963"/>
          </a:xfrm>
        </p:spPr>
        <p:txBody>
          <a:bodyPr>
            <a:normAutofit fontScale="90000"/>
          </a:bodyPr>
          <a:lstStyle/>
          <a:p>
            <a:pPr algn="ctr"/>
            <a:r>
              <a:rPr lang="it-IT" sz="5400" b="1" dirty="0"/>
              <a:t>Queries Part 2</a:t>
            </a:r>
            <a:endParaRPr lang="it-IT" sz="4800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371B819-0A52-489C-9FA3-EA676A38A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0569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162050"/>
            <a:ext cx="10616609" cy="561975"/>
          </a:xfrm>
        </p:spPr>
        <p:txBody>
          <a:bodyPr>
            <a:noAutofit/>
          </a:bodyPr>
          <a:lstStyle/>
          <a:p>
            <a:r>
              <a:rPr lang="en-GB" sz="2400" b="1" dirty="0">
                <a:effectLst/>
              </a:rPr>
              <a:t>Show technical features of Italian Tracks through the years 2017-2020</a:t>
            </a:r>
            <a:br>
              <a:rPr lang="en-GB" sz="2400" b="0" dirty="0">
                <a:effectLst/>
              </a:rPr>
            </a:br>
            <a:endParaRPr lang="it-IT" sz="4800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F743220-D2ED-43D4-A1FF-37CA562F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17</a:t>
            </a:fld>
            <a:r>
              <a:rPr lang="it-IT" dirty="0"/>
              <a:t>/33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6CEA936-A128-4583-96FB-2159BE5A4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496" y="1609253"/>
            <a:ext cx="5493007" cy="494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692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162050"/>
            <a:ext cx="10616609" cy="561975"/>
          </a:xfrm>
        </p:spPr>
        <p:txBody>
          <a:bodyPr>
            <a:noAutofit/>
          </a:bodyPr>
          <a:lstStyle/>
          <a:p>
            <a:r>
              <a:rPr lang="en-GB" sz="2400" b="1" dirty="0">
                <a:effectLst/>
              </a:rPr>
              <a:t>On average how many Italian tracks are present in Top 100 Italy for each year?</a:t>
            </a:r>
            <a:br>
              <a:rPr lang="en-GB" sz="2400" b="0" dirty="0">
                <a:effectLst/>
              </a:rPr>
            </a:br>
            <a:endParaRPr lang="it-IT" sz="4800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F743220-D2ED-43D4-A1FF-37CA562F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18</a:t>
            </a:fld>
            <a:r>
              <a:rPr lang="it-IT" dirty="0"/>
              <a:t>/33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5BAC66F-DD63-4039-A885-7E943A38D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0" y="1973720"/>
            <a:ext cx="9000000" cy="438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456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162050"/>
            <a:ext cx="10616609" cy="561975"/>
          </a:xfrm>
        </p:spPr>
        <p:txBody>
          <a:bodyPr>
            <a:noAutofit/>
          </a:bodyPr>
          <a:lstStyle/>
          <a:p>
            <a:r>
              <a:rPr lang="en-GB" sz="2400" b="1" dirty="0">
                <a:effectLst/>
              </a:rPr>
              <a:t>How many Italian tracks were released every year from 2017 to 2020 ?</a:t>
            </a:r>
            <a:endParaRPr lang="it-IT" sz="4800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F743220-D2ED-43D4-A1FF-37CA562F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19</a:t>
            </a:fld>
            <a:r>
              <a:rPr lang="it-IT" dirty="0"/>
              <a:t>/33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3703484-9570-4AD5-BB28-51E111F28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08284"/>
            <a:ext cx="10188000" cy="480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71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498" y="1127464"/>
            <a:ext cx="4200525" cy="749030"/>
          </a:xfrm>
        </p:spPr>
        <p:txBody>
          <a:bodyPr/>
          <a:lstStyle/>
          <a:p>
            <a:r>
              <a:rPr lang="it-IT" b="1" dirty="0"/>
              <a:t>Data Recap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9190" y="2061752"/>
            <a:ext cx="8640000" cy="1080000"/>
          </a:xfrm>
        </p:spPr>
        <p:txBody>
          <a:bodyPr anchor="ctr">
            <a:normAutofit/>
          </a:bodyPr>
          <a:lstStyle/>
          <a:p>
            <a:pPr marL="0" indent="0" algn="l" fontAlgn="base">
              <a:buNone/>
            </a:pPr>
            <a:r>
              <a:rPr lang="en-US" sz="2800" b="0" i="0" dirty="0">
                <a:effectLst/>
              </a:rPr>
              <a:t>Spotify’s Monthly Top 100 charts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66A65FB-D949-4ACD-83A1-1D6ED7968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2</a:t>
            </a:fld>
            <a:r>
              <a:rPr lang="it-IT" dirty="0"/>
              <a:t>/33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2C7646BA-1AE3-47CF-ACA9-3352CEB1E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98" y="2061752"/>
            <a:ext cx="1080000" cy="1080000"/>
          </a:xfrm>
          <a:prstGeom prst="rect">
            <a:avLst/>
          </a:prstGeom>
        </p:spPr>
      </p:pic>
      <p:sp>
        <p:nvSpPr>
          <p:cNvPr id="12" name="Segnaposto contenuto 4">
            <a:extLst>
              <a:ext uri="{FF2B5EF4-FFF2-40B4-BE49-F238E27FC236}">
                <a16:creationId xmlns:a16="http://schemas.microsoft.com/office/drawing/2014/main" id="{76CAC60C-D104-4B69-B170-0E7E332D2BBD}"/>
              </a:ext>
            </a:extLst>
          </p:cNvPr>
          <p:cNvSpPr txBox="1">
            <a:spLocks/>
          </p:cNvSpPr>
          <p:nvPr/>
        </p:nvSpPr>
        <p:spPr>
          <a:xfrm>
            <a:off x="2339190" y="3521629"/>
            <a:ext cx="8640000" cy="108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en-US" sz="2800" dirty="0"/>
              <a:t>35 countries from 2017-2020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2538C208-0201-4F44-BDD2-637EF1DA9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98" y="3521629"/>
            <a:ext cx="1080000" cy="1080000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93585F8D-F58E-4799-B9B2-08DA9C5A0E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98" y="4981506"/>
            <a:ext cx="1080000" cy="1080000"/>
          </a:xfrm>
          <a:prstGeom prst="rect">
            <a:avLst/>
          </a:prstGeom>
        </p:spPr>
      </p:pic>
      <p:sp>
        <p:nvSpPr>
          <p:cNvPr id="17" name="Segnaposto contenuto 4">
            <a:extLst>
              <a:ext uri="{FF2B5EF4-FFF2-40B4-BE49-F238E27FC236}">
                <a16:creationId xmlns:a16="http://schemas.microsoft.com/office/drawing/2014/main" id="{E2D180CA-CA1E-4CFA-804D-6D578985A40F}"/>
              </a:ext>
            </a:extLst>
          </p:cNvPr>
          <p:cNvSpPr txBox="1">
            <a:spLocks/>
          </p:cNvSpPr>
          <p:nvPr/>
        </p:nvSpPr>
        <p:spPr>
          <a:xfrm>
            <a:off x="2339190" y="4981506"/>
            <a:ext cx="8640000" cy="108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en-US" sz="2800" dirty="0"/>
              <a:t>Data enriched using WikiData and MusicBrainz APIs</a:t>
            </a:r>
          </a:p>
        </p:txBody>
      </p:sp>
    </p:spTree>
    <p:extLst>
      <p:ext uri="{BB962C8B-B14F-4D97-AF65-F5344CB8AC3E}">
        <p14:creationId xmlns:p14="http://schemas.microsoft.com/office/powerpoint/2010/main" val="4216747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162050"/>
            <a:ext cx="10616609" cy="561975"/>
          </a:xfrm>
        </p:spPr>
        <p:txBody>
          <a:bodyPr>
            <a:noAutofit/>
          </a:bodyPr>
          <a:lstStyle/>
          <a:p>
            <a:r>
              <a:rPr lang="en-GB" sz="2400" b="1" dirty="0">
                <a:effectLst/>
              </a:rPr>
              <a:t>How many different Italian artist entered in Top 100 Italy for each Year ?</a:t>
            </a:r>
            <a:endParaRPr lang="it-IT" sz="4800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F743220-D2ED-43D4-A1FF-37CA562F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20</a:t>
            </a:fld>
            <a:r>
              <a:rPr lang="it-IT" dirty="0"/>
              <a:t>/33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C28096D-C54B-43C2-9B15-E153F3C73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1724025"/>
            <a:ext cx="10188000" cy="480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303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162050"/>
            <a:ext cx="10616609" cy="857250"/>
          </a:xfrm>
        </p:spPr>
        <p:txBody>
          <a:bodyPr>
            <a:noAutofit/>
          </a:bodyPr>
          <a:lstStyle/>
          <a:p>
            <a:r>
              <a:rPr lang="en-GB" sz="2400" b="1" dirty="0">
                <a:effectLst/>
              </a:rPr>
              <a:t>On average how many Italian tracks are present in Top 100 Italy through the different months of the year ? </a:t>
            </a:r>
            <a:endParaRPr lang="it-IT" sz="4800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F743220-D2ED-43D4-A1FF-37CA562F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21</a:t>
            </a:fld>
            <a:r>
              <a:rPr lang="it-IT" dirty="0"/>
              <a:t>/33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FE5B332E-BB45-4B05-AA54-1854B2544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99" y="2019300"/>
            <a:ext cx="10024602" cy="480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66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162050"/>
            <a:ext cx="10616609" cy="857250"/>
          </a:xfrm>
        </p:spPr>
        <p:txBody>
          <a:bodyPr>
            <a:noAutofit/>
          </a:bodyPr>
          <a:lstStyle/>
          <a:p>
            <a:r>
              <a:rPr lang="en-GB" sz="2000" b="1" dirty="0">
                <a:effectLst/>
              </a:rPr>
              <a:t>How many albums from Italian artists are released through the different months of the year ? </a:t>
            </a:r>
            <a:endParaRPr lang="it-IT" sz="4400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F743220-D2ED-43D4-A1FF-37CA562F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22</a:t>
            </a:fld>
            <a:r>
              <a:rPr lang="it-IT" dirty="0"/>
              <a:t>/33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F1945C5-550D-48C9-9B03-77FB1D717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1783077"/>
            <a:ext cx="10188000" cy="480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947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162050"/>
            <a:ext cx="10616609" cy="857250"/>
          </a:xfrm>
        </p:spPr>
        <p:txBody>
          <a:bodyPr>
            <a:noAutofit/>
          </a:bodyPr>
          <a:lstStyle/>
          <a:p>
            <a:r>
              <a:rPr lang="en-GB" sz="2000" b="1" dirty="0">
                <a:effectLst/>
              </a:rPr>
              <a:t>How many albums from Italian artists are released through the different months of the year ? </a:t>
            </a:r>
            <a:endParaRPr lang="it-IT" sz="4400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F743220-D2ED-43D4-A1FF-37CA562F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23</a:t>
            </a:fld>
            <a:r>
              <a:rPr lang="it-IT" dirty="0"/>
              <a:t>/33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F1945C5-550D-48C9-9B03-77FB1D717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1783077"/>
            <a:ext cx="10188000" cy="4809497"/>
          </a:xfrm>
          <a:prstGeom prst="rect">
            <a:avLst/>
          </a:prstGeom>
        </p:spPr>
      </p:pic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C36ABA3E-0047-4146-B04E-436D2CB26ED6}"/>
              </a:ext>
            </a:extLst>
          </p:cNvPr>
          <p:cNvCxnSpPr/>
          <p:nvPr/>
        </p:nvCxnSpPr>
        <p:spPr>
          <a:xfrm>
            <a:off x="7839075" y="2352675"/>
            <a:ext cx="371475" cy="46672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CD9B721C-A3EE-47F3-9477-D07867A75E94}"/>
              </a:ext>
            </a:extLst>
          </p:cNvPr>
          <p:cNvCxnSpPr/>
          <p:nvPr/>
        </p:nvCxnSpPr>
        <p:spPr>
          <a:xfrm>
            <a:off x="7820025" y="3439161"/>
            <a:ext cx="371475" cy="46672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C975F6EE-06D4-467B-9664-A1704207A3D4}"/>
              </a:ext>
            </a:extLst>
          </p:cNvPr>
          <p:cNvCxnSpPr/>
          <p:nvPr/>
        </p:nvCxnSpPr>
        <p:spPr>
          <a:xfrm>
            <a:off x="4575751" y="2640327"/>
            <a:ext cx="371475" cy="46672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1F56F788-A4D2-4B99-99C4-762F28A8F509}"/>
              </a:ext>
            </a:extLst>
          </p:cNvPr>
          <p:cNvCxnSpPr/>
          <p:nvPr/>
        </p:nvCxnSpPr>
        <p:spPr>
          <a:xfrm>
            <a:off x="4499543" y="3538223"/>
            <a:ext cx="371475" cy="46672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695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1162050"/>
            <a:ext cx="10763251" cy="542925"/>
          </a:xfrm>
        </p:spPr>
        <p:txBody>
          <a:bodyPr>
            <a:noAutofit/>
          </a:bodyPr>
          <a:lstStyle/>
          <a:p>
            <a:r>
              <a:rPr lang="en-GB" sz="2000" b="1" dirty="0">
                <a:effectLst/>
              </a:rPr>
              <a:t>Show the Italian artist with the highest number of tracks present in Top 100 Italy for each year.</a:t>
            </a:r>
            <a:endParaRPr lang="it-IT" sz="2000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F743220-D2ED-43D4-A1FF-37CA562F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24</a:t>
            </a:fld>
            <a:r>
              <a:rPr lang="it-IT" dirty="0"/>
              <a:t>/33</a:t>
            </a:r>
          </a:p>
        </p:txBody>
      </p:sp>
      <p:sp>
        <p:nvSpPr>
          <p:cNvPr id="7" name="Segnaposto contenuto 4">
            <a:extLst>
              <a:ext uri="{FF2B5EF4-FFF2-40B4-BE49-F238E27FC236}">
                <a16:creationId xmlns:a16="http://schemas.microsoft.com/office/drawing/2014/main" id="{10821EB8-3D7C-4267-A5F1-47CF8E7DF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3916" y="2045967"/>
            <a:ext cx="1485901" cy="695325"/>
          </a:xfrm>
        </p:spPr>
        <p:txBody>
          <a:bodyPr anchor="ctr">
            <a:noAutofit/>
          </a:bodyPr>
          <a:lstStyle/>
          <a:p>
            <a:pPr marL="0" indent="0" algn="ctr" fontAlgn="base">
              <a:buNone/>
            </a:pPr>
            <a:r>
              <a:rPr lang="en-US" sz="2500" b="1" i="0" dirty="0">
                <a:effectLst/>
              </a:rPr>
              <a:t> </a:t>
            </a:r>
            <a:r>
              <a:rPr lang="it-IT" sz="2500" b="1" dirty="0"/>
              <a:t>2017</a:t>
            </a:r>
            <a:endParaRPr lang="en-US" sz="2500" b="0" i="0" baseline="30000" dirty="0">
              <a:effectLst/>
              <a:latin typeface="Inter"/>
            </a:endParaRP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86D577CF-2BFB-47D7-ABD0-4E527661BDB7}"/>
              </a:ext>
            </a:extLst>
          </p:cNvPr>
          <p:cNvSpPr/>
          <p:nvPr/>
        </p:nvSpPr>
        <p:spPr>
          <a:xfrm>
            <a:off x="6599288" y="2087629"/>
            <a:ext cx="3445170" cy="61200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i="1" dirty="0" err="1">
                <a:solidFill>
                  <a:schemeClr val="tx1"/>
                </a:solidFill>
              </a:rPr>
              <a:t>Guè</a:t>
            </a:r>
            <a:r>
              <a:rPr lang="it-IT" i="1" dirty="0">
                <a:solidFill>
                  <a:schemeClr val="tx1"/>
                </a:solidFill>
              </a:rPr>
              <a:t>, 3</a:t>
            </a:r>
            <a:r>
              <a:rPr lang="it-IT" dirty="0">
                <a:solidFill>
                  <a:schemeClr val="tx1"/>
                </a:solidFill>
              </a:rPr>
              <a:t>0 Tracks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7" name="Immagine 26" descr="Immagine che contiene persona, abbigliamento&#10;&#10;Descrizione generata automaticamente">
            <a:extLst>
              <a:ext uri="{FF2B5EF4-FFF2-40B4-BE49-F238E27FC236}">
                <a16:creationId xmlns:a16="http://schemas.microsoft.com/office/drawing/2014/main" id="{A0277C78-881A-44A2-8A87-A86C4CA22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894" y="1943629"/>
            <a:ext cx="900000" cy="900000"/>
          </a:xfrm>
          <a:prstGeom prst="ellipse">
            <a:avLst/>
          </a:prstGeom>
          <a:ln>
            <a:solidFill>
              <a:schemeClr val="tx1"/>
            </a:solidFill>
          </a:ln>
        </p:spPr>
      </p:pic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4EEA460D-66DB-4F4C-A239-D040A05AB2F6}"/>
              </a:ext>
            </a:extLst>
          </p:cNvPr>
          <p:cNvCxnSpPr>
            <a:cxnSpLocks/>
          </p:cNvCxnSpPr>
          <p:nvPr/>
        </p:nvCxnSpPr>
        <p:spPr>
          <a:xfrm>
            <a:off x="3370430" y="2393629"/>
            <a:ext cx="22640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21D7DC82-F40C-48A8-9123-B35F1EA16D3A}"/>
              </a:ext>
            </a:extLst>
          </p:cNvPr>
          <p:cNvGrpSpPr/>
          <p:nvPr/>
        </p:nvGrpSpPr>
        <p:grpSpPr>
          <a:xfrm>
            <a:off x="1773916" y="3238595"/>
            <a:ext cx="8270542" cy="695325"/>
            <a:chOff x="1773916" y="3238595"/>
            <a:chExt cx="8270542" cy="695325"/>
          </a:xfrm>
        </p:grpSpPr>
        <p:sp>
          <p:nvSpPr>
            <p:cNvPr id="14" name="Segnaposto contenuto 4">
              <a:extLst>
                <a:ext uri="{FF2B5EF4-FFF2-40B4-BE49-F238E27FC236}">
                  <a16:creationId xmlns:a16="http://schemas.microsoft.com/office/drawing/2014/main" id="{6AC7A45E-3833-4A80-B08B-8103243D2C63}"/>
                </a:ext>
              </a:extLst>
            </p:cNvPr>
            <p:cNvSpPr txBox="1">
              <a:spLocks/>
            </p:cNvSpPr>
            <p:nvPr/>
          </p:nvSpPr>
          <p:spPr>
            <a:xfrm>
              <a:off x="1773916" y="3238595"/>
              <a:ext cx="1485901" cy="69532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87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7432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87000"/>
                <a:buFontTx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4864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87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9436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87000"/>
                <a:buFontTx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2296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87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base">
                <a:buFont typeface="Arial" panose="020B0604020202020204" pitchFamily="34" charset="0"/>
                <a:buNone/>
              </a:pPr>
              <a:r>
                <a:rPr lang="en-US" sz="2500" b="1" dirty="0"/>
                <a:t> </a:t>
              </a:r>
              <a:r>
                <a:rPr lang="it-IT" sz="2500" b="1" dirty="0"/>
                <a:t>2018</a:t>
              </a:r>
              <a:endParaRPr lang="en-US" sz="2500" baseline="30000" dirty="0">
                <a:latin typeface="Inter"/>
              </a:endParaRPr>
            </a:p>
          </p:txBody>
        </p:sp>
        <p:sp>
          <p:nvSpPr>
            <p:cNvPr id="15" name="Rettangolo con angoli arrotondati 14">
              <a:extLst>
                <a:ext uri="{FF2B5EF4-FFF2-40B4-BE49-F238E27FC236}">
                  <a16:creationId xmlns:a16="http://schemas.microsoft.com/office/drawing/2014/main" id="{E27F12BE-CE28-4290-91F0-16ADEBB6829B}"/>
                </a:ext>
              </a:extLst>
            </p:cNvPr>
            <p:cNvSpPr/>
            <p:nvPr/>
          </p:nvSpPr>
          <p:spPr>
            <a:xfrm>
              <a:off x="6599288" y="3280257"/>
              <a:ext cx="3445170" cy="612000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i="1" dirty="0" err="1">
                  <a:solidFill>
                    <a:schemeClr val="tx1"/>
                  </a:solidFill>
                </a:rPr>
                <a:t>Gemitaiz</a:t>
              </a:r>
              <a:r>
                <a:rPr lang="it-IT" i="1" dirty="0">
                  <a:solidFill>
                    <a:schemeClr val="tx1"/>
                  </a:solidFill>
                </a:rPr>
                <a:t>, 31</a:t>
              </a:r>
              <a:r>
                <a:rPr lang="it-IT" dirty="0">
                  <a:solidFill>
                    <a:schemeClr val="tx1"/>
                  </a:solidFill>
                </a:rPr>
                <a:t> Tracks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Connettore 2 31">
              <a:extLst>
                <a:ext uri="{FF2B5EF4-FFF2-40B4-BE49-F238E27FC236}">
                  <a16:creationId xmlns:a16="http://schemas.microsoft.com/office/drawing/2014/main" id="{FC475B57-92B2-4394-BFE2-31ACDC9E648E}"/>
                </a:ext>
              </a:extLst>
            </p:cNvPr>
            <p:cNvCxnSpPr>
              <a:cxnSpLocks/>
            </p:cNvCxnSpPr>
            <p:nvPr/>
          </p:nvCxnSpPr>
          <p:spPr>
            <a:xfrm>
              <a:off x="3370430" y="3586257"/>
              <a:ext cx="226406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uppo 34">
            <a:extLst>
              <a:ext uri="{FF2B5EF4-FFF2-40B4-BE49-F238E27FC236}">
                <a16:creationId xmlns:a16="http://schemas.microsoft.com/office/drawing/2014/main" id="{E2DA7328-6BD8-483C-9681-0DE1D96F95CB}"/>
              </a:ext>
            </a:extLst>
          </p:cNvPr>
          <p:cNvGrpSpPr/>
          <p:nvPr/>
        </p:nvGrpSpPr>
        <p:grpSpPr>
          <a:xfrm>
            <a:off x="1773916" y="4431223"/>
            <a:ext cx="8270542" cy="695325"/>
            <a:chOff x="1773916" y="4431223"/>
            <a:chExt cx="8270542" cy="695325"/>
          </a:xfrm>
        </p:grpSpPr>
        <p:sp>
          <p:nvSpPr>
            <p:cNvPr id="17" name="Segnaposto contenuto 4">
              <a:extLst>
                <a:ext uri="{FF2B5EF4-FFF2-40B4-BE49-F238E27FC236}">
                  <a16:creationId xmlns:a16="http://schemas.microsoft.com/office/drawing/2014/main" id="{379E26E0-F1F0-429E-8876-958FA9492730}"/>
                </a:ext>
              </a:extLst>
            </p:cNvPr>
            <p:cNvSpPr txBox="1">
              <a:spLocks/>
            </p:cNvSpPr>
            <p:nvPr/>
          </p:nvSpPr>
          <p:spPr>
            <a:xfrm>
              <a:off x="1773916" y="4431223"/>
              <a:ext cx="1485901" cy="69532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87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7432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87000"/>
                <a:buFontTx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4864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87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9436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87000"/>
                <a:buFontTx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2296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87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base">
                <a:buFont typeface="Arial" panose="020B0604020202020204" pitchFamily="34" charset="0"/>
                <a:buNone/>
              </a:pPr>
              <a:r>
                <a:rPr lang="en-US" sz="2500" b="1" dirty="0"/>
                <a:t> </a:t>
              </a:r>
              <a:r>
                <a:rPr lang="it-IT" sz="2500" b="1" dirty="0"/>
                <a:t>2019</a:t>
              </a:r>
              <a:endParaRPr lang="en-US" sz="2500" baseline="30000" dirty="0">
                <a:latin typeface="Inter"/>
              </a:endParaRPr>
            </a:p>
          </p:txBody>
        </p:sp>
        <p:sp>
          <p:nvSpPr>
            <p:cNvPr id="18" name="Rettangolo con angoli arrotondati 17">
              <a:extLst>
                <a:ext uri="{FF2B5EF4-FFF2-40B4-BE49-F238E27FC236}">
                  <a16:creationId xmlns:a16="http://schemas.microsoft.com/office/drawing/2014/main" id="{23DE3547-492F-435D-9686-80AD8C81016B}"/>
                </a:ext>
              </a:extLst>
            </p:cNvPr>
            <p:cNvSpPr/>
            <p:nvPr/>
          </p:nvSpPr>
          <p:spPr>
            <a:xfrm>
              <a:off x="6599288" y="4472885"/>
              <a:ext cx="3445170" cy="612000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i="1" dirty="0">
                  <a:solidFill>
                    <a:schemeClr val="tx1"/>
                  </a:solidFill>
                </a:rPr>
                <a:t>Lazza</a:t>
              </a:r>
              <a:r>
                <a:rPr lang="it-IT" i="1" dirty="0">
                  <a:solidFill>
                    <a:schemeClr val="tx1"/>
                  </a:solidFill>
                </a:rPr>
                <a:t>, </a:t>
              </a:r>
              <a:r>
                <a:rPr lang="it-IT" dirty="0">
                  <a:solidFill>
                    <a:schemeClr val="tx1"/>
                  </a:solidFill>
                </a:rPr>
                <a:t>35 Tracks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Connettore 2 32">
              <a:extLst>
                <a:ext uri="{FF2B5EF4-FFF2-40B4-BE49-F238E27FC236}">
                  <a16:creationId xmlns:a16="http://schemas.microsoft.com/office/drawing/2014/main" id="{00DA8FF6-83ED-4881-AC60-0B5F35918A08}"/>
                </a:ext>
              </a:extLst>
            </p:cNvPr>
            <p:cNvCxnSpPr>
              <a:cxnSpLocks/>
            </p:cNvCxnSpPr>
            <p:nvPr/>
          </p:nvCxnSpPr>
          <p:spPr>
            <a:xfrm>
              <a:off x="3370430" y="4778885"/>
              <a:ext cx="226406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9380DB98-D49B-4B69-8607-620A8E71C5C7}"/>
              </a:ext>
            </a:extLst>
          </p:cNvPr>
          <p:cNvGrpSpPr/>
          <p:nvPr/>
        </p:nvGrpSpPr>
        <p:grpSpPr>
          <a:xfrm>
            <a:off x="1773916" y="5563176"/>
            <a:ext cx="8270542" cy="900000"/>
            <a:chOff x="1773916" y="5563176"/>
            <a:chExt cx="8270542" cy="900000"/>
          </a:xfrm>
        </p:grpSpPr>
        <p:sp>
          <p:nvSpPr>
            <p:cNvPr id="20" name="Segnaposto contenuto 4">
              <a:extLst>
                <a:ext uri="{FF2B5EF4-FFF2-40B4-BE49-F238E27FC236}">
                  <a16:creationId xmlns:a16="http://schemas.microsoft.com/office/drawing/2014/main" id="{86263066-CB30-4B91-A49D-BE5D0E998342}"/>
                </a:ext>
              </a:extLst>
            </p:cNvPr>
            <p:cNvSpPr txBox="1">
              <a:spLocks/>
            </p:cNvSpPr>
            <p:nvPr/>
          </p:nvSpPr>
          <p:spPr>
            <a:xfrm>
              <a:off x="1773916" y="5665514"/>
              <a:ext cx="1485901" cy="69532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87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7432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87000"/>
                <a:buFontTx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4864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87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9436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87000"/>
                <a:buFontTx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2296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87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base">
                <a:buFont typeface="Arial" panose="020B0604020202020204" pitchFamily="34" charset="0"/>
                <a:buNone/>
              </a:pPr>
              <a:r>
                <a:rPr lang="en-US" sz="2500" b="1" dirty="0"/>
                <a:t> </a:t>
              </a:r>
              <a:r>
                <a:rPr lang="it-IT" sz="2500" b="1" dirty="0"/>
                <a:t>2020</a:t>
              </a:r>
              <a:endParaRPr lang="en-US" sz="2500" baseline="30000" dirty="0">
                <a:latin typeface="Inter"/>
              </a:endParaRPr>
            </a:p>
          </p:txBody>
        </p:sp>
        <p:sp>
          <p:nvSpPr>
            <p:cNvPr id="21" name="Rettangolo con angoli arrotondati 20">
              <a:extLst>
                <a:ext uri="{FF2B5EF4-FFF2-40B4-BE49-F238E27FC236}">
                  <a16:creationId xmlns:a16="http://schemas.microsoft.com/office/drawing/2014/main" id="{5BF0C6EB-D381-47D2-BC67-88C641CBED88}"/>
                </a:ext>
              </a:extLst>
            </p:cNvPr>
            <p:cNvSpPr/>
            <p:nvPr/>
          </p:nvSpPr>
          <p:spPr>
            <a:xfrm>
              <a:off x="6599288" y="5707176"/>
              <a:ext cx="3445170" cy="612000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i="1" dirty="0">
                  <a:solidFill>
                    <a:schemeClr val="tx1"/>
                  </a:solidFill>
                </a:rPr>
                <a:t>Tha Supreme</a:t>
              </a:r>
              <a:r>
                <a:rPr lang="it-IT" dirty="0">
                  <a:solidFill>
                    <a:schemeClr val="tx1"/>
                  </a:solidFill>
                </a:rPr>
                <a:t>, 40 Tracks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23" name="Immagine 22" descr="Immagine che contiene clipart&#10;&#10;Descrizione generata automaticamente">
              <a:extLst>
                <a:ext uri="{FF2B5EF4-FFF2-40B4-BE49-F238E27FC236}">
                  <a16:creationId xmlns:a16="http://schemas.microsoft.com/office/drawing/2014/main" id="{35C108CB-8BB5-47AF-B3D7-E4C2A9B138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64" t="-3398" r="564" b="20274"/>
            <a:stretch/>
          </p:blipFill>
          <p:spPr>
            <a:xfrm>
              <a:off x="5937894" y="5563176"/>
              <a:ext cx="900000" cy="90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34" name="Connettore 2 33">
              <a:extLst>
                <a:ext uri="{FF2B5EF4-FFF2-40B4-BE49-F238E27FC236}">
                  <a16:creationId xmlns:a16="http://schemas.microsoft.com/office/drawing/2014/main" id="{D8CAF175-0CE2-4CB9-AAC6-7BD816FCF5B7}"/>
                </a:ext>
              </a:extLst>
            </p:cNvPr>
            <p:cNvCxnSpPr>
              <a:cxnSpLocks/>
            </p:cNvCxnSpPr>
            <p:nvPr/>
          </p:nvCxnSpPr>
          <p:spPr>
            <a:xfrm>
              <a:off x="3370430" y="6013176"/>
              <a:ext cx="226406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Immagine 28" descr="Immagine che contiene persona, parete, uomo, vestito&#10;&#10;Descrizione generata automaticamente">
            <a:extLst>
              <a:ext uri="{FF2B5EF4-FFF2-40B4-BE49-F238E27FC236}">
                <a16:creationId xmlns:a16="http://schemas.microsoft.com/office/drawing/2014/main" id="{5D576738-F747-4A10-ACD9-9B46E4FB65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3" b="1563"/>
          <a:stretch/>
        </p:blipFill>
        <p:spPr>
          <a:xfrm>
            <a:off x="5937894" y="3136257"/>
            <a:ext cx="900000" cy="900000"/>
          </a:xfrm>
          <a:prstGeom prst="ellipse">
            <a:avLst/>
          </a:prstGeom>
        </p:spPr>
      </p:pic>
      <p:pic>
        <p:nvPicPr>
          <p:cNvPr id="6" name="Immagine 5" descr="Immagine che contiene colorato&#10;&#10;Descrizione generata automaticamente">
            <a:extLst>
              <a:ext uri="{FF2B5EF4-FFF2-40B4-BE49-F238E27FC236}">
                <a16:creationId xmlns:a16="http://schemas.microsoft.com/office/drawing/2014/main" id="{63542C46-AF62-4ADA-8321-D04CD3DD9BB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3" b="1563"/>
          <a:stretch/>
        </p:blipFill>
        <p:spPr>
          <a:xfrm>
            <a:off x="5937894" y="4328885"/>
            <a:ext cx="900000" cy="900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024919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1162050"/>
            <a:ext cx="10763251" cy="542925"/>
          </a:xfrm>
        </p:spPr>
        <p:txBody>
          <a:bodyPr>
            <a:noAutofit/>
          </a:bodyPr>
          <a:lstStyle/>
          <a:p>
            <a:r>
              <a:rPr lang="en-GB" sz="2000" b="1" dirty="0">
                <a:effectLst/>
              </a:rPr>
              <a:t>Show the distribution of the positions in the TOP 100 Italy reached by the just retrieved artists</a:t>
            </a:r>
            <a:endParaRPr lang="it-IT" sz="2000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F743220-D2ED-43D4-A1FF-37CA562F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25</a:t>
            </a:fld>
            <a:r>
              <a:rPr lang="it-IT" dirty="0"/>
              <a:t>/33</a:t>
            </a:r>
          </a:p>
        </p:txBody>
      </p:sp>
      <p:pic>
        <p:nvPicPr>
          <p:cNvPr id="30" name="Immagine 29" descr="Immagine che contiene persona, abbigliamento&#10;&#10;Descrizione generata automaticamente">
            <a:extLst>
              <a:ext uri="{FF2B5EF4-FFF2-40B4-BE49-F238E27FC236}">
                <a16:creationId xmlns:a16="http://schemas.microsoft.com/office/drawing/2014/main" id="{2E57905C-2181-470C-A146-0437101EE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458" y="5153024"/>
            <a:ext cx="900000" cy="900000"/>
          </a:xfrm>
          <a:prstGeom prst="ellipse">
            <a:avLst/>
          </a:prstGeom>
          <a:ln>
            <a:solidFill>
              <a:schemeClr val="tx1"/>
            </a:solidFill>
          </a:ln>
        </p:spPr>
      </p:pic>
      <p:pic>
        <p:nvPicPr>
          <p:cNvPr id="46" name="Immagine 45" descr="Immagine che contiene clipart&#10;&#10;Descrizione generata automaticamente">
            <a:extLst>
              <a:ext uri="{FF2B5EF4-FFF2-40B4-BE49-F238E27FC236}">
                <a16:creationId xmlns:a16="http://schemas.microsoft.com/office/drawing/2014/main" id="{050A9581-925B-4E39-86C2-EB8A44ACC5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4" t="-3398" r="564" b="20274"/>
          <a:stretch/>
        </p:blipFill>
        <p:spPr>
          <a:xfrm>
            <a:off x="8919219" y="5153024"/>
            <a:ext cx="900000" cy="900000"/>
          </a:xfrm>
          <a:prstGeom prst="ellipse">
            <a:avLst/>
          </a:prstGeom>
          <a:ln>
            <a:solidFill>
              <a:schemeClr val="tx1"/>
            </a:solidFill>
          </a:ln>
        </p:spPr>
      </p:pic>
      <p:pic>
        <p:nvPicPr>
          <p:cNvPr id="48" name="Immagine 47" descr="Immagine che contiene persona, parete, uomo, vestito&#10;&#10;Descrizione generata automaticamente">
            <a:extLst>
              <a:ext uri="{FF2B5EF4-FFF2-40B4-BE49-F238E27FC236}">
                <a16:creationId xmlns:a16="http://schemas.microsoft.com/office/drawing/2014/main" id="{FC49A1DD-DD35-4DC6-88F9-D18D088AE4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3" b="1563"/>
          <a:stretch/>
        </p:blipFill>
        <p:spPr>
          <a:xfrm>
            <a:off x="4923886" y="5153024"/>
            <a:ext cx="900000" cy="900000"/>
          </a:xfrm>
          <a:prstGeom prst="ellipse">
            <a:avLst/>
          </a:prstGeom>
        </p:spPr>
      </p:pic>
      <p:pic>
        <p:nvPicPr>
          <p:cNvPr id="9" name="Immagine 8" descr="Immagine che contiene colorato&#10;&#10;Descrizione generata automaticamente">
            <a:extLst>
              <a:ext uri="{FF2B5EF4-FFF2-40B4-BE49-F238E27FC236}">
                <a16:creationId xmlns:a16="http://schemas.microsoft.com/office/drawing/2014/main" id="{B521988D-375D-42DD-ABFD-3BAAC36E195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3" b="1563"/>
          <a:stretch/>
        </p:blipFill>
        <p:spPr>
          <a:xfrm>
            <a:off x="6921552" y="5153024"/>
            <a:ext cx="900000" cy="900000"/>
          </a:xfrm>
          <a:prstGeom prst="ellipse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800AC5C7-E79B-47FD-BAD6-803E47C877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3140" y="1981074"/>
            <a:ext cx="8878069" cy="28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795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162050"/>
            <a:ext cx="10616609" cy="857250"/>
          </a:xfrm>
        </p:spPr>
        <p:txBody>
          <a:bodyPr>
            <a:noAutofit/>
          </a:bodyPr>
          <a:lstStyle/>
          <a:p>
            <a:r>
              <a:rPr lang="en-GB" sz="2400" b="1" dirty="0">
                <a:effectLst/>
              </a:rPr>
              <a:t>Show the top 3 Italian artists with the highest number of tracks present in Top 100 Italy at the same time.</a:t>
            </a:r>
            <a:endParaRPr lang="it-IT" sz="2400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F743220-D2ED-43D4-A1FF-37CA562F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26</a:t>
            </a:fld>
            <a:r>
              <a:rPr lang="it-IT" dirty="0"/>
              <a:t>/33</a:t>
            </a: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05E66556-5F1A-476A-B08B-0146A2E242AD}"/>
              </a:ext>
            </a:extLst>
          </p:cNvPr>
          <p:cNvGrpSpPr/>
          <p:nvPr/>
        </p:nvGrpSpPr>
        <p:grpSpPr>
          <a:xfrm>
            <a:off x="1473868" y="2207988"/>
            <a:ext cx="2491777" cy="2210632"/>
            <a:chOff x="1472053" y="2122263"/>
            <a:chExt cx="2491777" cy="2210632"/>
          </a:xfrm>
        </p:grpSpPr>
        <p:sp>
          <p:nvSpPr>
            <p:cNvPr id="12" name="Titolo 3">
              <a:extLst>
                <a:ext uri="{FF2B5EF4-FFF2-40B4-BE49-F238E27FC236}">
                  <a16:creationId xmlns:a16="http://schemas.microsoft.com/office/drawing/2014/main" id="{AE914E4C-42D0-484F-80ED-F83CFA2DEE2E}"/>
                </a:ext>
              </a:extLst>
            </p:cNvPr>
            <p:cNvSpPr txBox="1">
              <a:spLocks/>
            </p:cNvSpPr>
            <p:nvPr/>
          </p:nvSpPr>
          <p:spPr>
            <a:xfrm>
              <a:off x="1472053" y="3258383"/>
              <a:ext cx="2491777" cy="107451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4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2000" b="1" i="1" dirty="0" err="1"/>
                <a:t>Tha</a:t>
              </a:r>
              <a:r>
                <a:rPr lang="en-GB" sz="2000" b="1" i="1" dirty="0"/>
                <a:t> Supreme</a:t>
              </a:r>
            </a:p>
            <a:p>
              <a:pPr algn="ctr"/>
              <a:r>
                <a:rPr lang="en-GB" sz="2000" b="1" dirty="0"/>
                <a:t>17</a:t>
              </a:r>
              <a:r>
                <a:rPr lang="en-GB" sz="2000" b="1" baseline="30000" dirty="0"/>
                <a:t>th </a:t>
              </a:r>
              <a:r>
                <a:rPr lang="en-GB" sz="2000" b="1" dirty="0"/>
                <a:t>Nov 2019</a:t>
              </a:r>
            </a:p>
            <a:p>
              <a:pPr algn="ctr"/>
              <a:r>
                <a:rPr lang="en-GB" sz="2000" b="1" dirty="0"/>
                <a:t>24 tracks</a:t>
              </a:r>
              <a:endParaRPr lang="it-IT" sz="2000" b="1" dirty="0"/>
            </a:p>
          </p:txBody>
        </p:sp>
        <p:pic>
          <p:nvPicPr>
            <p:cNvPr id="26" name="Immagine 25" descr="Immagine che contiene clipart&#10;&#10;Descrizione generata automaticamente">
              <a:extLst>
                <a:ext uri="{FF2B5EF4-FFF2-40B4-BE49-F238E27FC236}">
                  <a16:creationId xmlns:a16="http://schemas.microsoft.com/office/drawing/2014/main" id="{BB261DDC-1F3A-4804-B48A-6E9A67820FDB}"/>
                </a:ext>
              </a:extLst>
            </p:cNvPr>
            <p:cNvPicPr>
              <a:picLocks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5" b="19703"/>
            <a:stretch/>
          </p:blipFill>
          <p:spPr>
            <a:xfrm>
              <a:off x="2177941" y="2122263"/>
              <a:ext cx="1080000" cy="10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3" name="Titolo 3">
            <a:extLst>
              <a:ext uri="{FF2B5EF4-FFF2-40B4-BE49-F238E27FC236}">
                <a16:creationId xmlns:a16="http://schemas.microsoft.com/office/drawing/2014/main" id="{93D11056-5167-483D-8045-92048AC543D1}"/>
              </a:ext>
            </a:extLst>
          </p:cNvPr>
          <p:cNvSpPr txBox="1">
            <a:spLocks/>
          </p:cNvSpPr>
          <p:nvPr/>
        </p:nvSpPr>
        <p:spPr>
          <a:xfrm>
            <a:off x="8772797" y="3338498"/>
            <a:ext cx="2491777" cy="10745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000" b="1" i="1" dirty="0" err="1"/>
              <a:t>Marracash</a:t>
            </a:r>
            <a:endParaRPr lang="en-GB" sz="2000" b="1" i="1" dirty="0"/>
          </a:p>
          <a:p>
            <a:pPr algn="ctr"/>
            <a:r>
              <a:rPr lang="en-GB" sz="2000" b="1" dirty="0"/>
              <a:t>17</a:t>
            </a:r>
            <a:r>
              <a:rPr lang="en-GB" sz="2000" b="1" baseline="30000" dirty="0"/>
              <a:t>th</a:t>
            </a:r>
            <a:r>
              <a:rPr lang="en-GB" sz="2000" b="1" dirty="0"/>
              <a:t> Nov 2019</a:t>
            </a:r>
          </a:p>
          <a:p>
            <a:pPr algn="ctr"/>
            <a:r>
              <a:rPr lang="en-GB" sz="2000" b="1" dirty="0"/>
              <a:t>19 tracks</a:t>
            </a:r>
            <a:endParaRPr lang="it-IT" sz="2000" b="1" dirty="0"/>
          </a:p>
        </p:txBody>
      </p:sp>
      <p:pic>
        <p:nvPicPr>
          <p:cNvPr id="28" name="Immagine 27" descr="Immagine che contiene erba, esterni&#10;&#10;Descrizione generata automaticamente">
            <a:extLst>
              <a:ext uri="{FF2B5EF4-FFF2-40B4-BE49-F238E27FC236}">
                <a16:creationId xmlns:a16="http://schemas.microsoft.com/office/drawing/2014/main" id="{1BE07261-A172-4E3F-A361-D2F5438C33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25" b="8125"/>
          <a:stretch/>
        </p:blipFill>
        <p:spPr>
          <a:xfrm>
            <a:off x="9478685" y="2202378"/>
            <a:ext cx="1080000" cy="1080000"/>
          </a:xfrm>
          <a:prstGeom prst="ellipse">
            <a:avLst/>
          </a:prstGeom>
        </p:spPr>
      </p:pic>
      <p:sp>
        <p:nvSpPr>
          <p:cNvPr id="14" name="Titolo 3">
            <a:extLst>
              <a:ext uri="{FF2B5EF4-FFF2-40B4-BE49-F238E27FC236}">
                <a16:creationId xmlns:a16="http://schemas.microsoft.com/office/drawing/2014/main" id="{78ED6B49-6981-40D7-8E2D-E4E4CB5B75B7}"/>
              </a:ext>
            </a:extLst>
          </p:cNvPr>
          <p:cNvSpPr txBox="1">
            <a:spLocks/>
          </p:cNvSpPr>
          <p:nvPr/>
        </p:nvSpPr>
        <p:spPr>
          <a:xfrm>
            <a:off x="5121517" y="3343783"/>
            <a:ext cx="2491777" cy="10745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000" b="1" i="1" dirty="0" err="1"/>
              <a:t>Tedua</a:t>
            </a:r>
            <a:endParaRPr lang="en-GB" sz="2000" b="1" i="1" dirty="0"/>
          </a:p>
          <a:p>
            <a:pPr algn="ctr"/>
            <a:r>
              <a:rPr lang="en-GB" sz="2000" b="1" dirty="0"/>
              <a:t>14</a:t>
            </a:r>
            <a:r>
              <a:rPr lang="en-GB" sz="2000" b="1" baseline="30000" dirty="0"/>
              <a:t>th</a:t>
            </a:r>
            <a:r>
              <a:rPr lang="en-GB" sz="2000" b="1" dirty="0"/>
              <a:t> June 2020</a:t>
            </a:r>
          </a:p>
          <a:p>
            <a:pPr algn="ctr"/>
            <a:r>
              <a:rPr lang="en-GB" sz="2000" b="1" dirty="0"/>
              <a:t>21 tracks</a:t>
            </a:r>
            <a:endParaRPr lang="it-IT" sz="2000" b="1" dirty="0"/>
          </a:p>
        </p:txBody>
      </p:sp>
      <p:pic>
        <p:nvPicPr>
          <p:cNvPr id="8" name="Immagine 7" descr="Immagine che contiene abbigliamento, persona, vestito&#10;&#10;Descrizione generata automaticamente">
            <a:extLst>
              <a:ext uri="{FF2B5EF4-FFF2-40B4-BE49-F238E27FC236}">
                <a16:creationId xmlns:a16="http://schemas.microsoft.com/office/drawing/2014/main" id="{651D039F-A196-4D0D-8D62-2B5A418A488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2" r="7582"/>
          <a:stretch/>
        </p:blipFill>
        <p:spPr>
          <a:xfrm>
            <a:off x="5827405" y="2202378"/>
            <a:ext cx="1080000" cy="1080000"/>
          </a:xfrm>
          <a:prstGeom prst="ellipse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B7B11B1-4843-4ECD-8C7C-D9797E4B25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941" y="4805921"/>
            <a:ext cx="1260000" cy="1260000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AD19C8DB-5BC0-42DD-A6D9-35BCBA3E58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870" y="4805921"/>
            <a:ext cx="1260000" cy="1260000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5F286470-C1D3-4679-A097-E921CA64CC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405" y="4805921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8452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162050"/>
            <a:ext cx="10616609" cy="857250"/>
          </a:xfrm>
        </p:spPr>
        <p:txBody>
          <a:bodyPr>
            <a:noAutofit/>
          </a:bodyPr>
          <a:lstStyle/>
          <a:p>
            <a:r>
              <a:rPr lang="en-GB" sz="2400" b="1" dirty="0"/>
              <a:t>Check if these artists released an album on the same month (or previous one) of the chart in which they have the highest number of tracks.</a:t>
            </a:r>
            <a:endParaRPr lang="it-IT" sz="2400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F743220-D2ED-43D4-A1FF-37CA562F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27</a:t>
            </a:fld>
            <a:r>
              <a:rPr lang="it-IT" dirty="0"/>
              <a:t>/33</a:t>
            </a: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05E66556-5F1A-476A-B08B-0146A2E242AD}"/>
              </a:ext>
            </a:extLst>
          </p:cNvPr>
          <p:cNvGrpSpPr/>
          <p:nvPr/>
        </p:nvGrpSpPr>
        <p:grpSpPr>
          <a:xfrm>
            <a:off x="1443830" y="2122263"/>
            <a:ext cx="2520000" cy="4124084"/>
            <a:chOff x="1443830" y="2122263"/>
            <a:chExt cx="2520000" cy="4124084"/>
          </a:xfrm>
        </p:grpSpPr>
        <p:sp>
          <p:nvSpPr>
            <p:cNvPr id="11" name="Freccia a destra 10">
              <a:extLst>
                <a:ext uri="{FF2B5EF4-FFF2-40B4-BE49-F238E27FC236}">
                  <a16:creationId xmlns:a16="http://schemas.microsoft.com/office/drawing/2014/main" id="{111CC4F4-871A-4D99-B10B-709DE3011118}"/>
                </a:ext>
              </a:extLst>
            </p:cNvPr>
            <p:cNvSpPr/>
            <p:nvPr/>
          </p:nvSpPr>
          <p:spPr>
            <a:xfrm rot="5400000">
              <a:off x="2373303" y="4537732"/>
              <a:ext cx="689277" cy="391844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itolo 3">
              <a:extLst>
                <a:ext uri="{FF2B5EF4-FFF2-40B4-BE49-F238E27FC236}">
                  <a16:creationId xmlns:a16="http://schemas.microsoft.com/office/drawing/2014/main" id="{AE914E4C-42D0-484F-80ED-F83CFA2DEE2E}"/>
                </a:ext>
              </a:extLst>
            </p:cNvPr>
            <p:cNvSpPr txBox="1">
              <a:spLocks/>
            </p:cNvSpPr>
            <p:nvPr/>
          </p:nvSpPr>
          <p:spPr>
            <a:xfrm>
              <a:off x="1472053" y="3258383"/>
              <a:ext cx="2491777" cy="107451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4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2000" b="1" i="1" dirty="0" err="1"/>
                <a:t>Tha</a:t>
              </a:r>
              <a:r>
                <a:rPr lang="en-GB" sz="2000" b="1" i="1" dirty="0"/>
                <a:t> Supreme</a:t>
              </a:r>
            </a:p>
            <a:p>
              <a:pPr algn="ctr"/>
              <a:r>
                <a:rPr lang="en-GB" sz="2000" b="1" dirty="0"/>
                <a:t>17</a:t>
              </a:r>
              <a:r>
                <a:rPr lang="en-GB" sz="2000" b="1" baseline="30000" dirty="0"/>
                <a:t>th </a:t>
              </a:r>
              <a:r>
                <a:rPr lang="en-GB" sz="2000" b="1" dirty="0"/>
                <a:t>Nov 2019</a:t>
              </a:r>
            </a:p>
            <a:p>
              <a:pPr algn="ctr"/>
              <a:r>
                <a:rPr lang="en-GB" sz="2000" b="1" dirty="0"/>
                <a:t>24 tracks</a:t>
              </a:r>
              <a:endParaRPr lang="it-IT" sz="2000" b="1" dirty="0"/>
            </a:p>
          </p:txBody>
        </p:sp>
        <p:pic>
          <p:nvPicPr>
            <p:cNvPr id="26" name="Immagine 25" descr="Immagine che contiene clipart&#10;&#10;Descrizione generata automaticamente">
              <a:extLst>
                <a:ext uri="{FF2B5EF4-FFF2-40B4-BE49-F238E27FC236}">
                  <a16:creationId xmlns:a16="http://schemas.microsoft.com/office/drawing/2014/main" id="{BB261DDC-1F3A-4804-B48A-6E9A67820FDB}"/>
                </a:ext>
              </a:extLst>
            </p:cNvPr>
            <p:cNvPicPr>
              <a:picLocks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5" b="19703"/>
            <a:stretch/>
          </p:blipFill>
          <p:spPr>
            <a:xfrm>
              <a:off x="2177941" y="2122263"/>
              <a:ext cx="1080000" cy="10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33" name="Gruppo 32">
              <a:extLst>
                <a:ext uri="{FF2B5EF4-FFF2-40B4-BE49-F238E27FC236}">
                  <a16:creationId xmlns:a16="http://schemas.microsoft.com/office/drawing/2014/main" id="{022CA102-34E5-4BFA-97A9-D68497D55C06}"/>
                </a:ext>
              </a:extLst>
            </p:cNvPr>
            <p:cNvGrpSpPr/>
            <p:nvPr/>
          </p:nvGrpSpPr>
          <p:grpSpPr>
            <a:xfrm>
              <a:off x="1443830" y="5346346"/>
              <a:ext cx="2520000" cy="900001"/>
              <a:chOff x="980895" y="5155950"/>
              <a:chExt cx="2556001" cy="900001"/>
            </a:xfrm>
          </p:grpSpPr>
          <p:sp>
            <p:nvSpPr>
              <p:cNvPr id="19" name="Titolo 3">
                <a:extLst>
                  <a:ext uri="{FF2B5EF4-FFF2-40B4-BE49-F238E27FC236}">
                    <a16:creationId xmlns:a16="http://schemas.microsoft.com/office/drawing/2014/main" id="{4F070989-9890-40EE-9B1E-9E1ECDB361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80896" y="5155951"/>
                <a:ext cx="1656000" cy="900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sz="4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GB" sz="1800" b="1" i="1" dirty="0"/>
                  <a:t>“23 6451”</a:t>
                </a:r>
              </a:p>
              <a:p>
                <a:r>
                  <a:rPr lang="en-GB" sz="1800" b="1" dirty="0"/>
                  <a:t>15</a:t>
                </a:r>
                <a:r>
                  <a:rPr lang="en-GB" sz="1800" b="1" baseline="30000" dirty="0"/>
                  <a:t>th</a:t>
                </a:r>
                <a:r>
                  <a:rPr lang="en-GB" sz="1800" b="1" dirty="0"/>
                  <a:t> Nov 2019</a:t>
                </a:r>
              </a:p>
            </p:txBody>
          </p:sp>
          <p:pic>
            <p:nvPicPr>
              <p:cNvPr id="32" name="Immagine 31" descr="Immagine che contiene testo, palcoscenico, automazione&#10;&#10;Descrizione generata automaticamente">
                <a:extLst>
                  <a:ext uri="{FF2B5EF4-FFF2-40B4-BE49-F238E27FC236}">
                    <a16:creationId xmlns:a16="http://schemas.microsoft.com/office/drawing/2014/main" id="{B7211B8A-3ABF-454B-8FAF-EF8EBEC5CA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0895" y="5155950"/>
                <a:ext cx="900000" cy="900000"/>
              </a:xfrm>
              <a:prstGeom prst="rect">
                <a:avLst/>
              </a:prstGeom>
            </p:spPr>
          </p:pic>
        </p:grp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58C444D9-6651-429B-A5FE-AFFEC5E89A57}"/>
              </a:ext>
            </a:extLst>
          </p:cNvPr>
          <p:cNvGrpSpPr/>
          <p:nvPr/>
        </p:nvGrpSpPr>
        <p:grpSpPr>
          <a:xfrm>
            <a:off x="8754059" y="2116653"/>
            <a:ext cx="2520000" cy="4124408"/>
            <a:chOff x="4833188" y="2122263"/>
            <a:chExt cx="2520000" cy="4124408"/>
          </a:xfrm>
        </p:grpSpPr>
        <p:sp>
          <p:nvSpPr>
            <p:cNvPr id="13" name="Titolo 3">
              <a:extLst>
                <a:ext uri="{FF2B5EF4-FFF2-40B4-BE49-F238E27FC236}">
                  <a16:creationId xmlns:a16="http://schemas.microsoft.com/office/drawing/2014/main" id="{93D11056-5167-483D-8045-92048AC543D1}"/>
                </a:ext>
              </a:extLst>
            </p:cNvPr>
            <p:cNvSpPr txBox="1">
              <a:spLocks/>
            </p:cNvSpPr>
            <p:nvPr/>
          </p:nvSpPr>
          <p:spPr>
            <a:xfrm>
              <a:off x="4850111" y="3258383"/>
              <a:ext cx="2491777" cy="107451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4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2000" b="1" i="1" dirty="0" err="1"/>
                <a:t>Marracash</a:t>
              </a:r>
              <a:endParaRPr lang="en-GB" sz="2000" b="1" i="1" dirty="0"/>
            </a:p>
            <a:p>
              <a:pPr algn="ctr"/>
              <a:r>
                <a:rPr lang="en-GB" sz="2000" b="1" dirty="0"/>
                <a:t>17</a:t>
              </a:r>
              <a:r>
                <a:rPr lang="en-GB" sz="2000" b="1" baseline="30000" dirty="0"/>
                <a:t>th</a:t>
              </a:r>
              <a:r>
                <a:rPr lang="en-GB" sz="2000" b="1" dirty="0"/>
                <a:t> Nov 2019</a:t>
              </a:r>
            </a:p>
            <a:p>
              <a:pPr algn="ctr"/>
              <a:r>
                <a:rPr lang="en-GB" sz="2000" b="1" dirty="0"/>
                <a:t>19 tracks</a:t>
              </a:r>
              <a:endParaRPr lang="it-IT" sz="2000" b="1" dirty="0"/>
            </a:p>
          </p:txBody>
        </p:sp>
        <p:sp>
          <p:nvSpPr>
            <p:cNvPr id="15" name="Freccia a destra 14">
              <a:extLst>
                <a:ext uri="{FF2B5EF4-FFF2-40B4-BE49-F238E27FC236}">
                  <a16:creationId xmlns:a16="http://schemas.microsoft.com/office/drawing/2014/main" id="{7BBF55D9-1DDE-4C21-A73A-34FE95A1220B}"/>
                </a:ext>
              </a:extLst>
            </p:cNvPr>
            <p:cNvSpPr/>
            <p:nvPr/>
          </p:nvSpPr>
          <p:spPr>
            <a:xfrm rot="5400000">
              <a:off x="5751361" y="4537730"/>
              <a:ext cx="689276" cy="391844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8" name="Immagine 27" descr="Immagine che contiene erba, esterni&#10;&#10;Descrizione generata automaticamente">
              <a:extLst>
                <a:ext uri="{FF2B5EF4-FFF2-40B4-BE49-F238E27FC236}">
                  <a16:creationId xmlns:a16="http://schemas.microsoft.com/office/drawing/2014/main" id="{1BE07261-A172-4E3F-A361-D2F5438C33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25" b="8125"/>
            <a:stretch/>
          </p:blipFill>
          <p:spPr>
            <a:xfrm>
              <a:off x="5555999" y="2122263"/>
              <a:ext cx="1080000" cy="1080000"/>
            </a:xfrm>
            <a:prstGeom prst="ellipse">
              <a:avLst/>
            </a:prstGeom>
          </p:spPr>
        </p:pic>
        <p:grpSp>
          <p:nvGrpSpPr>
            <p:cNvPr id="36" name="Gruppo 35">
              <a:extLst>
                <a:ext uri="{FF2B5EF4-FFF2-40B4-BE49-F238E27FC236}">
                  <a16:creationId xmlns:a16="http://schemas.microsoft.com/office/drawing/2014/main" id="{AF58FD21-763D-4B27-A0D6-A0ECC124D4F0}"/>
                </a:ext>
              </a:extLst>
            </p:cNvPr>
            <p:cNvGrpSpPr/>
            <p:nvPr/>
          </p:nvGrpSpPr>
          <p:grpSpPr>
            <a:xfrm>
              <a:off x="4833188" y="5346022"/>
              <a:ext cx="2520000" cy="900649"/>
              <a:chOff x="4626192" y="5245949"/>
              <a:chExt cx="2681502" cy="900649"/>
            </a:xfrm>
          </p:grpSpPr>
          <p:sp>
            <p:nvSpPr>
              <p:cNvPr id="21" name="Titolo 3">
                <a:extLst>
                  <a:ext uri="{FF2B5EF4-FFF2-40B4-BE49-F238E27FC236}">
                    <a16:creationId xmlns:a16="http://schemas.microsoft.com/office/drawing/2014/main" id="{866212D8-5287-47C6-8EE9-0F6971FC17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07694" y="5245949"/>
                <a:ext cx="1800000" cy="900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sz="4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GB" sz="1800" b="1" i="1" dirty="0"/>
                  <a:t>“Persona”</a:t>
                </a:r>
              </a:p>
              <a:p>
                <a:r>
                  <a:rPr lang="en-GB" sz="1800" b="1" dirty="0"/>
                  <a:t>31th Oct 2019</a:t>
                </a:r>
              </a:p>
            </p:txBody>
          </p:sp>
          <p:pic>
            <p:nvPicPr>
              <p:cNvPr id="35" name="Immagine 34" descr="Immagine che contiene fissando, sfocatura&#10;&#10;Descrizione generata automaticamente">
                <a:extLst>
                  <a:ext uri="{FF2B5EF4-FFF2-40B4-BE49-F238E27FC236}">
                    <a16:creationId xmlns:a16="http://schemas.microsoft.com/office/drawing/2014/main" id="{D6E63E89-BC72-4918-A9D7-C995FC98F91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7" b="47"/>
              <a:stretch/>
            </p:blipFill>
            <p:spPr>
              <a:xfrm>
                <a:off x="4626192" y="5246598"/>
                <a:ext cx="900000" cy="900000"/>
              </a:xfrm>
              <a:prstGeom prst="rect">
                <a:avLst/>
              </a:prstGeom>
            </p:spPr>
          </p:pic>
        </p:grpSp>
      </p:grp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06C4B7D5-718D-478D-B89D-BAEF184976EE}"/>
              </a:ext>
            </a:extLst>
          </p:cNvPr>
          <p:cNvGrpSpPr/>
          <p:nvPr/>
        </p:nvGrpSpPr>
        <p:grpSpPr>
          <a:xfrm>
            <a:off x="4827881" y="2116653"/>
            <a:ext cx="3062127" cy="4129369"/>
            <a:chOff x="7910632" y="2116978"/>
            <a:chExt cx="3062127" cy="4129369"/>
          </a:xfrm>
        </p:grpSpPr>
        <p:sp>
          <p:nvSpPr>
            <p:cNvPr id="14" name="Titolo 3">
              <a:extLst>
                <a:ext uri="{FF2B5EF4-FFF2-40B4-BE49-F238E27FC236}">
                  <a16:creationId xmlns:a16="http://schemas.microsoft.com/office/drawing/2014/main" id="{78ED6B49-6981-40D7-8E2D-E4E4CB5B75B7}"/>
                </a:ext>
              </a:extLst>
            </p:cNvPr>
            <p:cNvSpPr txBox="1">
              <a:spLocks/>
            </p:cNvSpPr>
            <p:nvPr/>
          </p:nvSpPr>
          <p:spPr>
            <a:xfrm>
              <a:off x="8202453" y="3258383"/>
              <a:ext cx="2491777" cy="107451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4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2000" b="1" i="1" dirty="0" err="1"/>
                <a:t>Tedua</a:t>
              </a:r>
              <a:endParaRPr lang="en-GB" sz="2000" b="1" i="1" dirty="0"/>
            </a:p>
            <a:p>
              <a:pPr algn="ctr"/>
              <a:r>
                <a:rPr lang="en-GB" sz="2000" b="1" dirty="0"/>
                <a:t>14</a:t>
              </a:r>
              <a:r>
                <a:rPr lang="en-GB" sz="2000" b="1" baseline="30000" dirty="0"/>
                <a:t>th</a:t>
              </a:r>
              <a:r>
                <a:rPr lang="en-GB" sz="2000" b="1" dirty="0"/>
                <a:t> June 2020</a:t>
              </a:r>
            </a:p>
            <a:p>
              <a:pPr algn="ctr"/>
              <a:r>
                <a:rPr lang="en-GB" sz="2000" b="1" dirty="0"/>
                <a:t>21 tracks</a:t>
              </a:r>
              <a:endParaRPr lang="it-IT" sz="2000" b="1" dirty="0"/>
            </a:p>
          </p:txBody>
        </p:sp>
        <p:sp>
          <p:nvSpPr>
            <p:cNvPr id="16" name="Freccia a destra 15">
              <a:extLst>
                <a:ext uri="{FF2B5EF4-FFF2-40B4-BE49-F238E27FC236}">
                  <a16:creationId xmlns:a16="http://schemas.microsoft.com/office/drawing/2014/main" id="{B2991638-D8BB-4BEE-97C9-8A168898C79B}"/>
                </a:ext>
              </a:extLst>
            </p:cNvPr>
            <p:cNvSpPr/>
            <p:nvPr/>
          </p:nvSpPr>
          <p:spPr>
            <a:xfrm rot="5400000">
              <a:off x="9103703" y="4537732"/>
              <a:ext cx="689277" cy="391844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189EB3BA-368B-49F2-903A-DA4C930B1953}"/>
                </a:ext>
              </a:extLst>
            </p:cNvPr>
            <p:cNvGrpSpPr/>
            <p:nvPr/>
          </p:nvGrpSpPr>
          <p:grpSpPr>
            <a:xfrm>
              <a:off x="7910632" y="5346022"/>
              <a:ext cx="3062127" cy="900325"/>
              <a:chOff x="7910632" y="5346022"/>
              <a:chExt cx="3062127" cy="900325"/>
            </a:xfrm>
          </p:grpSpPr>
          <p:sp>
            <p:nvSpPr>
              <p:cNvPr id="23" name="Titolo 3">
                <a:extLst>
                  <a:ext uri="{FF2B5EF4-FFF2-40B4-BE49-F238E27FC236}">
                    <a16:creationId xmlns:a16="http://schemas.microsoft.com/office/drawing/2014/main" id="{C1B9B6DB-4FA2-4ADC-B37F-C66ACB764C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10632" y="5346347"/>
                <a:ext cx="2162127" cy="900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sz="4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GB" sz="1800" b="1" i="1" dirty="0"/>
                  <a:t>“Vita Vera Mixtape”</a:t>
                </a:r>
              </a:p>
              <a:p>
                <a:r>
                  <a:rPr lang="en-GB" sz="1800" b="1" dirty="0"/>
                  <a:t>5th June 2020</a:t>
                </a:r>
              </a:p>
            </p:txBody>
          </p:sp>
          <p:pic>
            <p:nvPicPr>
              <p:cNvPr id="5" name="Immagine 4" descr="Immagine che contiene testo, albero&#10;&#10;Descrizione generata automaticamente">
                <a:extLst>
                  <a:ext uri="{FF2B5EF4-FFF2-40B4-BE49-F238E27FC236}">
                    <a16:creationId xmlns:a16="http://schemas.microsoft.com/office/drawing/2014/main" id="{B5343058-252E-4627-B5E9-2294EB917BB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910632" y="5346022"/>
                <a:ext cx="900000" cy="900000"/>
              </a:xfrm>
              <a:prstGeom prst="rect">
                <a:avLst/>
              </a:prstGeom>
            </p:spPr>
          </p:pic>
        </p:grpSp>
        <p:pic>
          <p:nvPicPr>
            <p:cNvPr id="8" name="Immagine 7" descr="Immagine che contiene abbigliamento, persona, vestito&#10;&#10;Descrizione generata automaticamente">
              <a:extLst>
                <a:ext uri="{FF2B5EF4-FFF2-40B4-BE49-F238E27FC236}">
                  <a16:creationId xmlns:a16="http://schemas.microsoft.com/office/drawing/2014/main" id="{651D039F-A196-4D0D-8D62-2B5A418A48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82" r="7582"/>
            <a:stretch/>
          </p:blipFill>
          <p:spPr>
            <a:xfrm>
              <a:off x="8908341" y="2116978"/>
              <a:ext cx="1080000" cy="1080000"/>
            </a:xfrm>
            <a:prstGeom prst="ellipse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74480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850" y="2626518"/>
            <a:ext cx="3162299" cy="1604963"/>
          </a:xfrm>
        </p:spPr>
        <p:txBody>
          <a:bodyPr>
            <a:normAutofit fontScale="90000"/>
          </a:bodyPr>
          <a:lstStyle/>
          <a:p>
            <a:pPr algn="ctr"/>
            <a:r>
              <a:rPr lang="it-IT" sz="5400" b="1" dirty="0"/>
              <a:t>Queries Part 3</a:t>
            </a:r>
            <a:endParaRPr lang="it-IT" sz="4800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371B819-0A52-489C-9FA3-EA676A38A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36017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F743220-D2ED-43D4-A1FF-37CA562F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29</a:t>
            </a:fld>
            <a:r>
              <a:rPr lang="it-IT" dirty="0"/>
              <a:t>/33</a:t>
            </a:r>
          </a:p>
        </p:txBody>
      </p:sp>
      <p:sp>
        <p:nvSpPr>
          <p:cNvPr id="24" name="Titolo 3">
            <a:extLst>
              <a:ext uri="{FF2B5EF4-FFF2-40B4-BE49-F238E27FC236}">
                <a16:creationId xmlns:a16="http://schemas.microsoft.com/office/drawing/2014/main" id="{A6BED70F-ACD4-4513-95D9-A8D5B52559B7}"/>
              </a:ext>
            </a:extLst>
          </p:cNvPr>
          <p:cNvSpPr txBox="1">
            <a:spLocks/>
          </p:cNvSpPr>
          <p:nvPr/>
        </p:nvSpPr>
        <p:spPr>
          <a:xfrm>
            <a:off x="914400" y="1152525"/>
            <a:ext cx="10616609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/>
              <a:t>How many Italian tracks are present in a Top 100 of a country different from Italy for each year ?</a:t>
            </a:r>
            <a:endParaRPr lang="it-IT" sz="4800" b="1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71402E9-6B7A-46D7-BE9C-2E249DF52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0" y="2124076"/>
            <a:ext cx="9000000" cy="438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944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498" y="1127464"/>
            <a:ext cx="4200525" cy="749030"/>
          </a:xfrm>
        </p:spPr>
        <p:txBody>
          <a:bodyPr/>
          <a:lstStyle/>
          <a:p>
            <a:r>
              <a:rPr lang="it-IT" b="1" dirty="0"/>
              <a:t>Additional Data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9190" y="2061752"/>
            <a:ext cx="8640000" cy="1080000"/>
          </a:xfrm>
        </p:spPr>
        <p:txBody>
          <a:bodyPr anchor="ctr">
            <a:normAutofit/>
          </a:bodyPr>
          <a:lstStyle/>
          <a:p>
            <a:pPr marL="0" indent="0" algn="l" fontAlgn="base">
              <a:buNone/>
            </a:pPr>
            <a:r>
              <a:rPr lang="en-US" sz="2800" dirty="0"/>
              <a:t>Record Labels which have contracts with artists</a:t>
            </a:r>
            <a:endParaRPr lang="en-US" sz="2800" b="0" i="0" dirty="0">
              <a:effectLst/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66A65FB-D949-4ACD-83A1-1D6ED7968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3</a:t>
            </a:fld>
            <a:r>
              <a:rPr lang="it-IT" dirty="0"/>
              <a:t>/33</a:t>
            </a:r>
          </a:p>
        </p:txBody>
      </p:sp>
      <p:sp>
        <p:nvSpPr>
          <p:cNvPr id="12" name="Segnaposto contenuto 4">
            <a:extLst>
              <a:ext uri="{FF2B5EF4-FFF2-40B4-BE49-F238E27FC236}">
                <a16:creationId xmlns:a16="http://schemas.microsoft.com/office/drawing/2014/main" id="{76CAC60C-D104-4B69-B170-0E7E332D2BBD}"/>
              </a:ext>
            </a:extLst>
          </p:cNvPr>
          <p:cNvSpPr txBox="1">
            <a:spLocks/>
          </p:cNvSpPr>
          <p:nvPr/>
        </p:nvSpPr>
        <p:spPr>
          <a:xfrm>
            <a:off x="2339190" y="3521629"/>
            <a:ext cx="8640000" cy="108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en-US" sz="2800" dirty="0"/>
              <a:t>Instruments played by artists</a:t>
            </a:r>
          </a:p>
        </p:txBody>
      </p:sp>
      <p:sp>
        <p:nvSpPr>
          <p:cNvPr id="17" name="Segnaposto contenuto 4">
            <a:extLst>
              <a:ext uri="{FF2B5EF4-FFF2-40B4-BE49-F238E27FC236}">
                <a16:creationId xmlns:a16="http://schemas.microsoft.com/office/drawing/2014/main" id="{E2D180CA-CA1E-4CFA-804D-6D578985A40F}"/>
              </a:ext>
            </a:extLst>
          </p:cNvPr>
          <p:cNvSpPr txBox="1">
            <a:spLocks/>
          </p:cNvSpPr>
          <p:nvPr/>
        </p:nvSpPr>
        <p:spPr>
          <a:xfrm>
            <a:off x="2339190" y="4981506"/>
            <a:ext cx="8640000" cy="108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en-US" sz="2800" dirty="0"/>
              <a:t>Gender of the artists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2DAFD18-41C1-4B69-AC9D-68614AA88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98" y="2061752"/>
            <a:ext cx="1080000" cy="10800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267502F-B2C6-4F25-AA05-8ED626A9D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98" y="3521629"/>
            <a:ext cx="1080000" cy="108000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388AE106-E64B-4530-BAA5-4248BA35C3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98" y="4981506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9713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F743220-D2ED-43D4-A1FF-37CA562F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30</a:t>
            </a:fld>
            <a:r>
              <a:rPr lang="it-IT" dirty="0"/>
              <a:t>/33</a:t>
            </a:r>
          </a:p>
        </p:txBody>
      </p:sp>
      <p:sp>
        <p:nvSpPr>
          <p:cNvPr id="24" name="Titolo 3">
            <a:extLst>
              <a:ext uri="{FF2B5EF4-FFF2-40B4-BE49-F238E27FC236}">
                <a16:creationId xmlns:a16="http://schemas.microsoft.com/office/drawing/2014/main" id="{A6BED70F-ACD4-4513-95D9-A8D5B52559B7}"/>
              </a:ext>
            </a:extLst>
          </p:cNvPr>
          <p:cNvSpPr txBox="1">
            <a:spLocks/>
          </p:cNvSpPr>
          <p:nvPr/>
        </p:nvSpPr>
        <p:spPr>
          <a:xfrm>
            <a:off x="914400" y="1238250"/>
            <a:ext cx="10616609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/>
              <a:t>Show the countries that listen the most to Italian tracks</a:t>
            </a:r>
            <a:endParaRPr lang="it-IT" sz="4800" b="1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7EF8FF1-D55B-46F3-8DB2-18A953C3A8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91" t="13167" r="31739" b="12789"/>
          <a:stretch/>
        </p:blipFill>
        <p:spPr>
          <a:xfrm>
            <a:off x="914400" y="2169832"/>
            <a:ext cx="7920000" cy="38652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3B177243-7E00-4AD8-8CA6-ACA3EB098B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834" t="6270" b="9901"/>
          <a:stretch/>
        </p:blipFill>
        <p:spPr>
          <a:xfrm>
            <a:off x="9766505" y="2169832"/>
            <a:ext cx="1764504" cy="38652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490700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F743220-D2ED-43D4-A1FF-37CA562F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31</a:t>
            </a:fld>
            <a:r>
              <a:rPr lang="it-IT" dirty="0"/>
              <a:t>/33</a:t>
            </a:r>
          </a:p>
        </p:txBody>
      </p:sp>
      <p:sp>
        <p:nvSpPr>
          <p:cNvPr id="24" name="Titolo 3">
            <a:extLst>
              <a:ext uri="{FF2B5EF4-FFF2-40B4-BE49-F238E27FC236}">
                <a16:creationId xmlns:a16="http://schemas.microsoft.com/office/drawing/2014/main" id="{A6BED70F-ACD4-4513-95D9-A8D5B52559B7}"/>
              </a:ext>
            </a:extLst>
          </p:cNvPr>
          <p:cNvSpPr txBox="1">
            <a:spLocks/>
          </p:cNvSpPr>
          <p:nvPr/>
        </p:nvSpPr>
        <p:spPr>
          <a:xfrm>
            <a:off x="914400" y="1238250"/>
            <a:ext cx="10616609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/>
              <a:t>Show the countries that listen the most to Italian tracks </a:t>
            </a:r>
            <a:endParaRPr lang="it-IT" sz="4800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9E918C7-AD9A-4D56-96F1-280EBEFAD5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7" t="6270" r="33445" b="9900"/>
          <a:stretch/>
        </p:blipFill>
        <p:spPr>
          <a:xfrm>
            <a:off x="914400" y="2095501"/>
            <a:ext cx="7920000" cy="39305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3C891C1-9DB3-4B78-A40A-37D8AA06B6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834" t="6270" b="9901"/>
          <a:stretch/>
        </p:blipFill>
        <p:spPr>
          <a:xfrm>
            <a:off x="9736654" y="2095500"/>
            <a:ext cx="1794355" cy="39305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98813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F743220-D2ED-43D4-A1FF-37CA562F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32</a:t>
            </a:fld>
            <a:r>
              <a:rPr lang="it-IT" dirty="0"/>
              <a:t>/33</a:t>
            </a:r>
          </a:p>
        </p:txBody>
      </p:sp>
      <p:sp>
        <p:nvSpPr>
          <p:cNvPr id="24" name="Titolo 3">
            <a:extLst>
              <a:ext uri="{FF2B5EF4-FFF2-40B4-BE49-F238E27FC236}">
                <a16:creationId xmlns:a16="http://schemas.microsoft.com/office/drawing/2014/main" id="{A6BED70F-ACD4-4513-95D9-A8D5B52559B7}"/>
              </a:ext>
            </a:extLst>
          </p:cNvPr>
          <p:cNvSpPr txBox="1">
            <a:spLocks/>
          </p:cNvSpPr>
          <p:nvPr/>
        </p:nvSpPr>
        <p:spPr>
          <a:xfrm>
            <a:off x="914399" y="1219200"/>
            <a:ext cx="10616609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/>
              <a:t>How to determine the most widespread Italian artist ?</a:t>
            </a:r>
            <a:endParaRPr lang="it-IT" sz="5400" b="1" dirty="0"/>
          </a:p>
        </p:txBody>
      </p:sp>
      <p:sp>
        <p:nvSpPr>
          <p:cNvPr id="8" name="Segnaposto contenuto 4">
            <a:extLst>
              <a:ext uri="{FF2B5EF4-FFF2-40B4-BE49-F238E27FC236}">
                <a16:creationId xmlns:a16="http://schemas.microsoft.com/office/drawing/2014/main" id="{B5D434E8-D109-4B6E-8F32-FA351652E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190748"/>
            <a:ext cx="9893596" cy="4165602"/>
          </a:xfrm>
        </p:spPr>
        <p:txBody>
          <a:bodyPr>
            <a:noAutofit/>
          </a:bodyPr>
          <a:lstStyle/>
          <a:p>
            <a:pPr fontAlgn="base">
              <a:buFont typeface="Wingdings" panose="05000000000000000000" pitchFamily="2" charset="2"/>
              <a:buChar char="q"/>
            </a:pPr>
            <a:r>
              <a:rPr lang="en-US" sz="2500" b="1" i="0" dirty="0">
                <a:effectLst/>
              </a:rPr>
              <a:t> </a:t>
            </a:r>
            <a:r>
              <a:rPr lang="en-US" sz="2500" b="1" dirty="0"/>
              <a:t>1</a:t>
            </a:r>
            <a:r>
              <a:rPr lang="en-US" sz="2500" b="1" baseline="30000" dirty="0"/>
              <a:t>st </a:t>
            </a:r>
            <a:r>
              <a:rPr lang="en-US" sz="2500" b="1" dirty="0"/>
              <a:t>Approach: </a:t>
            </a:r>
          </a:p>
          <a:p>
            <a:pPr marL="0" indent="0" fontAlgn="base">
              <a:buNone/>
            </a:pPr>
            <a:r>
              <a:rPr lang="en-GB" sz="2500" dirty="0"/>
              <a:t>Count, for each artist, how many different countries he/she has reached excluding Italy. </a:t>
            </a:r>
            <a:endParaRPr lang="it-IT" sz="2500" dirty="0"/>
          </a:p>
          <a:p>
            <a:pPr algn="l" fontAlgn="base">
              <a:buFont typeface="Wingdings" panose="05000000000000000000" pitchFamily="2" charset="2"/>
              <a:buChar char="q"/>
            </a:pPr>
            <a:endParaRPr lang="en-US" sz="2500" b="0" i="0" dirty="0">
              <a:effectLst/>
            </a:endParaRP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2500" b="1" i="0" dirty="0">
                <a:effectLst/>
              </a:rPr>
              <a:t> 2</a:t>
            </a:r>
            <a:r>
              <a:rPr lang="en-US" sz="2500" b="1" i="0" baseline="30000" dirty="0">
                <a:effectLst/>
              </a:rPr>
              <a:t>nd </a:t>
            </a:r>
            <a:r>
              <a:rPr lang="en-GB" sz="2500" b="1" dirty="0"/>
              <a:t>Approach: </a:t>
            </a:r>
          </a:p>
          <a:p>
            <a:pPr marL="0" indent="0" fontAlgn="base">
              <a:buNone/>
            </a:pPr>
            <a:r>
              <a:rPr lang="en-GB" sz="2500" dirty="0"/>
              <a:t>Count, for each artist, how many of his tracks have entered in a TOP 100 of a country different from Italy</a:t>
            </a:r>
            <a:endParaRPr lang="it-IT" sz="2500" dirty="0"/>
          </a:p>
          <a:p>
            <a:pPr algn="l" fontAlgn="base">
              <a:buFont typeface="Wingdings" panose="05000000000000000000" pitchFamily="2" charset="2"/>
              <a:buChar char="q"/>
            </a:pPr>
            <a:endParaRPr lang="en-US" sz="2500" b="0" i="0" baseline="30000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870840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F743220-D2ED-43D4-A1FF-37CA562F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33</a:t>
            </a:fld>
            <a:r>
              <a:rPr lang="it-IT" dirty="0"/>
              <a:t>/33</a:t>
            </a:r>
          </a:p>
        </p:txBody>
      </p:sp>
      <p:sp>
        <p:nvSpPr>
          <p:cNvPr id="24" name="Titolo 3">
            <a:extLst>
              <a:ext uri="{FF2B5EF4-FFF2-40B4-BE49-F238E27FC236}">
                <a16:creationId xmlns:a16="http://schemas.microsoft.com/office/drawing/2014/main" id="{A6BED70F-ACD4-4513-95D9-A8D5B52559B7}"/>
              </a:ext>
            </a:extLst>
          </p:cNvPr>
          <p:cNvSpPr txBox="1">
            <a:spLocks/>
          </p:cNvSpPr>
          <p:nvPr/>
        </p:nvSpPr>
        <p:spPr>
          <a:xfrm>
            <a:off x="914399" y="1219200"/>
            <a:ext cx="10616609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/>
              <a:t>How to determine the most widespread Italian artist ?</a:t>
            </a:r>
            <a:endParaRPr lang="it-IT" sz="5400" b="1" dirty="0"/>
          </a:p>
        </p:txBody>
      </p:sp>
      <p:sp>
        <p:nvSpPr>
          <p:cNvPr id="8" name="Segnaposto contenuto 4">
            <a:extLst>
              <a:ext uri="{FF2B5EF4-FFF2-40B4-BE49-F238E27FC236}">
                <a16:creationId xmlns:a16="http://schemas.microsoft.com/office/drawing/2014/main" id="{B5D434E8-D109-4B6E-8F32-FA351652E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991100"/>
            <a:ext cx="9893596" cy="576000"/>
          </a:xfrm>
        </p:spPr>
        <p:txBody>
          <a:bodyPr>
            <a:noAutofit/>
          </a:bodyPr>
          <a:lstStyle/>
          <a:p>
            <a:pPr fontAlgn="base">
              <a:buFont typeface="Wingdings" panose="05000000000000000000" pitchFamily="2" charset="2"/>
              <a:buChar char="q"/>
            </a:pPr>
            <a:r>
              <a:rPr lang="en-US" sz="2400" b="1" i="0" dirty="0">
                <a:effectLst/>
              </a:rPr>
              <a:t> </a:t>
            </a:r>
            <a:r>
              <a:rPr lang="en-US" sz="2400" b="1" dirty="0"/>
              <a:t>1</a:t>
            </a:r>
            <a:r>
              <a:rPr lang="en-US" sz="2400" b="1" baseline="30000" dirty="0"/>
              <a:t>st </a:t>
            </a:r>
            <a:r>
              <a:rPr lang="en-US" sz="2400" b="1" dirty="0"/>
              <a:t>Approach: </a:t>
            </a:r>
          </a:p>
          <a:p>
            <a:pPr marL="0" indent="0" algn="l" fontAlgn="base">
              <a:buNone/>
            </a:pPr>
            <a:endParaRPr lang="en-US" sz="2400" b="0" i="0" dirty="0">
              <a:effectLst/>
            </a:endParaRPr>
          </a:p>
          <a:p>
            <a:pPr algn="l" fontAlgn="base">
              <a:buFont typeface="Wingdings" panose="05000000000000000000" pitchFamily="2" charset="2"/>
              <a:buChar char="q"/>
            </a:pPr>
            <a:endParaRPr lang="en-US" sz="2400" b="0" i="0" baseline="30000" dirty="0">
              <a:effectLst/>
              <a:latin typeface="Inter"/>
            </a:endParaRP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9683C250-B1D7-4650-AB7F-2141292CFF05}"/>
              </a:ext>
            </a:extLst>
          </p:cNvPr>
          <p:cNvSpPr txBox="1">
            <a:spLocks/>
          </p:cNvSpPr>
          <p:nvPr/>
        </p:nvSpPr>
        <p:spPr>
          <a:xfrm>
            <a:off x="914399" y="4137750"/>
            <a:ext cx="9893596" cy="576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 typeface="Wingdings" panose="05000000000000000000" pitchFamily="2" charset="2"/>
              <a:buChar char="q"/>
            </a:pPr>
            <a:r>
              <a:rPr lang="en-US" sz="2400" b="1" dirty="0"/>
              <a:t> 2</a:t>
            </a:r>
            <a:r>
              <a:rPr lang="en-US" sz="2400" b="1" baseline="30000" dirty="0"/>
              <a:t>nd </a:t>
            </a:r>
            <a:r>
              <a:rPr lang="en-US" sz="2400" b="1" dirty="0"/>
              <a:t>Approach: </a:t>
            </a:r>
          </a:p>
          <a:p>
            <a:pPr marL="0" indent="0" fontAlgn="base">
              <a:buFont typeface="Arial" panose="020B0604020202020204" pitchFamily="34" charset="0"/>
              <a:buNone/>
            </a:pPr>
            <a:endParaRPr lang="en-US" sz="2400" dirty="0"/>
          </a:p>
          <a:p>
            <a:pPr fontAlgn="base">
              <a:buFont typeface="Wingdings" panose="05000000000000000000" pitchFamily="2" charset="2"/>
              <a:buChar char="q"/>
            </a:pPr>
            <a:endParaRPr lang="en-US" sz="2400" baseline="30000" dirty="0">
              <a:latin typeface="Inter"/>
            </a:endParaRPr>
          </a:p>
        </p:txBody>
      </p:sp>
      <p:pic>
        <p:nvPicPr>
          <p:cNvPr id="4" name="Immagine 3" descr="Immagine che contiene persona, uomo, indossando&#10;&#10;Descrizione generata automaticamente">
            <a:extLst>
              <a:ext uri="{FF2B5EF4-FFF2-40B4-BE49-F238E27FC236}">
                <a16:creationId xmlns:a16="http://schemas.microsoft.com/office/drawing/2014/main" id="{E393CD08-2A30-4F51-A7EB-ED0098CD97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399" y="2812425"/>
            <a:ext cx="1080000" cy="1080000"/>
          </a:xfrm>
          <a:prstGeom prst="ellipse">
            <a:avLst/>
          </a:prstGeom>
        </p:spPr>
      </p:pic>
      <p:pic>
        <p:nvPicPr>
          <p:cNvPr id="7" name="Immagine 6" descr="Immagine che contiene testo, persona, gruppo, persone&#10;&#10;Descrizione generata automaticamente">
            <a:extLst>
              <a:ext uri="{FF2B5EF4-FFF2-40B4-BE49-F238E27FC236}">
                <a16:creationId xmlns:a16="http://schemas.microsoft.com/office/drawing/2014/main" id="{F8CAD9C1-CB93-416A-A6E4-384E41C152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63" b="6563"/>
          <a:stretch/>
        </p:blipFill>
        <p:spPr>
          <a:xfrm>
            <a:off x="914399" y="4959075"/>
            <a:ext cx="1080000" cy="1080000"/>
          </a:xfrm>
          <a:prstGeom prst="ellipse">
            <a:avLst/>
          </a:prstGeom>
        </p:spPr>
      </p:pic>
      <p:sp>
        <p:nvSpPr>
          <p:cNvPr id="10" name="Segnaposto contenuto 4">
            <a:extLst>
              <a:ext uri="{FF2B5EF4-FFF2-40B4-BE49-F238E27FC236}">
                <a16:creationId xmlns:a16="http://schemas.microsoft.com/office/drawing/2014/main" id="{B7B977C7-CEFD-4E0A-BEB1-7B5A1CE33DD0}"/>
              </a:ext>
            </a:extLst>
          </p:cNvPr>
          <p:cNvSpPr txBox="1">
            <a:spLocks/>
          </p:cNvSpPr>
          <p:nvPr/>
        </p:nvSpPr>
        <p:spPr>
          <a:xfrm>
            <a:off x="2343150" y="2848349"/>
            <a:ext cx="9187858" cy="1044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en-US" sz="2400" b="1" i="1" dirty="0"/>
              <a:t>Gigi D’Agostino</a:t>
            </a: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sz="2400" b="1" dirty="0"/>
              <a:t>30 different </a:t>
            </a:r>
            <a:r>
              <a:rPr lang="en-US" sz="2400" dirty="0"/>
              <a:t>countries excluding Italy</a:t>
            </a:r>
            <a:endParaRPr lang="en-US" sz="2400" baseline="30000" dirty="0">
              <a:latin typeface="Inter"/>
            </a:endParaRPr>
          </a:p>
        </p:txBody>
      </p:sp>
      <p:sp>
        <p:nvSpPr>
          <p:cNvPr id="11" name="Segnaposto contenuto 4">
            <a:extLst>
              <a:ext uri="{FF2B5EF4-FFF2-40B4-BE49-F238E27FC236}">
                <a16:creationId xmlns:a16="http://schemas.microsoft.com/office/drawing/2014/main" id="{D9584A98-ED98-4B79-B913-E8B73A56EF2B}"/>
              </a:ext>
            </a:extLst>
          </p:cNvPr>
          <p:cNvSpPr txBox="1">
            <a:spLocks/>
          </p:cNvSpPr>
          <p:nvPr/>
        </p:nvSpPr>
        <p:spPr>
          <a:xfrm>
            <a:off x="2343150" y="5031026"/>
            <a:ext cx="9187858" cy="1044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en-US" sz="2400" b="1" i="1" dirty="0" err="1"/>
              <a:t>Sfera</a:t>
            </a:r>
            <a:r>
              <a:rPr lang="en-US" sz="2400" b="1" i="1" dirty="0"/>
              <a:t> </a:t>
            </a:r>
            <a:r>
              <a:rPr lang="en-US" sz="2400" b="1" i="1" dirty="0" err="1"/>
              <a:t>Ebbasta</a:t>
            </a:r>
            <a:endParaRPr lang="en-US" sz="2400" b="1" i="1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sz="2400" b="1" dirty="0"/>
              <a:t>12 tracks </a:t>
            </a:r>
            <a:r>
              <a:rPr lang="en-GB" sz="2400" dirty="0"/>
              <a:t>in a TOP 100 of a country different from Italy</a:t>
            </a:r>
            <a:endParaRPr lang="en-US" sz="2400" dirty="0"/>
          </a:p>
          <a:p>
            <a:pPr fontAlgn="base">
              <a:buFont typeface="Wingdings" panose="05000000000000000000" pitchFamily="2" charset="2"/>
              <a:buChar char="q"/>
            </a:pPr>
            <a:endParaRPr lang="en-US" sz="2400" baseline="30000" dirty="0"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6770893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762000"/>
          </a:xfrm>
        </p:spPr>
        <p:txBody>
          <a:bodyPr>
            <a:normAutofit/>
          </a:bodyPr>
          <a:lstStyle/>
          <a:p>
            <a:r>
              <a:rPr lang="it-IT" sz="3600" b="1" dirty="0"/>
              <a:t>References</a:t>
            </a:r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62F64557-1AC4-44FE-B949-2C1A4D026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190752"/>
            <a:ext cx="10616609" cy="369646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it-IT" sz="2100" b="1" dirty="0">
                <a:latin typeface="+mj-lt"/>
              </a:rPr>
              <a:t> Kaggle Spotify Dataset : </a:t>
            </a:r>
            <a:r>
              <a:rPr lang="it-IT" sz="2100" b="1" dirty="0">
                <a:latin typeface="+mj-lt"/>
                <a:hlinkClick r:id="rId2"/>
              </a:rPr>
              <a:t>https://www.kaggle.com/pepepython/spotify-huge-database-daily-charts-over-3-years?select=Database+to+calculate+popularity.csv</a:t>
            </a:r>
            <a:endParaRPr lang="it-IT" sz="2100" b="1" dirty="0">
              <a:latin typeface="+mj-lt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it-IT" sz="2100" b="1" dirty="0">
                <a:latin typeface="+mj-lt"/>
              </a:rPr>
              <a:t> Spotify Web API : </a:t>
            </a:r>
            <a:r>
              <a:rPr lang="it-IT" sz="2100" b="1" dirty="0">
                <a:latin typeface="+mj-lt"/>
                <a:hlinkClick r:id="rId3"/>
              </a:rPr>
              <a:t>https://developer.spotify.com/documentation/web-api/</a:t>
            </a:r>
            <a:endParaRPr lang="it-IT" sz="2100" b="1" dirty="0">
              <a:latin typeface="+mj-lt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it-IT" sz="2100" b="1" dirty="0">
                <a:latin typeface="+mj-lt"/>
              </a:rPr>
              <a:t> WikiData : </a:t>
            </a:r>
            <a:r>
              <a:rPr lang="it-IT" sz="2100" b="1" dirty="0">
                <a:latin typeface="+mj-lt"/>
                <a:hlinkClick r:id="rId4"/>
              </a:rPr>
              <a:t>https://www.wikidata.org/wiki/Wikidata:Main_Page</a:t>
            </a:r>
            <a:endParaRPr lang="it-IT" sz="2100" b="1" dirty="0">
              <a:latin typeface="+mj-lt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it-IT" sz="2100" b="1" dirty="0">
                <a:latin typeface="+mj-lt"/>
              </a:rPr>
              <a:t> MusicBrainz : </a:t>
            </a:r>
            <a:r>
              <a:rPr lang="it-IT" sz="2100" b="1" dirty="0">
                <a:latin typeface="+mj-lt"/>
                <a:hlinkClick r:id="rId5"/>
              </a:rPr>
              <a:t>https://musicbrainz.org/</a:t>
            </a:r>
            <a:endParaRPr lang="it-IT" sz="2100" b="1" dirty="0">
              <a:latin typeface="+mj-lt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2100" b="1" i="0" dirty="0">
                <a:effectLst/>
                <a:latin typeface="+mj-lt"/>
              </a:rPr>
              <a:t> Neo4j Ingestion Analysis: </a:t>
            </a:r>
            <a:r>
              <a:rPr lang="en-GB" sz="2100" b="1" i="0" dirty="0">
                <a:solidFill>
                  <a:srgbClr val="6977AE"/>
                </a:solidFill>
                <a:effectLst/>
                <a:latin typeface="+mj-lt"/>
                <a:hlinkClick r:id="rId6"/>
              </a:rPr>
              <a:t>https://julianwangnwu.github.io/posts/2019/06/import-neo4j/</a:t>
            </a:r>
            <a:endParaRPr lang="en-US" sz="2100" b="1" i="0" dirty="0">
              <a:effectLst/>
              <a:latin typeface="+mj-lt"/>
            </a:endParaRPr>
          </a:p>
          <a:p>
            <a:pPr>
              <a:buFont typeface="Wingdings" panose="05000000000000000000" pitchFamily="2" charset="2"/>
              <a:buChar char="q"/>
            </a:pPr>
            <a:endParaRPr lang="it-IT" sz="2100" b="1" dirty="0"/>
          </a:p>
          <a:p>
            <a:pPr>
              <a:buFont typeface="Wingdings" panose="05000000000000000000" pitchFamily="2" charset="2"/>
              <a:buChar char="q"/>
            </a:pPr>
            <a:endParaRPr lang="it-IT" sz="2100" b="1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3214CB7-BA5B-4204-826E-2AB7E3B3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34</a:t>
            </a:fld>
            <a:r>
              <a:rPr lang="it-IT" dirty="0"/>
              <a:t>/33 </a:t>
            </a:r>
          </a:p>
        </p:txBody>
      </p:sp>
    </p:spTree>
    <p:extLst>
      <p:ext uri="{BB962C8B-B14F-4D97-AF65-F5344CB8AC3E}">
        <p14:creationId xmlns:p14="http://schemas.microsoft.com/office/powerpoint/2010/main" val="15724516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8FB9DBF7-9D3D-4660-9F0F-06EC0DF6E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727" y="2886076"/>
            <a:ext cx="6960545" cy="1085847"/>
          </a:xfrm>
        </p:spPr>
        <p:txBody>
          <a:bodyPr>
            <a:normAutofit/>
          </a:bodyPr>
          <a:lstStyle/>
          <a:p>
            <a:pPr algn="ctr"/>
            <a:r>
              <a:rPr lang="it-IT" sz="4400" b="1" dirty="0"/>
              <a:t>Thank you for the attention</a:t>
            </a:r>
          </a:p>
        </p:txBody>
      </p:sp>
    </p:spTree>
    <p:extLst>
      <p:ext uri="{BB962C8B-B14F-4D97-AF65-F5344CB8AC3E}">
        <p14:creationId xmlns:p14="http://schemas.microsoft.com/office/powerpoint/2010/main" val="210529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1574" y="205175"/>
            <a:ext cx="2228850" cy="666750"/>
          </a:xfrm>
        </p:spPr>
        <p:txBody>
          <a:bodyPr>
            <a:noAutofit/>
          </a:bodyPr>
          <a:lstStyle/>
          <a:p>
            <a:pPr algn="ctr"/>
            <a:r>
              <a:rPr lang="it-IT" b="1" dirty="0"/>
              <a:t>Model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B06AD2D-0C87-4845-8FEA-E81BD466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4</a:t>
            </a:fld>
            <a:r>
              <a:rPr lang="it-IT" dirty="0"/>
              <a:t>/33</a:t>
            </a:r>
          </a:p>
        </p:txBody>
      </p: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891F58AE-146A-44A6-B655-E98072B89F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0142"/>
          <a:stretch/>
        </p:blipFill>
        <p:spPr>
          <a:xfrm>
            <a:off x="2070256" y="1102543"/>
            <a:ext cx="8051487" cy="555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17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111182"/>
            <a:ext cx="3848100" cy="749030"/>
          </a:xfrm>
        </p:spPr>
        <p:txBody>
          <a:bodyPr/>
          <a:lstStyle/>
          <a:p>
            <a:r>
              <a:rPr lang="it-IT" b="1" dirty="0"/>
              <a:t>Model : Focus 1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BF79A675-2CE5-471E-86A4-D4ED7CE3D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5</a:t>
            </a:fld>
            <a:r>
              <a:rPr lang="it-IT" dirty="0"/>
              <a:t>/33</a:t>
            </a:r>
          </a:p>
        </p:txBody>
      </p:sp>
      <p:sp>
        <p:nvSpPr>
          <p:cNvPr id="22" name="Segnaposto contenuto 4">
            <a:extLst>
              <a:ext uri="{FF2B5EF4-FFF2-40B4-BE49-F238E27FC236}">
                <a16:creationId xmlns:a16="http://schemas.microsoft.com/office/drawing/2014/main" id="{C8FEDDF9-E60B-405D-BBC6-D22859CB3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282" y="2038281"/>
            <a:ext cx="3936265" cy="540000"/>
          </a:xfrm>
        </p:spPr>
        <p:txBody>
          <a:bodyPr anchor="ctr">
            <a:normAutofit/>
          </a:bodyPr>
          <a:lstStyle/>
          <a:p>
            <a:pPr marL="0" indent="0" algn="ctr" fontAlgn="base">
              <a:buNone/>
            </a:pPr>
            <a:r>
              <a:rPr lang="en-GB" sz="2400" b="1" i="0" dirty="0">
                <a:effectLst/>
              </a:rPr>
              <a:t>RDF</a:t>
            </a:r>
            <a:endParaRPr lang="en-US" sz="2400" b="1" i="0" dirty="0">
              <a:effectLst/>
            </a:endParaRPr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1BA57719-8A08-4FE6-8719-DB3048703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0282" y="2756350"/>
            <a:ext cx="3936265" cy="3600000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0A71CD53-496A-49BF-B16E-75D3AB4A0F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11747" y="2756350"/>
            <a:ext cx="2522114" cy="3600000"/>
          </a:xfrm>
          <a:prstGeom prst="rect">
            <a:avLst/>
          </a:prstGeom>
        </p:spPr>
      </p:pic>
      <p:sp>
        <p:nvSpPr>
          <p:cNvPr id="12" name="Segnaposto contenuto 4">
            <a:extLst>
              <a:ext uri="{FF2B5EF4-FFF2-40B4-BE49-F238E27FC236}">
                <a16:creationId xmlns:a16="http://schemas.microsoft.com/office/drawing/2014/main" id="{2D659A84-9EC0-40AE-B765-767782852618}"/>
              </a:ext>
            </a:extLst>
          </p:cNvPr>
          <p:cNvSpPr txBox="1">
            <a:spLocks/>
          </p:cNvSpPr>
          <p:nvPr/>
        </p:nvSpPr>
        <p:spPr>
          <a:xfrm>
            <a:off x="7711749" y="2038281"/>
            <a:ext cx="2522114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Font typeface="Arial" panose="020B0604020202020204" pitchFamily="34" charset="0"/>
              <a:buNone/>
            </a:pPr>
            <a:r>
              <a:rPr lang="en-GB" sz="2400" b="1" dirty="0"/>
              <a:t>Property Graphs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43029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27398"/>
            <a:ext cx="3848100" cy="749030"/>
          </a:xfrm>
        </p:spPr>
        <p:txBody>
          <a:bodyPr/>
          <a:lstStyle/>
          <a:p>
            <a:r>
              <a:rPr lang="it-IT" b="1" dirty="0"/>
              <a:t>Model : Focus 2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BF79A675-2CE5-471E-86A4-D4ED7CE3D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6</a:t>
            </a:fld>
            <a:r>
              <a:rPr lang="it-IT" dirty="0"/>
              <a:t>/33</a:t>
            </a:r>
          </a:p>
        </p:txBody>
      </p:sp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376641D1-0D52-4DCC-9AA0-6E7BF4229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11016" y="1776428"/>
            <a:ext cx="7769968" cy="4877192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1FA386BE-1FDF-40D2-B934-A233D241FEFB}"/>
              </a:ext>
            </a:extLst>
          </p:cNvPr>
          <p:cNvSpPr/>
          <p:nvPr/>
        </p:nvSpPr>
        <p:spPr>
          <a:xfrm>
            <a:off x="6421755" y="3899534"/>
            <a:ext cx="60960" cy="2609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657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850" y="2597943"/>
            <a:ext cx="3162299" cy="1662113"/>
          </a:xfrm>
        </p:spPr>
        <p:txBody>
          <a:bodyPr>
            <a:normAutofit fontScale="90000"/>
          </a:bodyPr>
          <a:lstStyle/>
          <a:p>
            <a:pPr algn="ctr"/>
            <a:r>
              <a:rPr lang="it-IT" sz="5400" b="1" dirty="0" err="1"/>
              <a:t>Ingestion</a:t>
            </a:r>
            <a:r>
              <a:rPr lang="it-IT" sz="5400" b="1" dirty="0"/>
              <a:t> </a:t>
            </a:r>
            <a:r>
              <a:rPr lang="it-IT" sz="5400" b="1" dirty="0" err="1"/>
              <a:t>Phase</a:t>
            </a:r>
            <a:endParaRPr lang="it-IT" sz="4800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371B819-0A52-489C-9FA3-EA676A38A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3833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263582"/>
            <a:ext cx="5181600" cy="749030"/>
          </a:xfrm>
        </p:spPr>
        <p:txBody>
          <a:bodyPr/>
          <a:lstStyle/>
          <a:p>
            <a:r>
              <a:rPr lang="it-IT" b="1" dirty="0" err="1"/>
              <a:t>Ingestion</a:t>
            </a:r>
            <a:r>
              <a:rPr lang="it-IT" b="1" dirty="0"/>
              <a:t> </a:t>
            </a:r>
            <a:r>
              <a:rPr lang="it-IT" b="1" dirty="0" err="1"/>
              <a:t>Phase</a:t>
            </a:r>
            <a:endParaRPr lang="it-IT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BF79A675-2CE5-471E-86A4-D4ED7CE3D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8</a:t>
            </a:fld>
            <a:r>
              <a:rPr lang="it-IT" dirty="0"/>
              <a:t>/33</a:t>
            </a:r>
          </a:p>
        </p:txBody>
      </p:sp>
      <p:sp>
        <p:nvSpPr>
          <p:cNvPr id="11" name="Segnaposto contenuto 4">
            <a:extLst>
              <a:ext uri="{FF2B5EF4-FFF2-40B4-BE49-F238E27FC236}">
                <a16:creationId xmlns:a16="http://schemas.microsoft.com/office/drawing/2014/main" id="{7CA44715-9BE4-415B-9907-868E9428B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377876"/>
            <a:ext cx="3600000" cy="576000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en-US" sz="2400" b="0" i="0" dirty="0">
                <a:effectLst/>
              </a:rPr>
              <a:t>MERGE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0DF6BD79-04D2-400E-B1DC-F2D68ED45E93}"/>
              </a:ext>
            </a:extLst>
          </p:cNvPr>
          <p:cNvCxnSpPr>
            <a:cxnSpLocks/>
          </p:cNvCxnSpPr>
          <p:nvPr/>
        </p:nvCxnSpPr>
        <p:spPr>
          <a:xfrm>
            <a:off x="4514399" y="2665876"/>
            <a:ext cx="22640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contenuto 4">
            <a:extLst>
              <a:ext uri="{FF2B5EF4-FFF2-40B4-BE49-F238E27FC236}">
                <a16:creationId xmlns:a16="http://schemas.microsoft.com/office/drawing/2014/main" id="{B31D8657-3CBB-45B3-8439-06E05445C8AF}"/>
              </a:ext>
            </a:extLst>
          </p:cNvPr>
          <p:cNvSpPr txBox="1">
            <a:spLocks/>
          </p:cNvSpPr>
          <p:nvPr/>
        </p:nvSpPr>
        <p:spPr>
          <a:xfrm>
            <a:off x="914399" y="5496892"/>
            <a:ext cx="3600000" cy="79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Bef>
                <a:spcPts val="0"/>
              </a:spcBef>
              <a:buNone/>
            </a:pPr>
            <a:r>
              <a:rPr lang="en-US" sz="2400" dirty="0"/>
              <a:t>LOAD_CSV 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2400" dirty="0"/>
              <a:t>with customized CSV files </a:t>
            </a:r>
          </a:p>
        </p:txBody>
      </p:sp>
      <p:sp>
        <p:nvSpPr>
          <p:cNvPr id="7" name="Segnaposto contenuto 4">
            <a:extLst>
              <a:ext uri="{FF2B5EF4-FFF2-40B4-BE49-F238E27FC236}">
                <a16:creationId xmlns:a16="http://schemas.microsoft.com/office/drawing/2014/main" id="{C0FC97E2-903F-493A-95D5-81F5607539E4}"/>
              </a:ext>
            </a:extLst>
          </p:cNvPr>
          <p:cNvSpPr txBox="1">
            <a:spLocks/>
          </p:cNvSpPr>
          <p:nvPr/>
        </p:nvSpPr>
        <p:spPr>
          <a:xfrm>
            <a:off x="914400" y="4313220"/>
            <a:ext cx="3600000" cy="79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fontAlgn="base">
              <a:spcBef>
                <a:spcPts val="0"/>
              </a:spcBef>
              <a:buNone/>
            </a:pPr>
            <a:r>
              <a:rPr lang="en-US" sz="2400" dirty="0"/>
              <a:t>CREATE + </a:t>
            </a:r>
          </a:p>
          <a:p>
            <a:pPr marL="0" indent="0" algn="l" fontAlgn="base">
              <a:spcBef>
                <a:spcPts val="0"/>
              </a:spcBef>
              <a:buNone/>
            </a:pPr>
            <a:r>
              <a:rPr lang="en-US" sz="2400" dirty="0"/>
              <a:t>UNIQUE CONSTRAINTS</a:t>
            </a:r>
          </a:p>
        </p:txBody>
      </p:sp>
      <p:sp>
        <p:nvSpPr>
          <p:cNvPr id="8" name="Segnaposto contenuto 4">
            <a:extLst>
              <a:ext uri="{FF2B5EF4-FFF2-40B4-BE49-F238E27FC236}">
                <a16:creationId xmlns:a16="http://schemas.microsoft.com/office/drawing/2014/main" id="{B5E8898A-4628-43AA-B506-19973A3E5028}"/>
              </a:ext>
            </a:extLst>
          </p:cNvPr>
          <p:cNvSpPr txBox="1">
            <a:spLocks/>
          </p:cNvSpPr>
          <p:nvPr/>
        </p:nvSpPr>
        <p:spPr>
          <a:xfrm>
            <a:off x="914400" y="3345548"/>
            <a:ext cx="3600000" cy="57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fontAlgn="base">
              <a:buNone/>
            </a:pPr>
            <a:r>
              <a:rPr lang="en-US" sz="2400" dirty="0"/>
              <a:t>CREATE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C57518BC-25C4-4CCF-9179-02694D93EA3C}"/>
              </a:ext>
            </a:extLst>
          </p:cNvPr>
          <p:cNvCxnSpPr>
            <a:cxnSpLocks/>
          </p:cNvCxnSpPr>
          <p:nvPr/>
        </p:nvCxnSpPr>
        <p:spPr>
          <a:xfrm>
            <a:off x="4514399" y="3633548"/>
            <a:ext cx="22640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B3D9397A-F6E9-405F-A716-BBB221C5E52A}"/>
              </a:ext>
            </a:extLst>
          </p:cNvPr>
          <p:cNvCxnSpPr>
            <a:cxnSpLocks/>
          </p:cNvCxnSpPr>
          <p:nvPr/>
        </p:nvCxnSpPr>
        <p:spPr>
          <a:xfrm>
            <a:off x="4514399" y="4709220"/>
            <a:ext cx="22640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DF2E8844-6799-4E25-9CCB-F220803D60CF}"/>
              </a:ext>
            </a:extLst>
          </p:cNvPr>
          <p:cNvCxnSpPr>
            <a:cxnSpLocks/>
          </p:cNvCxnSpPr>
          <p:nvPr/>
        </p:nvCxnSpPr>
        <p:spPr>
          <a:xfrm>
            <a:off x="4514399" y="5892892"/>
            <a:ext cx="22640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contenuto 4">
            <a:extLst>
              <a:ext uri="{FF2B5EF4-FFF2-40B4-BE49-F238E27FC236}">
                <a16:creationId xmlns:a16="http://schemas.microsoft.com/office/drawing/2014/main" id="{305E46DE-1659-43A6-9948-F81A24F1E552}"/>
              </a:ext>
            </a:extLst>
          </p:cNvPr>
          <p:cNvSpPr txBox="1">
            <a:spLocks/>
          </p:cNvSpPr>
          <p:nvPr/>
        </p:nvSpPr>
        <p:spPr>
          <a:xfrm>
            <a:off x="7020375" y="2377876"/>
            <a:ext cx="4500000" cy="57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en-US" sz="2400" dirty="0"/>
              <a:t>Check if already exists</a:t>
            </a:r>
          </a:p>
        </p:txBody>
      </p:sp>
      <p:sp>
        <p:nvSpPr>
          <p:cNvPr id="14" name="Segnaposto contenuto 4">
            <a:extLst>
              <a:ext uri="{FF2B5EF4-FFF2-40B4-BE49-F238E27FC236}">
                <a16:creationId xmlns:a16="http://schemas.microsoft.com/office/drawing/2014/main" id="{4D50A5AE-9C90-47C6-B245-AF19568BADE0}"/>
              </a:ext>
            </a:extLst>
          </p:cNvPr>
          <p:cNvSpPr txBox="1">
            <a:spLocks/>
          </p:cNvSpPr>
          <p:nvPr/>
        </p:nvSpPr>
        <p:spPr>
          <a:xfrm>
            <a:off x="7020375" y="3328125"/>
            <a:ext cx="4500000" cy="57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en-US" sz="2400" dirty="0"/>
              <a:t>Not uniqueness check</a:t>
            </a:r>
          </a:p>
        </p:txBody>
      </p:sp>
      <p:sp>
        <p:nvSpPr>
          <p:cNvPr id="15" name="Segnaposto contenuto 4">
            <a:extLst>
              <a:ext uri="{FF2B5EF4-FFF2-40B4-BE49-F238E27FC236}">
                <a16:creationId xmlns:a16="http://schemas.microsoft.com/office/drawing/2014/main" id="{3E45BA0F-B992-48FD-8AD2-8D2364B1C3DA}"/>
              </a:ext>
            </a:extLst>
          </p:cNvPr>
          <p:cNvSpPr txBox="1">
            <a:spLocks/>
          </p:cNvSpPr>
          <p:nvPr/>
        </p:nvSpPr>
        <p:spPr>
          <a:xfrm>
            <a:off x="7020375" y="4421220"/>
            <a:ext cx="4500000" cy="57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en-US" sz="2400" dirty="0"/>
              <a:t>Indexes created for the IDs</a:t>
            </a:r>
          </a:p>
        </p:txBody>
      </p:sp>
      <p:sp>
        <p:nvSpPr>
          <p:cNvPr id="16" name="Segnaposto contenuto 4">
            <a:extLst>
              <a:ext uri="{FF2B5EF4-FFF2-40B4-BE49-F238E27FC236}">
                <a16:creationId xmlns:a16="http://schemas.microsoft.com/office/drawing/2014/main" id="{8A3F6518-79F2-4A2A-937C-535B579420B8}"/>
              </a:ext>
            </a:extLst>
          </p:cNvPr>
          <p:cNvSpPr txBox="1">
            <a:spLocks/>
          </p:cNvSpPr>
          <p:nvPr/>
        </p:nvSpPr>
        <p:spPr>
          <a:xfrm>
            <a:off x="7020375" y="5604892"/>
            <a:ext cx="4500000" cy="57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en-US" sz="2400" dirty="0"/>
              <a:t>Less control, but faster</a:t>
            </a:r>
          </a:p>
        </p:txBody>
      </p:sp>
    </p:spTree>
    <p:extLst>
      <p:ext uri="{BB962C8B-B14F-4D97-AF65-F5344CB8AC3E}">
        <p14:creationId xmlns:p14="http://schemas.microsoft.com/office/powerpoint/2010/main" val="2287951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92132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 err="1"/>
              <a:t>Ingestion</a:t>
            </a:r>
            <a:r>
              <a:rPr lang="it-IT" sz="3600" b="1" dirty="0"/>
              <a:t> </a:t>
            </a:r>
            <a:r>
              <a:rPr lang="it-IT" sz="3600" b="1" dirty="0" err="1"/>
              <a:t>Phase</a:t>
            </a:r>
            <a:endParaRPr lang="it-IT" sz="3600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BF79A675-2CE5-471E-86A4-D4ED7CE3D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9</a:t>
            </a:fld>
            <a:r>
              <a:rPr lang="it-IT" dirty="0"/>
              <a:t>/33</a:t>
            </a:r>
          </a:p>
        </p:txBody>
      </p:sp>
      <p:graphicFrame>
        <p:nvGraphicFramePr>
          <p:cNvPr id="10" name="Tabella 12">
            <a:extLst>
              <a:ext uri="{FF2B5EF4-FFF2-40B4-BE49-F238E27FC236}">
                <a16:creationId xmlns:a16="http://schemas.microsoft.com/office/drawing/2014/main" id="{F609E37C-9C30-40BA-90E1-A5FE3E494D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1241627"/>
              </p:ext>
            </p:extLst>
          </p:nvPr>
        </p:nvGraphicFramePr>
        <p:xfrm>
          <a:off x="914400" y="2542379"/>
          <a:ext cx="10601010" cy="3655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8500">
                  <a:extLst>
                    <a:ext uri="{9D8B030D-6E8A-4147-A177-3AD203B41FA5}">
                      <a16:colId xmlns:a16="http://schemas.microsoft.com/office/drawing/2014/main" val="3166993402"/>
                    </a:ext>
                  </a:extLst>
                </a:gridCol>
                <a:gridCol w="1096716">
                  <a:extLst>
                    <a:ext uri="{9D8B030D-6E8A-4147-A177-3AD203B41FA5}">
                      <a16:colId xmlns:a16="http://schemas.microsoft.com/office/drawing/2014/main" val="2461625038"/>
                    </a:ext>
                  </a:extLst>
                </a:gridCol>
                <a:gridCol w="1199299">
                  <a:extLst>
                    <a:ext uri="{9D8B030D-6E8A-4147-A177-3AD203B41FA5}">
                      <a16:colId xmlns:a16="http://schemas.microsoft.com/office/drawing/2014/main" val="1191886570"/>
                    </a:ext>
                  </a:extLst>
                </a:gridCol>
                <a:gridCol w="1199299">
                  <a:extLst>
                    <a:ext uri="{9D8B030D-6E8A-4147-A177-3AD203B41FA5}">
                      <a16:colId xmlns:a16="http://schemas.microsoft.com/office/drawing/2014/main" val="3486526979"/>
                    </a:ext>
                  </a:extLst>
                </a:gridCol>
                <a:gridCol w="1199299">
                  <a:extLst>
                    <a:ext uri="{9D8B030D-6E8A-4147-A177-3AD203B41FA5}">
                      <a16:colId xmlns:a16="http://schemas.microsoft.com/office/drawing/2014/main" val="3837789272"/>
                    </a:ext>
                  </a:extLst>
                </a:gridCol>
                <a:gridCol w="1199299">
                  <a:extLst>
                    <a:ext uri="{9D8B030D-6E8A-4147-A177-3AD203B41FA5}">
                      <a16:colId xmlns:a16="http://schemas.microsoft.com/office/drawing/2014/main" val="2970660274"/>
                    </a:ext>
                  </a:extLst>
                </a:gridCol>
                <a:gridCol w="1199299">
                  <a:extLst>
                    <a:ext uri="{9D8B030D-6E8A-4147-A177-3AD203B41FA5}">
                      <a16:colId xmlns:a16="http://schemas.microsoft.com/office/drawing/2014/main" val="2390888762"/>
                    </a:ext>
                  </a:extLst>
                </a:gridCol>
                <a:gridCol w="1199299">
                  <a:extLst>
                    <a:ext uri="{9D8B030D-6E8A-4147-A177-3AD203B41FA5}">
                      <a16:colId xmlns:a16="http://schemas.microsoft.com/office/drawing/2014/main" val="3378492166"/>
                    </a:ext>
                  </a:extLst>
                </a:gridCol>
              </a:tblGrid>
              <a:tr h="775943">
                <a:tc>
                  <a:txBody>
                    <a:bodyPr/>
                    <a:lstStyle/>
                    <a:p>
                      <a:pPr algn="ctr"/>
                      <a:r>
                        <a:rPr lang="it-IT" sz="1800" b="1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i="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Genres</a:t>
                      </a:r>
                      <a:endParaRPr lang="it-IT" sz="1800" b="1" i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Countries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800" b="1" i="0" u="none" strike="noStrike" noProof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Artists</a:t>
                      </a:r>
                      <a:endParaRPr lang="it-IT" sz="1800" b="1" i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800" b="1" i="0" u="none" strike="noStrike" noProof="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Albums</a:t>
                      </a:r>
                      <a:endParaRPr lang="it-IT" sz="1800" b="1" i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800" b="1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Tracks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800" b="1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Charts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800" b="1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People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564099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it-IT" sz="1600" b="0" dirty="0">
                          <a:effectLst/>
                        </a:rPr>
                        <a:t>MERGE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3m 21s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650m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24H+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8955331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it-IT" sz="1600" b="0" dirty="0">
                          <a:effectLst/>
                        </a:rPr>
                        <a:t>CREATE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3m 01s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516m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24H+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809576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it-IT" sz="1600" b="0" dirty="0">
                          <a:effectLst/>
                        </a:rPr>
                        <a:t>CREATE + </a:t>
                      </a:r>
                    </a:p>
                    <a:p>
                      <a:r>
                        <a:rPr lang="it-IT" sz="1600" b="0" dirty="0">
                          <a:effectLst/>
                        </a:rPr>
                        <a:t>UNIQUE CONSTRAINTS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2m 39s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183m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317m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77m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2m 41s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9227421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it-IT" sz="1600" b="0" dirty="0">
                          <a:effectLst/>
                        </a:rPr>
                        <a:t>LOAD_CSV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endParaRPr lang="it-IT" sz="1400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endParaRPr lang="it-IT" sz="1400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endParaRPr lang="it-IT" sz="1400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400" b="1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400" b="1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400" b="1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400" b="1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772147380"/>
                  </a:ext>
                </a:extLst>
              </a:tr>
            </a:tbl>
          </a:graphicData>
        </a:graphic>
      </p:graphicFrame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A0241020-0064-446E-8218-384606FB6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72507"/>
            <a:ext cx="10601009" cy="433731"/>
          </a:xfrm>
        </p:spPr>
        <p:txBody>
          <a:bodyPr>
            <a:normAutofit fontScale="92500" lnSpcReduction="10000"/>
          </a:bodyPr>
          <a:lstStyle/>
          <a:p>
            <a:pPr marL="0" indent="0" algn="l" fontAlgn="base">
              <a:buNone/>
            </a:pPr>
            <a:r>
              <a:rPr lang="en-US" sz="2400" i="0" dirty="0">
                <a:effectLst/>
              </a:rPr>
              <a:t>Tested </a:t>
            </a:r>
            <a:r>
              <a:rPr lang="it-IT" sz="2400" i="0" dirty="0">
                <a:effectLst/>
              </a:rPr>
              <a:t>with </a:t>
            </a:r>
            <a:r>
              <a:rPr lang="it-IT" sz="2400" b="1" i="0" dirty="0">
                <a:effectLst/>
              </a:rPr>
              <a:t>Intel-i5-5200U CPU </a:t>
            </a:r>
            <a:r>
              <a:rPr lang="it-IT" sz="2400" i="0" dirty="0">
                <a:effectLst/>
              </a:rPr>
              <a:t>@ 2.20GHz, 2195 Mhz and </a:t>
            </a:r>
            <a:r>
              <a:rPr lang="it-IT" sz="2400" b="1" i="0" dirty="0">
                <a:effectLst/>
              </a:rPr>
              <a:t>8GB of RAM</a:t>
            </a:r>
            <a:endParaRPr lang="en-US" sz="2400" b="1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244532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Personalizzato 17">
      <a:dk1>
        <a:srgbClr val="000000"/>
      </a:dk1>
      <a:lt1>
        <a:srgbClr val="F8F8F8"/>
      </a:lt1>
      <a:dk2>
        <a:srgbClr val="000000"/>
      </a:dk2>
      <a:lt2>
        <a:srgbClr val="F8F8F8"/>
      </a:lt2>
      <a:accent1>
        <a:srgbClr val="1DB954"/>
      </a:accent1>
      <a:accent2>
        <a:srgbClr val="1DB954"/>
      </a:accent2>
      <a:accent3>
        <a:srgbClr val="C59395"/>
      </a:accent3>
      <a:accent4>
        <a:srgbClr val="BA7F9A"/>
      </a:accent4>
      <a:accent5>
        <a:srgbClr val="C38FBC"/>
      </a:accent5>
      <a:accent6>
        <a:srgbClr val="A97FBA"/>
      </a:accent6>
      <a:hlink>
        <a:srgbClr val="6977AE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94794E45-0030-4C37-B841-A860D011B368}" vid="{78F63E27-7402-433E-9B3F-49D97EA184B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998</TotalTime>
  <Words>808</Words>
  <Application>Microsoft Office PowerPoint</Application>
  <PresentationFormat>Widescreen</PresentationFormat>
  <Paragraphs>189</Paragraphs>
  <Slides>35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35</vt:i4>
      </vt:variant>
    </vt:vector>
  </HeadingPairs>
  <TitlesOfParts>
    <vt:vector size="41" baseType="lpstr">
      <vt:lpstr>Arial</vt:lpstr>
      <vt:lpstr>Calibri</vt:lpstr>
      <vt:lpstr>Grandview Display</vt:lpstr>
      <vt:lpstr>Inter</vt:lpstr>
      <vt:lpstr>Wingdings</vt:lpstr>
      <vt:lpstr>Tema1</vt:lpstr>
      <vt:lpstr>Team Project 2 : Property Graphs</vt:lpstr>
      <vt:lpstr>Data Recap</vt:lpstr>
      <vt:lpstr>Additional Data</vt:lpstr>
      <vt:lpstr>Model</vt:lpstr>
      <vt:lpstr>Model : Focus 1</vt:lpstr>
      <vt:lpstr>Model : Focus 2</vt:lpstr>
      <vt:lpstr>Ingestion Phase</vt:lpstr>
      <vt:lpstr>Ingestion Phase</vt:lpstr>
      <vt:lpstr>Ingestion Phase</vt:lpstr>
      <vt:lpstr>Ingestion Phase</vt:lpstr>
      <vt:lpstr>Queries</vt:lpstr>
      <vt:lpstr>Queries</vt:lpstr>
      <vt:lpstr>Queries Part 1</vt:lpstr>
      <vt:lpstr>Show …</vt:lpstr>
      <vt:lpstr>Show the most common played instrument in rock groups.</vt:lpstr>
      <vt:lpstr>Queries Part 2</vt:lpstr>
      <vt:lpstr>Show technical features of Italian Tracks through the years 2017-2020 </vt:lpstr>
      <vt:lpstr>On average how many Italian tracks are present in Top 100 Italy for each year? </vt:lpstr>
      <vt:lpstr>How many Italian tracks were released every year from 2017 to 2020 ?</vt:lpstr>
      <vt:lpstr>How many different Italian artist entered in Top 100 Italy for each Year ?</vt:lpstr>
      <vt:lpstr>On average how many Italian tracks are present in Top 100 Italy through the different months of the year ? </vt:lpstr>
      <vt:lpstr>How many albums from Italian artists are released through the different months of the year ? </vt:lpstr>
      <vt:lpstr>How many albums from Italian artists are released through the different months of the year ? </vt:lpstr>
      <vt:lpstr>Show the Italian artist with the highest number of tracks present in Top 100 Italy for each year.</vt:lpstr>
      <vt:lpstr>Show the distribution of the positions in the TOP 100 Italy reached by the just retrieved artists</vt:lpstr>
      <vt:lpstr>Show the top 3 Italian artists with the highest number of tracks present in Top 100 Italy at the same time.</vt:lpstr>
      <vt:lpstr>Check if these artists released an album on the same month (or previous one) of the chart in which they have the highest number of tracks.</vt:lpstr>
      <vt:lpstr>Queries Part 3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References</vt:lpstr>
      <vt:lpstr>Thank you for the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Project 1 : RDF</dc:title>
  <dc:creator>Alecci Marco</dc:creator>
  <cp:lastModifiedBy>Alecci Marco</cp:lastModifiedBy>
  <cp:revision>105</cp:revision>
  <dcterms:created xsi:type="dcterms:W3CDTF">2021-11-21T15:34:21Z</dcterms:created>
  <dcterms:modified xsi:type="dcterms:W3CDTF">2022-01-08T21:41:17Z</dcterms:modified>
</cp:coreProperties>
</file>