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2" r:id="rId2"/>
    <p:sldId id="274" r:id="rId3"/>
    <p:sldId id="313" r:id="rId4"/>
    <p:sldId id="276" r:id="rId5"/>
    <p:sldId id="337" r:id="rId6"/>
    <p:sldId id="338" r:id="rId7"/>
    <p:sldId id="339" r:id="rId8"/>
    <p:sldId id="314" r:id="rId9"/>
    <p:sldId id="320" r:id="rId10"/>
    <p:sldId id="321" r:id="rId11"/>
    <p:sldId id="322" r:id="rId12"/>
    <p:sldId id="315" r:id="rId13"/>
    <p:sldId id="323" r:id="rId14"/>
    <p:sldId id="324" r:id="rId15"/>
    <p:sldId id="316" r:id="rId16"/>
    <p:sldId id="325" r:id="rId17"/>
    <p:sldId id="326" r:id="rId18"/>
    <p:sldId id="327" r:id="rId19"/>
    <p:sldId id="328" r:id="rId20"/>
    <p:sldId id="329" r:id="rId21"/>
    <p:sldId id="317" r:id="rId22"/>
    <p:sldId id="330" r:id="rId23"/>
    <p:sldId id="331" r:id="rId24"/>
    <p:sldId id="332" r:id="rId25"/>
    <p:sldId id="333" r:id="rId26"/>
    <p:sldId id="335" r:id="rId27"/>
    <p:sldId id="318" r:id="rId28"/>
    <p:sldId id="336"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95226" autoAdjust="0"/>
  </p:normalViewPr>
  <p:slideViewPr>
    <p:cSldViewPr snapToGrid="0">
      <p:cViewPr varScale="1">
        <p:scale>
          <a:sx n="82" d="100"/>
          <a:sy n="82" d="100"/>
        </p:scale>
        <p:origin x="538"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DC2B5-12A5-4891-8C13-D2921950B291}" type="datetimeFigureOut">
              <a:rPr lang="en-GB" smtClean="0"/>
              <a:t>04/06/2021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F5B90-EAD1-4F42-83E2-E0597808CECC}" type="slidenum">
              <a:rPr lang="en-GB" smtClean="0"/>
              <a:t>‹#›</a:t>
            </a:fld>
            <a:endParaRPr lang="en-GB"/>
          </a:p>
        </p:txBody>
      </p:sp>
    </p:spTree>
    <p:extLst>
      <p:ext uri="{BB962C8B-B14F-4D97-AF65-F5344CB8AC3E}">
        <p14:creationId xmlns:p14="http://schemas.microsoft.com/office/powerpoint/2010/main" val="29059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a:t>
            </a:fld>
            <a:endParaRPr lang="it-IT"/>
          </a:p>
        </p:txBody>
      </p:sp>
    </p:spTree>
    <p:extLst>
      <p:ext uri="{BB962C8B-B14F-4D97-AF65-F5344CB8AC3E}">
        <p14:creationId xmlns:p14="http://schemas.microsoft.com/office/powerpoint/2010/main" val="364548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66A8355-E0CA-426E-89E3-954DB765D4F4}" type="slidenum">
              <a:rPr lang="it-IT" smtClean="0"/>
              <a:t>10</a:t>
            </a:fld>
            <a:endParaRPr lang="it-IT"/>
          </a:p>
        </p:txBody>
      </p:sp>
    </p:spTree>
    <p:extLst>
      <p:ext uri="{BB962C8B-B14F-4D97-AF65-F5344CB8AC3E}">
        <p14:creationId xmlns:p14="http://schemas.microsoft.com/office/powerpoint/2010/main" val="401150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11</a:t>
            </a:fld>
            <a:endParaRPr lang="it-IT"/>
          </a:p>
        </p:txBody>
      </p:sp>
    </p:spTree>
    <p:extLst>
      <p:ext uri="{BB962C8B-B14F-4D97-AF65-F5344CB8AC3E}">
        <p14:creationId xmlns:p14="http://schemas.microsoft.com/office/powerpoint/2010/main" val="1588630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12</a:t>
            </a:fld>
            <a:endParaRPr lang="it-IT"/>
          </a:p>
        </p:txBody>
      </p:sp>
    </p:spTree>
    <p:extLst>
      <p:ext uri="{BB962C8B-B14F-4D97-AF65-F5344CB8AC3E}">
        <p14:creationId xmlns:p14="http://schemas.microsoft.com/office/powerpoint/2010/main" val="2837691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13</a:t>
            </a:fld>
            <a:endParaRPr lang="it-IT"/>
          </a:p>
        </p:txBody>
      </p:sp>
    </p:spTree>
    <p:extLst>
      <p:ext uri="{BB962C8B-B14F-4D97-AF65-F5344CB8AC3E}">
        <p14:creationId xmlns:p14="http://schemas.microsoft.com/office/powerpoint/2010/main" val="2996686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14</a:t>
            </a:fld>
            <a:endParaRPr lang="it-IT"/>
          </a:p>
        </p:txBody>
      </p:sp>
    </p:spTree>
    <p:extLst>
      <p:ext uri="{BB962C8B-B14F-4D97-AF65-F5344CB8AC3E}">
        <p14:creationId xmlns:p14="http://schemas.microsoft.com/office/powerpoint/2010/main" val="2101767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15</a:t>
            </a:fld>
            <a:endParaRPr lang="it-IT"/>
          </a:p>
        </p:txBody>
      </p:sp>
    </p:spTree>
    <p:extLst>
      <p:ext uri="{BB962C8B-B14F-4D97-AF65-F5344CB8AC3E}">
        <p14:creationId xmlns:p14="http://schemas.microsoft.com/office/powerpoint/2010/main" val="990464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16</a:t>
            </a:fld>
            <a:endParaRPr lang="it-IT"/>
          </a:p>
        </p:txBody>
      </p:sp>
    </p:spTree>
    <p:extLst>
      <p:ext uri="{BB962C8B-B14F-4D97-AF65-F5344CB8AC3E}">
        <p14:creationId xmlns:p14="http://schemas.microsoft.com/office/powerpoint/2010/main" val="1421420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17</a:t>
            </a:fld>
            <a:endParaRPr lang="it-IT"/>
          </a:p>
        </p:txBody>
      </p:sp>
    </p:spTree>
    <p:extLst>
      <p:ext uri="{BB962C8B-B14F-4D97-AF65-F5344CB8AC3E}">
        <p14:creationId xmlns:p14="http://schemas.microsoft.com/office/powerpoint/2010/main" val="2029795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18</a:t>
            </a:fld>
            <a:endParaRPr lang="it-IT"/>
          </a:p>
        </p:txBody>
      </p:sp>
    </p:spTree>
    <p:extLst>
      <p:ext uri="{BB962C8B-B14F-4D97-AF65-F5344CB8AC3E}">
        <p14:creationId xmlns:p14="http://schemas.microsoft.com/office/powerpoint/2010/main" val="494965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19</a:t>
            </a:fld>
            <a:endParaRPr lang="it-IT"/>
          </a:p>
        </p:txBody>
      </p:sp>
    </p:spTree>
    <p:extLst>
      <p:ext uri="{BB962C8B-B14F-4D97-AF65-F5344CB8AC3E}">
        <p14:creationId xmlns:p14="http://schemas.microsoft.com/office/powerpoint/2010/main" val="383205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a:t>
            </a:fld>
            <a:endParaRPr lang="it-IT"/>
          </a:p>
        </p:txBody>
      </p:sp>
    </p:spTree>
    <p:extLst>
      <p:ext uri="{BB962C8B-B14F-4D97-AF65-F5344CB8AC3E}">
        <p14:creationId xmlns:p14="http://schemas.microsoft.com/office/powerpoint/2010/main" val="264548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20</a:t>
            </a:fld>
            <a:endParaRPr lang="it-IT"/>
          </a:p>
        </p:txBody>
      </p:sp>
    </p:spTree>
    <p:extLst>
      <p:ext uri="{BB962C8B-B14F-4D97-AF65-F5344CB8AC3E}">
        <p14:creationId xmlns:p14="http://schemas.microsoft.com/office/powerpoint/2010/main" val="4135742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21</a:t>
            </a:fld>
            <a:endParaRPr lang="it-IT"/>
          </a:p>
        </p:txBody>
      </p:sp>
    </p:spTree>
    <p:extLst>
      <p:ext uri="{BB962C8B-B14F-4D97-AF65-F5344CB8AC3E}">
        <p14:creationId xmlns:p14="http://schemas.microsoft.com/office/powerpoint/2010/main" val="3856904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22</a:t>
            </a:fld>
            <a:endParaRPr lang="it-IT"/>
          </a:p>
        </p:txBody>
      </p:sp>
    </p:spTree>
    <p:extLst>
      <p:ext uri="{BB962C8B-B14F-4D97-AF65-F5344CB8AC3E}">
        <p14:creationId xmlns:p14="http://schemas.microsoft.com/office/powerpoint/2010/main" val="4219581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23</a:t>
            </a:fld>
            <a:endParaRPr lang="it-IT"/>
          </a:p>
        </p:txBody>
      </p:sp>
    </p:spTree>
    <p:extLst>
      <p:ext uri="{BB962C8B-B14F-4D97-AF65-F5344CB8AC3E}">
        <p14:creationId xmlns:p14="http://schemas.microsoft.com/office/powerpoint/2010/main" val="2015063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24</a:t>
            </a:fld>
            <a:endParaRPr lang="it-IT"/>
          </a:p>
        </p:txBody>
      </p:sp>
    </p:spTree>
    <p:extLst>
      <p:ext uri="{BB962C8B-B14F-4D97-AF65-F5344CB8AC3E}">
        <p14:creationId xmlns:p14="http://schemas.microsoft.com/office/powerpoint/2010/main" val="297178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25</a:t>
            </a:fld>
            <a:endParaRPr lang="it-IT"/>
          </a:p>
        </p:txBody>
      </p:sp>
    </p:spTree>
    <p:extLst>
      <p:ext uri="{BB962C8B-B14F-4D97-AF65-F5344CB8AC3E}">
        <p14:creationId xmlns:p14="http://schemas.microsoft.com/office/powerpoint/2010/main" val="2765494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26</a:t>
            </a:fld>
            <a:endParaRPr lang="it-IT"/>
          </a:p>
        </p:txBody>
      </p:sp>
    </p:spTree>
    <p:extLst>
      <p:ext uri="{BB962C8B-B14F-4D97-AF65-F5344CB8AC3E}">
        <p14:creationId xmlns:p14="http://schemas.microsoft.com/office/powerpoint/2010/main" val="1359549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27</a:t>
            </a:fld>
            <a:endParaRPr lang="it-IT"/>
          </a:p>
        </p:txBody>
      </p:sp>
    </p:spTree>
    <p:extLst>
      <p:ext uri="{BB962C8B-B14F-4D97-AF65-F5344CB8AC3E}">
        <p14:creationId xmlns:p14="http://schemas.microsoft.com/office/powerpoint/2010/main" val="3945054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28</a:t>
            </a:fld>
            <a:endParaRPr lang="it-IT"/>
          </a:p>
        </p:txBody>
      </p:sp>
    </p:spTree>
    <p:extLst>
      <p:ext uri="{BB962C8B-B14F-4D97-AF65-F5344CB8AC3E}">
        <p14:creationId xmlns:p14="http://schemas.microsoft.com/office/powerpoint/2010/main" val="888245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29</a:t>
            </a:fld>
            <a:endParaRPr lang="it-IT"/>
          </a:p>
        </p:txBody>
      </p:sp>
    </p:spTree>
    <p:extLst>
      <p:ext uri="{BB962C8B-B14F-4D97-AF65-F5344CB8AC3E}">
        <p14:creationId xmlns:p14="http://schemas.microsoft.com/office/powerpoint/2010/main" val="2495437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3</a:t>
            </a:fld>
            <a:endParaRPr lang="it-IT"/>
          </a:p>
        </p:txBody>
      </p:sp>
    </p:spTree>
    <p:extLst>
      <p:ext uri="{BB962C8B-B14F-4D97-AF65-F5344CB8AC3E}">
        <p14:creationId xmlns:p14="http://schemas.microsoft.com/office/powerpoint/2010/main" val="4255041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4</a:t>
            </a:fld>
            <a:endParaRPr lang="it-IT"/>
          </a:p>
        </p:txBody>
      </p:sp>
    </p:spTree>
    <p:extLst>
      <p:ext uri="{BB962C8B-B14F-4D97-AF65-F5344CB8AC3E}">
        <p14:creationId xmlns:p14="http://schemas.microsoft.com/office/powerpoint/2010/main" val="127179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5</a:t>
            </a:fld>
            <a:endParaRPr lang="it-IT"/>
          </a:p>
        </p:txBody>
      </p:sp>
    </p:spTree>
    <p:extLst>
      <p:ext uri="{BB962C8B-B14F-4D97-AF65-F5344CB8AC3E}">
        <p14:creationId xmlns:p14="http://schemas.microsoft.com/office/powerpoint/2010/main" val="3837286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6</a:t>
            </a:fld>
            <a:endParaRPr lang="it-IT"/>
          </a:p>
        </p:txBody>
      </p:sp>
    </p:spTree>
    <p:extLst>
      <p:ext uri="{BB962C8B-B14F-4D97-AF65-F5344CB8AC3E}">
        <p14:creationId xmlns:p14="http://schemas.microsoft.com/office/powerpoint/2010/main" val="33004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7</a:t>
            </a:fld>
            <a:endParaRPr lang="it-IT"/>
          </a:p>
        </p:txBody>
      </p:sp>
    </p:spTree>
    <p:extLst>
      <p:ext uri="{BB962C8B-B14F-4D97-AF65-F5344CB8AC3E}">
        <p14:creationId xmlns:p14="http://schemas.microsoft.com/office/powerpoint/2010/main" val="138370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8</a:t>
            </a:fld>
            <a:endParaRPr lang="it-IT"/>
          </a:p>
        </p:txBody>
      </p:sp>
    </p:spTree>
    <p:extLst>
      <p:ext uri="{BB962C8B-B14F-4D97-AF65-F5344CB8AC3E}">
        <p14:creationId xmlns:p14="http://schemas.microsoft.com/office/powerpoint/2010/main" val="103447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66A8355-E0CA-426E-89E3-954DB765D4F4}" type="slidenum">
              <a:rPr lang="it-IT" smtClean="0"/>
              <a:t>9</a:t>
            </a:fld>
            <a:endParaRPr lang="it-IT"/>
          </a:p>
        </p:txBody>
      </p:sp>
    </p:spTree>
    <p:extLst>
      <p:ext uri="{BB962C8B-B14F-4D97-AF65-F5344CB8AC3E}">
        <p14:creationId xmlns:p14="http://schemas.microsoft.com/office/powerpoint/2010/main" val="375840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F302-8A97-4939-B6C3-0B19DA075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0D10E22-2C37-4CC6-8907-4C8E1BDE7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E56E0EE-C78C-4329-ABB4-F7F6E0967C46}"/>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5" name="Footer Placeholder 4">
            <a:extLst>
              <a:ext uri="{FF2B5EF4-FFF2-40B4-BE49-F238E27FC236}">
                <a16:creationId xmlns:a16="http://schemas.microsoft.com/office/drawing/2014/main" id="{58798922-1502-43A2-ABD8-90594CDC51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3B887C-FDCB-41D1-9821-364743CCA1FD}"/>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28903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AC2F-C435-4AD1-B4B4-56AA5C25E66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B1A850-2AB7-4BBE-802E-2BCC13A2E6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60A5E0-52C2-41FE-B0B8-BFF514657825}"/>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5" name="Footer Placeholder 4">
            <a:extLst>
              <a:ext uri="{FF2B5EF4-FFF2-40B4-BE49-F238E27FC236}">
                <a16:creationId xmlns:a16="http://schemas.microsoft.com/office/drawing/2014/main" id="{38079CEF-DAAB-4F6E-9BCA-22A60365DA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1700D6-F364-4C24-9136-B3B9A11242AD}"/>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305266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BE746-6AEC-451F-A018-15A6B4CC4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731813-0474-4B00-8162-F017C3C24C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52CAC4-0E94-418B-BC7C-4085DCD2FCAE}"/>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5" name="Footer Placeholder 4">
            <a:extLst>
              <a:ext uri="{FF2B5EF4-FFF2-40B4-BE49-F238E27FC236}">
                <a16:creationId xmlns:a16="http://schemas.microsoft.com/office/drawing/2014/main" id="{DD35BA2A-8590-4A41-A5CB-68A171B5AF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744D6-7F32-4BD9-B280-6CE5EC85DFA0}"/>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2231932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0" name="Immagine 9" descr="Immagine che contiene segnale, esterni&#10;&#10;Descrizione generata con affidabilità elevata">
            <a:extLst>
              <a:ext uri="{FF2B5EF4-FFF2-40B4-BE49-F238E27FC236}">
                <a16:creationId xmlns:a16="http://schemas.microsoft.com/office/drawing/2014/main" id="{31370654-1190-4538-859A-9F56C259EE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92499" y="6423095"/>
            <a:ext cx="1133592" cy="412711"/>
          </a:xfrm>
          <a:prstGeom prst="rect">
            <a:avLst/>
          </a:prstGeom>
        </p:spPr>
      </p:pic>
      <p:sp>
        <p:nvSpPr>
          <p:cNvPr id="13" name="Footer Placeholder 4"/>
          <p:cNvSpPr txBox="1">
            <a:spLocks/>
          </p:cNvSpPr>
          <p:nvPr userDrawn="1"/>
        </p:nvSpPr>
        <p:spPr>
          <a:xfrm>
            <a:off x="150577" y="6515016"/>
            <a:ext cx="7895065"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it-IT" sz="1067" noProof="0" dirty="0">
                <a:latin typeface="+mn-lt"/>
                <a:ea typeface="Times New Roman" charset="0"/>
                <a:cs typeface="Times New Roman" charset="0"/>
              </a:rPr>
              <a:t>Zero-Shot Learning</a:t>
            </a:r>
            <a:endParaRPr lang="en-GB" sz="1067" noProof="0" dirty="0">
              <a:latin typeface="+mn-lt"/>
              <a:ea typeface="Times New Roman" charset="0"/>
              <a:cs typeface="Times New Roman" charset="0"/>
            </a:endParaRPr>
          </a:p>
        </p:txBody>
      </p:sp>
      <p:pic>
        <p:nvPicPr>
          <p:cNvPr id="8" name="Immagine 7">
            <a:extLst>
              <a:ext uri="{FF2B5EF4-FFF2-40B4-BE49-F238E27FC236}">
                <a16:creationId xmlns:a16="http://schemas.microsoft.com/office/drawing/2014/main" id="{4DBE4B46-B68A-AF47-9E86-E587620AE309}"/>
              </a:ext>
            </a:extLst>
          </p:cNvPr>
          <p:cNvPicPr>
            <a:picLocks noChangeAspect="1"/>
          </p:cNvPicPr>
          <p:nvPr userDrawn="1"/>
        </p:nvPicPr>
        <p:blipFill rotWithShape="1">
          <a:blip r:embed="rId3"/>
          <a:srcRect r="50172"/>
          <a:stretch/>
        </p:blipFill>
        <p:spPr>
          <a:xfrm>
            <a:off x="10968947" y="6516896"/>
            <a:ext cx="621043" cy="261257"/>
          </a:xfrm>
          <a:prstGeom prst="rect">
            <a:avLst/>
          </a:prstGeom>
        </p:spPr>
      </p:pic>
    </p:spTree>
    <p:extLst>
      <p:ext uri="{BB962C8B-B14F-4D97-AF65-F5344CB8AC3E}">
        <p14:creationId xmlns:p14="http://schemas.microsoft.com/office/powerpoint/2010/main" val="346910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2A0B-0273-4F8E-BCA5-F44EA5DDED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2FCC3A-ACB5-490B-AF62-09F50859C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3BEC8F-ABEE-4813-90FA-5A3FCBB66189}"/>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5" name="Footer Placeholder 4">
            <a:extLst>
              <a:ext uri="{FF2B5EF4-FFF2-40B4-BE49-F238E27FC236}">
                <a16:creationId xmlns:a16="http://schemas.microsoft.com/office/drawing/2014/main" id="{6131D276-FA42-48B3-A40C-042885A1E8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CB79F8-6EE1-41DB-8962-76381AFEAC39}"/>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357422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813A-1481-46F8-9907-D2A04BC15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086CD1-7669-46DC-A132-DBF50EA526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3FD166-C65C-4301-AA03-655C66DE6EC9}"/>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5" name="Footer Placeholder 4">
            <a:extLst>
              <a:ext uri="{FF2B5EF4-FFF2-40B4-BE49-F238E27FC236}">
                <a16:creationId xmlns:a16="http://schemas.microsoft.com/office/drawing/2014/main" id="{5D10144D-3170-4148-A92C-BFBA38C487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569AD-D40F-49FC-9C04-7FB3A289F684}"/>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27524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3905-5C1E-493E-A973-3B544D3B5B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444339-851B-4A36-8497-2B67745AB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84CECB-A2B1-475D-AD0C-39D922A29D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57EC7E-0F6A-4A19-B5B6-925A67E97FEC}"/>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6" name="Footer Placeholder 5">
            <a:extLst>
              <a:ext uri="{FF2B5EF4-FFF2-40B4-BE49-F238E27FC236}">
                <a16:creationId xmlns:a16="http://schemas.microsoft.com/office/drawing/2014/main" id="{352C2610-5CF9-41C0-BC3D-B6C53D0BD5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8C7AF3-08F4-426D-8D2B-AC18062A2906}"/>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371922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8251-F14D-4ED9-B5B9-55AEAB063F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A48347-FFE9-493D-8B94-CA55E7548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6CF4B-1AC7-436A-98DD-D022E4B8DD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BCD721-7AD0-49F9-8238-C92FF7936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7C94FB-E12D-4668-A6E9-D27A7932BB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00D888-6FE7-4B71-ADCC-5BC9D395AB56}"/>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8" name="Footer Placeholder 7">
            <a:extLst>
              <a:ext uri="{FF2B5EF4-FFF2-40B4-BE49-F238E27FC236}">
                <a16:creationId xmlns:a16="http://schemas.microsoft.com/office/drawing/2014/main" id="{35A8245F-234E-4080-A959-49AAECCC52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7839CC-2107-4AA5-9777-533FCE5EF984}"/>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40377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AABE-0632-48DC-9014-B49CFC25DE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D4F18E-6A1F-406C-A61C-B64312859B2E}"/>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4" name="Footer Placeholder 3">
            <a:extLst>
              <a:ext uri="{FF2B5EF4-FFF2-40B4-BE49-F238E27FC236}">
                <a16:creationId xmlns:a16="http://schemas.microsoft.com/office/drawing/2014/main" id="{41D62E85-97BF-4E69-8A92-0CD13B903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5B20794-21C9-4B79-A349-094094EE6068}"/>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36264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D7C84-123D-4498-9377-D8FF1E20DAC7}"/>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3" name="Footer Placeholder 2">
            <a:extLst>
              <a:ext uri="{FF2B5EF4-FFF2-40B4-BE49-F238E27FC236}">
                <a16:creationId xmlns:a16="http://schemas.microsoft.com/office/drawing/2014/main" id="{CD586171-06BE-45CD-B0ED-D9492851E9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AFAD69-2DE6-44D6-9DE1-C568FE4D6CAB}"/>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138375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A2E0-BE54-42D9-A157-8E9ED98BD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FC1FEA-D63F-4854-B171-6CC274C52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C083D8-7E0C-42B1-B62A-8CD789685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6C1BD-222F-4884-A178-CF9B9AA49876}"/>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6" name="Footer Placeholder 5">
            <a:extLst>
              <a:ext uri="{FF2B5EF4-FFF2-40B4-BE49-F238E27FC236}">
                <a16:creationId xmlns:a16="http://schemas.microsoft.com/office/drawing/2014/main" id="{28C5402F-E40B-46AB-8C04-3EE55E092F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3526CF-E006-4F2A-A830-F507BA98A317}"/>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293370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1CC6-7C48-49F2-9AC0-E34D05C8A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903BBE-62B6-4577-8E58-0E5C70898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5751BA-3FF1-429A-8DDF-BE8EA773A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71607-7498-490F-B29C-354E91B52435}"/>
              </a:ext>
            </a:extLst>
          </p:cNvPr>
          <p:cNvSpPr>
            <a:spLocks noGrp="1"/>
          </p:cNvSpPr>
          <p:nvPr>
            <p:ph type="dt" sz="half" idx="10"/>
          </p:nvPr>
        </p:nvSpPr>
        <p:spPr/>
        <p:txBody>
          <a:bodyPr/>
          <a:lstStyle/>
          <a:p>
            <a:fld id="{667D0C69-FCF4-4B5A-ABD4-6F3B0B8113F0}" type="datetimeFigureOut">
              <a:rPr lang="en-GB" smtClean="0"/>
              <a:t>04/06/2021</a:t>
            </a:fld>
            <a:endParaRPr lang="en-GB"/>
          </a:p>
        </p:txBody>
      </p:sp>
      <p:sp>
        <p:nvSpPr>
          <p:cNvPr id="6" name="Footer Placeholder 5">
            <a:extLst>
              <a:ext uri="{FF2B5EF4-FFF2-40B4-BE49-F238E27FC236}">
                <a16:creationId xmlns:a16="http://schemas.microsoft.com/office/drawing/2014/main" id="{E73F037B-356A-47F5-9AFD-AFF58F0670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6E5C98-D78F-4766-8D29-FFB59DF190E9}"/>
              </a:ext>
            </a:extLst>
          </p:cNvPr>
          <p:cNvSpPr>
            <a:spLocks noGrp="1"/>
          </p:cNvSpPr>
          <p:nvPr>
            <p:ph type="sldNum" sz="quarter" idx="12"/>
          </p:nvPr>
        </p:nvSpPr>
        <p:spPr/>
        <p:txBody>
          <a:bodyPr/>
          <a:lstStyle/>
          <a:p>
            <a:fld id="{167358E3-0C48-4EFE-8393-274F72F6160A}" type="slidenum">
              <a:rPr lang="en-GB" smtClean="0"/>
              <a:t>‹#›</a:t>
            </a:fld>
            <a:endParaRPr lang="en-GB"/>
          </a:p>
        </p:txBody>
      </p:sp>
    </p:spTree>
    <p:extLst>
      <p:ext uri="{BB962C8B-B14F-4D97-AF65-F5344CB8AC3E}">
        <p14:creationId xmlns:p14="http://schemas.microsoft.com/office/powerpoint/2010/main" val="200622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16483-4934-4690-A4D0-121EDE073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5367CF-5E99-40A0-9748-5DCB29764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170951-A6CE-4FAE-ADEC-88CF3FC26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D0C69-FCF4-4B5A-ABD4-6F3B0B8113F0}" type="datetimeFigureOut">
              <a:rPr lang="en-GB" smtClean="0"/>
              <a:t>04/06/2021</a:t>
            </a:fld>
            <a:endParaRPr lang="en-GB"/>
          </a:p>
        </p:txBody>
      </p:sp>
      <p:sp>
        <p:nvSpPr>
          <p:cNvPr id="5" name="Footer Placeholder 4">
            <a:extLst>
              <a:ext uri="{FF2B5EF4-FFF2-40B4-BE49-F238E27FC236}">
                <a16:creationId xmlns:a16="http://schemas.microsoft.com/office/drawing/2014/main" id="{AE4553FD-1E65-4F2A-BDE3-C1F5BE801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86AC34-3972-4DAA-9DDE-838D45432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358E3-0C48-4EFE-8393-274F72F6160A}" type="slidenum">
              <a:rPr lang="en-GB" smtClean="0"/>
              <a:t>‹#›</a:t>
            </a:fld>
            <a:endParaRPr lang="en-GB"/>
          </a:p>
        </p:txBody>
      </p:sp>
    </p:spTree>
    <p:extLst>
      <p:ext uri="{BB962C8B-B14F-4D97-AF65-F5344CB8AC3E}">
        <p14:creationId xmlns:p14="http://schemas.microsoft.com/office/powerpoint/2010/main" val="43584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28">
            <a:extLst>
              <a:ext uri="{FF2B5EF4-FFF2-40B4-BE49-F238E27FC236}">
                <a16:creationId xmlns:a16="http://schemas.microsoft.com/office/drawing/2014/main" id="{F31578FE-55D9-D24B-99A8-56F2E46F2C3A}"/>
              </a:ext>
            </a:extLst>
          </p:cNvPr>
          <p:cNvSpPr txBox="1">
            <a:spLocks/>
          </p:cNvSpPr>
          <p:nvPr/>
        </p:nvSpPr>
        <p:spPr>
          <a:xfrm>
            <a:off x="241104" y="2191513"/>
            <a:ext cx="11303667" cy="742689"/>
          </a:xfrm>
          <a:prstGeom prst="rect">
            <a:avLst/>
          </a:prstGeom>
          <a:noFill/>
          <a:ln>
            <a:noFill/>
          </a:ln>
        </p:spPr>
        <p:txBody>
          <a:bodyPr spcFirstLastPara="1" vert="horz" wrap="square" lIns="91425" tIns="45700" rIns="91425" bIns="45700" rtlCol="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lgn="ctr"/>
            <a:r>
              <a:rPr lang="en-US" sz="4000" dirty="0">
                <a:latin typeface="Helvetica" panose="020B0604020202020204" pitchFamily="34" charset="0"/>
                <a:ea typeface="Calibri" charset="0"/>
                <a:cs typeface="Helvetica" panose="020B0604020202020204" pitchFamily="34" charset="0"/>
                <a:sym typeface="Calibri"/>
              </a:rPr>
              <a:t>Zero-Shot Learning</a:t>
            </a:r>
          </a:p>
        </p:txBody>
      </p:sp>
      <p:sp>
        <p:nvSpPr>
          <p:cNvPr id="3" name="Subtitle 2">
            <a:extLst>
              <a:ext uri="{FF2B5EF4-FFF2-40B4-BE49-F238E27FC236}">
                <a16:creationId xmlns:a16="http://schemas.microsoft.com/office/drawing/2014/main" id="{E9BC4A52-AD23-4304-BAC7-97B7659F1608}"/>
              </a:ext>
            </a:extLst>
          </p:cNvPr>
          <p:cNvSpPr txBox="1">
            <a:spLocks/>
          </p:cNvSpPr>
          <p:nvPr/>
        </p:nvSpPr>
        <p:spPr>
          <a:xfrm>
            <a:off x="4180319" y="3090409"/>
            <a:ext cx="3425235" cy="4909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Learning from no data</a:t>
            </a:r>
          </a:p>
        </p:txBody>
      </p:sp>
    </p:spTree>
    <p:extLst>
      <p:ext uri="{BB962C8B-B14F-4D97-AF65-F5344CB8AC3E}">
        <p14:creationId xmlns:p14="http://schemas.microsoft.com/office/powerpoint/2010/main" val="389004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Notation</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Seen classes – 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Classes for which we have </a:t>
            </a:r>
            <a:r>
              <a:rPr lang="en-US" sz="1400" dirty="0">
                <a:solidFill>
                  <a:srgbClr val="354451"/>
                </a:solidFill>
                <a:latin typeface="Helvetica" pitchFamily="2" charset="0"/>
                <a:sym typeface="Arial"/>
              </a:rPr>
              <a:t>labeled</a:t>
            </a:r>
            <a:r>
              <a:rPr lang="en-GB" sz="1400" dirty="0">
                <a:solidFill>
                  <a:srgbClr val="354451"/>
                </a:solidFill>
                <a:latin typeface="Helvetica" pitchFamily="2" charset="0"/>
                <a:sym typeface="Arial"/>
              </a:rPr>
              <a:t> images during training.</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S consists of several images (each image is denoted by x), the associated labels (denoted by y), and the auxiliary information (denoted by </a:t>
            </a:r>
            <a:r>
              <a:rPr lang="en-GB" sz="1400" dirty="0" err="1">
                <a:solidFill>
                  <a:srgbClr val="354451"/>
                </a:solidFill>
                <a:latin typeface="Helvetica" pitchFamily="2" charset="0"/>
                <a:sym typeface="Arial"/>
              </a:rPr>
              <a:t>h_y</a:t>
            </a:r>
            <a:r>
              <a:rPr lang="en-GB" sz="1400" dirty="0">
                <a:solidFill>
                  <a:srgbClr val="354451"/>
                </a:solidFill>
                <a:latin typeface="Helvetica" pitchFamily="2" charset="0"/>
                <a:sym typeface="Arial"/>
              </a:rPr>
              <a:t>).</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Unseen classes – U</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Classes for which </a:t>
            </a:r>
            <a:r>
              <a:rPr lang="en-GB" sz="1400" dirty="0" err="1">
                <a:solidFill>
                  <a:srgbClr val="354451"/>
                </a:solidFill>
                <a:latin typeface="Helvetica" pitchFamily="2" charset="0"/>
                <a:sym typeface="Arial"/>
              </a:rPr>
              <a:t>labeled</a:t>
            </a:r>
            <a:r>
              <a:rPr lang="en-GB" sz="1400" dirty="0">
                <a:solidFill>
                  <a:srgbClr val="354451"/>
                </a:solidFill>
                <a:latin typeface="Helvetica" pitchFamily="2" charset="0"/>
                <a:sym typeface="Arial"/>
              </a:rPr>
              <a:t> images are not present during the training phase.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Auxiliary information – A</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Descriptions/semantic attributes/word embeddings for both seen and unseen classes.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This information acts as a bridge between seen and unseen classes.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Each class (seen or unseen) can be identified by its attribute vector </a:t>
            </a:r>
            <a:r>
              <a:rPr lang="en-GB" sz="1400" dirty="0" err="1">
                <a:solidFill>
                  <a:srgbClr val="354451"/>
                </a:solidFill>
                <a:latin typeface="Helvetica" pitchFamily="2" charset="0"/>
                <a:sym typeface="Arial"/>
              </a:rPr>
              <a:t>h_y</a:t>
            </a:r>
            <a:r>
              <a:rPr lang="en-GB" sz="1400" dirty="0">
                <a:solidFill>
                  <a:srgbClr val="354451"/>
                </a:solidFill>
                <a:latin typeface="Helvetica" pitchFamily="2" charset="0"/>
                <a:sym typeface="Arial"/>
              </a:rPr>
              <a:t> (signature).</a:t>
            </a:r>
          </a:p>
        </p:txBody>
      </p:sp>
      <p:pic>
        <p:nvPicPr>
          <p:cNvPr id="4" name="Picture 8" descr="S = \{ (x, y, h_y)|x \in X^S, y \in Y^S, h \in A^S \}">
            <a:extLst>
              <a:ext uri="{FF2B5EF4-FFF2-40B4-BE49-F238E27FC236}">
                <a16:creationId xmlns:a16="http://schemas.microsoft.com/office/drawing/2014/main" id="{FF652B67-7CA0-4671-B2E9-C1D62CC2E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41" y="1445846"/>
            <a:ext cx="3569774" cy="2433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U = \{ (x, y, h_y)|x \in X^U, y \in Y^U, h \in A^U \}">
            <a:extLst>
              <a:ext uri="{FF2B5EF4-FFF2-40B4-BE49-F238E27FC236}">
                <a16:creationId xmlns:a16="http://schemas.microsoft.com/office/drawing/2014/main" id="{A3D58FFC-F12F-4994-9FBD-851A36ABD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3141" y="2903763"/>
            <a:ext cx="3543141" cy="23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9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Semantic Encoding</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7867759"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A semantic encoding is a mapping between the attribute space and the classes.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This mapping is defined by the human operator.</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Example: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image is x.</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class label y is “cat”.</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auxiliary information </a:t>
            </a:r>
            <a:r>
              <a:rPr lang="en-GB" sz="1400" dirty="0" err="1">
                <a:solidFill>
                  <a:srgbClr val="354451"/>
                </a:solidFill>
                <a:latin typeface="Helvetica" pitchFamily="2" charset="0"/>
                <a:sym typeface="Arial"/>
              </a:rPr>
              <a:t>h_y</a:t>
            </a:r>
            <a:r>
              <a:rPr lang="en-GB" sz="1400" dirty="0">
                <a:solidFill>
                  <a:srgbClr val="354451"/>
                </a:solidFill>
                <a:latin typeface="Helvetica" pitchFamily="2" charset="0"/>
                <a:sym typeface="Arial"/>
              </a:rPr>
              <a:t> is stored as a one hot encoded vector consisting of 5 elements — tail, beak, feather, whiskers, furry.</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Each element of the vector is an attribute, its value is 1 if the attributes describe that class, and 0 elsewhere.</a:t>
            </a:r>
          </a:p>
        </p:txBody>
      </p:sp>
      <p:pic>
        <p:nvPicPr>
          <p:cNvPr id="8" name="Picture 2" descr="Semantic embedding using attribute vector">
            <a:extLst>
              <a:ext uri="{FF2B5EF4-FFF2-40B4-BE49-F238E27FC236}">
                <a16:creationId xmlns:a16="http://schemas.microsoft.com/office/drawing/2014/main" id="{149F2734-602E-45BE-AC52-7A1F71CA4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0" y="2335653"/>
            <a:ext cx="2933700" cy="218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56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4" name="Google Shape;380;p30">
            <a:extLst>
              <a:ext uri="{FF2B5EF4-FFF2-40B4-BE49-F238E27FC236}">
                <a16:creationId xmlns:a16="http://schemas.microsoft.com/office/drawing/2014/main" id="{480D06CE-91CC-4391-AE34-4A2CDE86336E}"/>
              </a:ext>
            </a:extLst>
          </p:cNvPr>
          <p:cNvSpPr/>
          <p:nvPr/>
        </p:nvSpPr>
        <p:spPr>
          <a:xfrm>
            <a:off x="329184" y="1154280"/>
            <a:ext cx="11645102" cy="4147063"/>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US" sz="2133" dirty="0">
                <a:solidFill>
                  <a:srgbClr val="354451"/>
                </a:solidFill>
                <a:latin typeface="Helvetica" pitchFamily="2" charset="0"/>
                <a:sym typeface="Arial"/>
              </a:rPr>
              <a:t>Introduction to N-Shot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Zero-Shot Learning definition</a:t>
            </a:r>
          </a:p>
          <a:p>
            <a:pPr marL="457200" lvl="0" indent="-457200">
              <a:spcBef>
                <a:spcPts val="1600"/>
              </a:spcBef>
              <a:buFont typeface="+mj-lt"/>
              <a:buAutoNum type="arabicPeriod"/>
            </a:pPr>
            <a:r>
              <a:rPr lang="en-US" sz="2133" b="1" dirty="0">
                <a:solidFill>
                  <a:srgbClr val="354451"/>
                </a:solidFill>
                <a:latin typeface="Helvetica" pitchFamily="2" charset="0"/>
                <a:sym typeface="Arial"/>
              </a:rPr>
              <a:t>Types of Zero-Shot Learning</a:t>
            </a:r>
          </a:p>
          <a:p>
            <a:pPr marL="1066785" lvl="1" indent="-457200">
              <a:spcBef>
                <a:spcPts val="1600"/>
              </a:spcBef>
              <a:buFont typeface="Arial" panose="020B0604020202020204" pitchFamily="34" charset="0"/>
              <a:buChar char="•"/>
            </a:pPr>
            <a:r>
              <a:rPr lang="en-GB" dirty="0">
                <a:sym typeface="Arial"/>
              </a:rPr>
              <a:t>Based on training data</a:t>
            </a:r>
            <a:br>
              <a:rPr lang="en-GB" dirty="0">
                <a:sym typeface="Arial"/>
              </a:rPr>
            </a:br>
            <a:r>
              <a:rPr lang="en-GB" dirty="0">
                <a:sym typeface="Arial"/>
              </a:rPr>
              <a:t>(Inductive ZSL, </a:t>
            </a:r>
            <a:r>
              <a:rPr lang="en-GB" dirty="0" err="1">
                <a:sym typeface="Arial"/>
              </a:rPr>
              <a:t>Transductive</a:t>
            </a:r>
            <a:r>
              <a:rPr lang="en-GB" dirty="0">
                <a:sym typeface="Arial"/>
              </a:rPr>
              <a:t> ZSL)</a:t>
            </a:r>
          </a:p>
          <a:p>
            <a:pPr marL="1066785" lvl="1" indent="-457200">
              <a:spcBef>
                <a:spcPts val="1600"/>
              </a:spcBef>
              <a:buFont typeface="Arial" panose="020B0604020202020204" pitchFamily="34" charset="0"/>
              <a:buChar char="•"/>
            </a:pPr>
            <a:r>
              <a:rPr lang="en-GB" dirty="0">
                <a:sym typeface="Arial"/>
              </a:rPr>
              <a:t>Based on test data</a:t>
            </a:r>
            <a:br>
              <a:rPr lang="en-GB" dirty="0">
                <a:sym typeface="Arial"/>
              </a:rPr>
            </a:br>
            <a:r>
              <a:rPr lang="en-GB" dirty="0">
                <a:sym typeface="Arial"/>
              </a:rPr>
              <a:t>(Conventional ZSL, Generalized ZSL)</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Challenges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Methodologies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Evaluation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Hands on</a:t>
            </a:r>
          </a:p>
        </p:txBody>
      </p:sp>
    </p:spTree>
    <p:extLst>
      <p:ext uri="{BB962C8B-B14F-4D97-AF65-F5344CB8AC3E}">
        <p14:creationId xmlns:p14="http://schemas.microsoft.com/office/powerpoint/2010/main" val="14127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Types of ZSL – Based on training data</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Inductive ZSL</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We have access to </a:t>
            </a:r>
            <a:r>
              <a:rPr lang="en-GB" sz="1400" dirty="0" err="1">
                <a:solidFill>
                  <a:srgbClr val="354451"/>
                </a:solidFill>
                <a:latin typeface="Helvetica" pitchFamily="2" charset="0"/>
                <a:sym typeface="Arial"/>
              </a:rPr>
              <a:t>labeled</a:t>
            </a:r>
            <a:r>
              <a:rPr lang="en-GB" sz="1400" dirty="0">
                <a:solidFill>
                  <a:srgbClr val="354451"/>
                </a:solidFill>
                <a:latin typeface="Helvetica" pitchFamily="2" charset="0"/>
                <a:sym typeface="Arial"/>
              </a:rPr>
              <a:t> image data from seen classes during the training phase.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We have access to semantic descriptions/attributes of both seen and unseen classes during the training phase.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main goal is to transfer knowledge from semantic space to visual image space so that the model can recognize objects from unseen classes at test time.</a:t>
            </a:r>
          </a:p>
          <a:p>
            <a:pPr marL="342900" lvl="0" indent="-342900">
              <a:spcBef>
                <a:spcPts val="1600"/>
              </a:spcBef>
              <a:buFont typeface="Arial" panose="020B0604020202020204" pitchFamily="34" charset="0"/>
              <a:buChar char="•"/>
            </a:pPr>
            <a:r>
              <a:rPr lang="en-GB" sz="1600" dirty="0" err="1">
                <a:solidFill>
                  <a:srgbClr val="354451"/>
                </a:solidFill>
                <a:latin typeface="Helvetica" pitchFamily="2" charset="0"/>
                <a:sym typeface="Arial"/>
              </a:rPr>
              <a:t>Transductive</a:t>
            </a:r>
            <a:r>
              <a:rPr lang="en-GB" sz="1600" dirty="0">
                <a:solidFill>
                  <a:srgbClr val="354451"/>
                </a:solidFill>
                <a:latin typeface="Helvetica" pitchFamily="2" charset="0"/>
                <a:sym typeface="Arial"/>
              </a:rPr>
              <a:t> ZSL</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In addition to </a:t>
            </a:r>
            <a:r>
              <a:rPr lang="en-GB" sz="1400" dirty="0" err="1">
                <a:solidFill>
                  <a:srgbClr val="354451"/>
                </a:solidFill>
                <a:latin typeface="Helvetica" pitchFamily="2" charset="0"/>
                <a:sym typeface="Arial"/>
              </a:rPr>
              <a:t>labeled</a:t>
            </a:r>
            <a:r>
              <a:rPr lang="en-GB" sz="1400" dirty="0">
                <a:solidFill>
                  <a:srgbClr val="354451"/>
                </a:solidFill>
                <a:latin typeface="Helvetica" pitchFamily="2" charset="0"/>
                <a:sym typeface="Arial"/>
              </a:rPr>
              <a:t> image data from seen classes, we also have access to </a:t>
            </a:r>
            <a:r>
              <a:rPr lang="en-GB" sz="1400" dirty="0" err="1">
                <a:solidFill>
                  <a:srgbClr val="354451"/>
                </a:solidFill>
                <a:latin typeface="Helvetica" pitchFamily="2" charset="0"/>
                <a:sym typeface="Arial"/>
              </a:rPr>
              <a:t>unlabeled</a:t>
            </a:r>
            <a:r>
              <a:rPr lang="en-GB" sz="1400" dirty="0">
                <a:solidFill>
                  <a:srgbClr val="354451"/>
                </a:solidFill>
                <a:latin typeface="Helvetica" pitchFamily="2" charset="0"/>
                <a:sym typeface="Arial"/>
              </a:rPr>
              <a:t> images from unseen classes during the training phase.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We have access to semantic descriptions/attributes of both seen and unseen classes during the training phase.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This setting is useful in practical scenarios where we have access to a large pool of images but annotating/labelling each image is either not possible or labour intensive.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Compared to the inductive setting, the </a:t>
            </a:r>
            <a:r>
              <a:rPr lang="en-GB" sz="1400" dirty="0" err="1">
                <a:solidFill>
                  <a:srgbClr val="354451"/>
                </a:solidFill>
                <a:latin typeface="Helvetica" pitchFamily="2" charset="0"/>
                <a:sym typeface="Arial"/>
              </a:rPr>
              <a:t>transductive</a:t>
            </a:r>
            <a:r>
              <a:rPr lang="en-GB" sz="1400" dirty="0">
                <a:solidFill>
                  <a:srgbClr val="354451"/>
                </a:solidFill>
                <a:latin typeface="Helvetica" pitchFamily="2" charset="0"/>
                <a:sym typeface="Arial"/>
              </a:rPr>
              <a:t> setting is a bit easier as the model has some knowledge about the distribution of visual features of unseen classes.</a:t>
            </a:r>
          </a:p>
        </p:txBody>
      </p:sp>
    </p:spTree>
    <p:extLst>
      <p:ext uri="{BB962C8B-B14F-4D97-AF65-F5344CB8AC3E}">
        <p14:creationId xmlns:p14="http://schemas.microsoft.com/office/powerpoint/2010/main" val="209626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Types of ZSL – Based on test data</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Conventional ZSL</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images to be recognized at test time belong only to unseen classes.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This setting is practically less useful as, in realistic scenarios, the assumption that the images at test time will come only from unseen classes is difficult to guarantee.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Generalized ZSL</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images to be recognized at test time may belong to seen or unseen classes.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This setting is practically more useful/realistic and much more challenging than the conventional setting.</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model has been trained only on seen class images and therefore its predictions are biased towards seen classes: many unseen class images can be wrongly classified into seen classes at test time.</a:t>
            </a:r>
          </a:p>
        </p:txBody>
      </p:sp>
    </p:spTree>
    <p:extLst>
      <p:ext uri="{BB962C8B-B14F-4D97-AF65-F5344CB8AC3E}">
        <p14:creationId xmlns:p14="http://schemas.microsoft.com/office/powerpoint/2010/main" val="144300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4" name="Google Shape;380;p30">
            <a:extLst>
              <a:ext uri="{FF2B5EF4-FFF2-40B4-BE49-F238E27FC236}">
                <a16:creationId xmlns:a16="http://schemas.microsoft.com/office/drawing/2014/main" id="{480D06CE-91CC-4391-AE34-4A2CDE86336E}"/>
              </a:ext>
            </a:extLst>
          </p:cNvPr>
          <p:cNvSpPr/>
          <p:nvPr/>
        </p:nvSpPr>
        <p:spPr>
          <a:xfrm>
            <a:off x="329184" y="1154280"/>
            <a:ext cx="11645102" cy="5246520"/>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US" sz="2133" dirty="0">
                <a:solidFill>
                  <a:srgbClr val="354451"/>
                </a:solidFill>
                <a:latin typeface="Helvetica" pitchFamily="2" charset="0"/>
                <a:sym typeface="Arial"/>
              </a:rPr>
              <a:t>Introduction to N-Shot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Zero-Shot Learning definition</a:t>
            </a:r>
          </a:p>
          <a:p>
            <a:pPr marL="457200" lvl="0" indent="-457200">
              <a:spcBef>
                <a:spcPts val="1600"/>
              </a:spcBef>
              <a:buFont typeface="+mj-lt"/>
              <a:buAutoNum type="arabicPeriod"/>
            </a:pPr>
            <a:r>
              <a:rPr lang="en-US" sz="2133" dirty="0">
                <a:solidFill>
                  <a:srgbClr val="354451"/>
                </a:solidFill>
                <a:latin typeface="Helvetica" pitchFamily="2" charset="0"/>
                <a:sym typeface="Arial"/>
              </a:rPr>
              <a:t>Types of Zero-Shot Learning</a:t>
            </a:r>
          </a:p>
          <a:p>
            <a:pPr marL="457200" lvl="0" indent="-457200">
              <a:spcBef>
                <a:spcPts val="1600"/>
              </a:spcBef>
              <a:buFont typeface="+mj-lt"/>
              <a:buAutoNum type="arabicPeriod"/>
            </a:pPr>
            <a:r>
              <a:rPr lang="en-US" sz="2133" b="1" dirty="0">
                <a:solidFill>
                  <a:srgbClr val="354451"/>
                </a:solidFill>
                <a:latin typeface="Helvetica" pitchFamily="2" charset="0"/>
                <a:sym typeface="Arial"/>
              </a:rPr>
              <a:t>Challenges</a:t>
            </a:r>
          </a:p>
          <a:p>
            <a:pPr marL="1066785" lvl="1" indent="-457200">
              <a:spcBef>
                <a:spcPts val="1600"/>
              </a:spcBef>
              <a:buFont typeface="Arial" panose="020B0604020202020204" pitchFamily="34" charset="0"/>
              <a:buChar char="•"/>
            </a:pPr>
            <a:r>
              <a:rPr lang="en-GB" dirty="0">
                <a:sym typeface="Arial"/>
              </a:rPr>
              <a:t>Domain shift</a:t>
            </a:r>
          </a:p>
          <a:p>
            <a:pPr marL="1066785" lvl="1" indent="-457200">
              <a:spcBef>
                <a:spcPts val="1600"/>
              </a:spcBef>
              <a:buFont typeface="Arial" panose="020B0604020202020204" pitchFamily="34" charset="0"/>
              <a:buChar char="•"/>
            </a:pPr>
            <a:r>
              <a:rPr lang="en-GB" dirty="0">
                <a:sym typeface="Arial"/>
              </a:rPr>
              <a:t>Bias</a:t>
            </a:r>
          </a:p>
          <a:p>
            <a:pPr marL="1066785" lvl="1" indent="-457200">
              <a:spcBef>
                <a:spcPts val="1600"/>
              </a:spcBef>
              <a:buFont typeface="Arial" panose="020B0604020202020204" pitchFamily="34" charset="0"/>
              <a:buChar char="•"/>
            </a:pPr>
            <a:r>
              <a:rPr lang="en-GB" dirty="0">
                <a:sym typeface="Arial"/>
              </a:rPr>
              <a:t>Cross-domain transfer</a:t>
            </a:r>
          </a:p>
          <a:p>
            <a:pPr marL="1066785" lvl="1" indent="-457200">
              <a:spcBef>
                <a:spcPts val="1600"/>
              </a:spcBef>
              <a:buFont typeface="Arial" panose="020B0604020202020204" pitchFamily="34" charset="0"/>
              <a:buChar char="•"/>
            </a:pPr>
            <a:r>
              <a:rPr lang="en-GB" dirty="0">
                <a:sym typeface="Arial"/>
              </a:rPr>
              <a:t>Semantic loss</a:t>
            </a:r>
          </a:p>
          <a:p>
            <a:pPr marL="1066785" lvl="1" indent="-457200">
              <a:spcBef>
                <a:spcPts val="1600"/>
              </a:spcBef>
              <a:buFont typeface="Arial" panose="020B0604020202020204" pitchFamily="34" charset="0"/>
              <a:buChar char="•"/>
            </a:pPr>
            <a:r>
              <a:rPr lang="en-GB" dirty="0">
                <a:sym typeface="Arial"/>
              </a:rPr>
              <a:t>Hubness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Methodologies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Evaluation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Hands on</a:t>
            </a:r>
          </a:p>
        </p:txBody>
      </p:sp>
    </p:spTree>
    <p:extLst>
      <p:ext uri="{BB962C8B-B14F-4D97-AF65-F5344CB8AC3E}">
        <p14:creationId xmlns:p14="http://schemas.microsoft.com/office/powerpoint/2010/main" val="359266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Challenges in ZSL – Domain shift</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Training and testing data come from two different distributions.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Our deep network learns the function using only seen classes during training.</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It might not work for/generalize well to out of distribution unseen classes at test time.</a:t>
            </a:r>
          </a:p>
        </p:txBody>
      </p:sp>
    </p:spTree>
    <p:extLst>
      <p:ext uri="{BB962C8B-B14F-4D97-AF65-F5344CB8AC3E}">
        <p14:creationId xmlns:p14="http://schemas.microsoft.com/office/powerpoint/2010/main" val="261396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Challenges in ZSL – Bias</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model is inherently biased towards predicting the seen classes as the correct class at test time.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This problem becomes crucial especially in the case of generalized ZSL where the test image can belong to both seen or unseen classes.</a:t>
            </a:r>
          </a:p>
        </p:txBody>
      </p:sp>
    </p:spTree>
    <p:extLst>
      <p:ext uri="{BB962C8B-B14F-4D97-AF65-F5344CB8AC3E}">
        <p14:creationId xmlns:p14="http://schemas.microsoft.com/office/powerpoint/2010/main" val="91758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Challenges in ZSL – Cross-domain transfer</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Image features are learned from seen classes and transferred to unseen classes.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Example: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Our model has seen a brown bear during training but not a polar bear.</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At test time, to recognize a polar bear, our model needs to transfer the ‘white fur’ attribute of a polar bear into visual space and merge it with the brown bear visual features to recognize a polar bear image correctly.</a:t>
            </a:r>
          </a:p>
        </p:txBody>
      </p:sp>
    </p:spTree>
    <p:extLst>
      <p:ext uri="{BB962C8B-B14F-4D97-AF65-F5344CB8AC3E}">
        <p14:creationId xmlns:p14="http://schemas.microsoft.com/office/powerpoint/2010/main" val="70672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Challenges in ZSL – Semantic loss</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While learning a classifier on seen classes during training, the model might ignore attributes/features that do not help it to differentiate between seen classes.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However, those ignored features could be helpful to differentiate between unseen classes at test time.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We experience a “semantic loss” during the training process.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Example: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We have 2 classes at train time: male and female.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Our model will learn to look for features like “facial appearance”, “body structure”, etc. to differentiate between male and female classes.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attribute “two legged” does not help it to differentiate between the classes and therefore it may not regard that attribute as important.</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But at test time if one of the novel unseen classes is dog, the information about the number of legs is very useful in distinguishing it from seen classes.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However, our model has learned to ignore the information about the number of legs since it was not useful at train time.</a:t>
            </a:r>
          </a:p>
        </p:txBody>
      </p:sp>
    </p:spTree>
    <p:extLst>
      <p:ext uri="{BB962C8B-B14F-4D97-AF65-F5344CB8AC3E}">
        <p14:creationId xmlns:p14="http://schemas.microsoft.com/office/powerpoint/2010/main" val="253598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6" name="Google Shape;380;p30">
            <a:extLst>
              <a:ext uri="{FF2B5EF4-FFF2-40B4-BE49-F238E27FC236}">
                <a16:creationId xmlns:a16="http://schemas.microsoft.com/office/drawing/2014/main" id="{5620D8AA-E25A-8C4D-B5E0-BE790FBF48F8}"/>
              </a:ext>
            </a:extLst>
          </p:cNvPr>
          <p:cNvSpPr/>
          <p:nvPr/>
        </p:nvSpPr>
        <p:spPr>
          <a:xfrm>
            <a:off x="329184" y="1154280"/>
            <a:ext cx="11497057" cy="2644834"/>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GB" sz="2133" dirty="0">
                <a:solidFill>
                  <a:srgbClr val="354451"/>
                </a:solidFill>
                <a:latin typeface="Helvetica" pitchFamily="2" charset="0"/>
                <a:sym typeface="Arial"/>
              </a:rPr>
              <a:t>Introduction to N-Shot Learning</a:t>
            </a:r>
          </a:p>
          <a:p>
            <a:pPr marL="457200" lvl="0" indent="-457200">
              <a:spcBef>
                <a:spcPts val="1600"/>
              </a:spcBef>
              <a:buFont typeface="+mj-lt"/>
              <a:buAutoNum type="arabicPeriod"/>
            </a:pPr>
            <a:r>
              <a:rPr lang="en-GB" sz="2133" dirty="0">
                <a:solidFill>
                  <a:srgbClr val="354451"/>
                </a:solidFill>
                <a:latin typeface="Helvetica" pitchFamily="2" charset="0"/>
                <a:sym typeface="Arial"/>
              </a:rPr>
              <a:t>Zero-Shot Learning definition</a:t>
            </a:r>
          </a:p>
          <a:p>
            <a:pPr marL="457200" lvl="0" indent="-457200">
              <a:spcBef>
                <a:spcPts val="1600"/>
              </a:spcBef>
              <a:buFont typeface="+mj-lt"/>
              <a:buAutoNum type="arabicPeriod"/>
            </a:pPr>
            <a:r>
              <a:rPr lang="en-GB" sz="2133" dirty="0">
                <a:solidFill>
                  <a:srgbClr val="354451"/>
                </a:solidFill>
                <a:latin typeface="Helvetica" pitchFamily="2" charset="0"/>
                <a:sym typeface="Arial"/>
              </a:rPr>
              <a:t>Types of Zero-Shot Learning</a:t>
            </a:r>
          </a:p>
          <a:p>
            <a:pPr marL="457200" lvl="0" indent="-457200">
              <a:spcBef>
                <a:spcPts val="1600"/>
              </a:spcBef>
              <a:buFont typeface="+mj-lt"/>
              <a:buAutoNum type="arabicPeriod"/>
            </a:pPr>
            <a:r>
              <a:rPr lang="en-GB" sz="2133" dirty="0">
                <a:solidFill>
                  <a:srgbClr val="354451"/>
                </a:solidFill>
                <a:latin typeface="Helvetica" pitchFamily="2" charset="0"/>
                <a:sym typeface="Arial"/>
              </a:rPr>
              <a:t>Challenges</a:t>
            </a:r>
          </a:p>
          <a:p>
            <a:pPr marL="457200" lvl="0" indent="-457200">
              <a:spcBef>
                <a:spcPts val="1600"/>
              </a:spcBef>
              <a:buFont typeface="+mj-lt"/>
              <a:buAutoNum type="arabicPeriod"/>
            </a:pPr>
            <a:r>
              <a:rPr lang="en-GB" sz="2133" dirty="0">
                <a:solidFill>
                  <a:srgbClr val="354451"/>
                </a:solidFill>
                <a:latin typeface="Helvetica" pitchFamily="2" charset="0"/>
                <a:sym typeface="Arial"/>
              </a:rPr>
              <a:t>Methodologies</a:t>
            </a:r>
          </a:p>
          <a:p>
            <a:pPr marL="457200" lvl="0" indent="-457200">
              <a:spcBef>
                <a:spcPts val="1600"/>
              </a:spcBef>
              <a:buFont typeface="+mj-lt"/>
              <a:buAutoNum type="arabicPeriod"/>
            </a:pPr>
            <a:r>
              <a:rPr lang="en-GB" sz="2133" dirty="0">
                <a:solidFill>
                  <a:srgbClr val="354451"/>
                </a:solidFill>
                <a:latin typeface="Helvetica" pitchFamily="2" charset="0"/>
                <a:sym typeface="Arial"/>
              </a:rPr>
              <a:t>Evaluation</a:t>
            </a:r>
          </a:p>
          <a:p>
            <a:pPr marL="457200" lvl="0" indent="-457200">
              <a:spcBef>
                <a:spcPts val="1600"/>
              </a:spcBef>
              <a:buFont typeface="+mj-lt"/>
              <a:buAutoNum type="arabicPeriod"/>
            </a:pPr>
            <a:r>
              <a:rPr lang="en-GB" sz="2133" dirty="0">
                <a:solidFill>
                  <a:srgbClr val="354451"/>
                </a:solidFill>
                <a:latin typeface="Helvetica" pitchFamily="2" charset="0"/>
                <a:sym typeface="Arial"/>
              </a:rPr>
              <a:t>Hands on</a:t>
            </a:r>
          </a:p>
        </p:txBody>
      </p:sp>
    </p:spTree>
    <p:extLst>
      <p:ext uri="{BB962C8B-B14F-4D97-AF65-F5344CB8AC3E}">
        <p14:creationId xmlns:p14="http://schemas.microsoft.com/office/powerpoint/2010/main" val="1821919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Challenges in ZSL – Hubness</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problem of hubness arises when a high dimensional (visual) vector is projected into a low dimensional (semantic) space.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Such a projection reduces variance and results in mapped points being clustered as a hub.</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This leads to the formation of hubs of projected points in the semantic space.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points in these hubs tend to cluster near semantic attribute vectors with higher frequency.</a:t>
            </a:r>
          </a:p>
        </p:txBody>
      </p:sp>
    </p:spTree>
    <p:extLst>
      <p:ext uri="{BB962C8B-B14F-4D97-AF65-F5344CB8AC3E}">
        <p14:creationId xmlns:p14="http://schemas.microsoft.com/office/powerpoint/2010/main" val="187638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4" name="Google Shape;380;p30">
            <a:extLst>
              <a:ext uri="{FF2B5EF4-FFF2-40B4-BE49-F238E27FC236}">
                <a16:creationId xmlns:a16="http://schemas.microsoft.com/office/drawing/2014/main" id="{480D06CE-91CC-4391-AE34-4A2CDE86336E}"/>
              </a:ext>
            </a:extLst>
          </p:cNvPr>
          <p:cNvSpPr/>
          <p:nvPr/>
        </p:nvSpPr>
        <p:spPr>
          <a:xfrm>
            <a:off x="329184" y="1154280"/>
            <a:ext cx="11645102" cy="3123806"/>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US" sz="2133" dirty="0">
                <a:solidFill>
                  <a:srgbClr val="354451"/>
                </a:solidFill>
                <a:latin typeface="Helvetica" pitchFamily="2" charset="0"/>
                <a:sym typeface="Arial"/>
              </a:rPr>
              <a:t>Introduction to N-Shot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Zero-Shot Learning definition</a:t>
            </a:r>
          </a:p>
          <a:p>
            <a:pPr marL="457200" lvl="0" indent="-457200">
              <a:spcBef>
                <a:spcPts val="1600"/>
              </a:spcBef>
              <a:buFont typeface="+mj-lt"/>
              <a:buAutoNum type="arabicPeriod"/>
            </a:pPr>
            <a:r>
              <a:rPr lang="en-US" sz="2133" dirty="0">
                <a:solidFill>
                  <a:srgbClr val="354451"/>
                </a:solidFill>
                <a:latin typeface="Helvetica" pitchFamily="2" charset="0"/>
                <a:sym typeface="Arial"/>
              </a:rPr>
              <a:t>Types of Zero-Shot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Challenges</a:t>
            </a:r>
          </a:p>
          <a:p>
            <a:pPr marL="457200" lvl="0" indent="-457200">
              <a:spcBef>
                <a:spcPts val="1600"/>
              </a:spcBef>
              <a:buFont typeface="+mj-lt"/>
              <a:buAutoNum type="arabicPeriod"/>
            </a:pPr>
            <a:endParaRPr lang="en-US" sz="2133" dirty="0">
              <a:solidFill>
                <a:srgbClr val="354451"/>
              </a:solidFill>
              <a:latin typeface="Helvetica" pitchFamily="2" charset="0"/>
              <a:sym typeface="Arial"/>
            </a:endParaRPr>
          </a:p>
          <a:p>
            <a:pPr marL="457200" lvl="0" indent="-457200">
              <a:spcBef>
                <a:spcPts val="1600"/>
              </a:spcBef>
              <a:buFont typeface="+mj-lt"/>
              <a:buAutoNum type="arabicPeriod"/>
            </a:pPr>
            <a:r>
              <a:rPr lang="en-US" sz="2133" b="1" dirty="0">
                <a:solidFill>
                  <a:srgbClr val="354451"/>
                </a:solidFill>
                <a:latin typeface="Helvetica" pitchFamily="2" charset="0"/>
                <a:sym typeface="Arial"/>
              </a:rPr>
              <a:t>Methodologies</a:t>
            </a:r>
          </a:p>
          <a:p>
            <a:pPr marL="1066785" lvl="1" indent="-457200">
              <a:spcBef>
                <a:spcPts val="1600"/>
              </a:spcBef>
              <a:buFont typeface="Arial" panose="020B0604020202020204" pitchFamily="34" charset="0"/>
              <a:buChar char="•"/>
            </a:pPr>
            <a:r>
              <a:rPr lang="en-GB" dirty="0">
                <a:sym typeface="Arial"/>
              </a:rPr>
              <a:t>Embedding-based</a:t>
            </a:r>
          </a:p>
          <a:p>
            <a:pPr marL="1066785" lvl="1" indent="-457200">
              <a:spcBef>
                <a:spcPts val="1600"/>
              </a:spcBef>
              <a:buFont typeface="Arial" panose="020B0604020202020204" pitchFamily="34" charset="0"/>
              <a:buChar char="•"/>
            </a:pPr>
            <a:r>
              <a:rPr lang="en-GB" dirty="0">
                <a:sym typeface="Arial"/>
              </a:rPr>
              <a:t>GAN-based</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Evaluation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Hands on</a:t>
            </a:r>
          </a:p>
        </p:txBody>
      </p:sp>
    </p:spTree>
    <p:extLst>
      <p:ext uri="{BB962C8B-B14F-4D97-AF65-F5344CB8AC3E}">
        <p14:creationId xmlns:p14="http://schemas.microsoft.com/office/powerpoint/2010/main" val="203595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ZSL Methodologies – Embedding-based</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Embedding-based methods map the image features and semantic attributes into a common embedding space using a projection function, which is learned using deep networks.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During training, a deep network learns that projection function using data from seen classes.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During the test phase, the unseen class image features are passed as input to the trained network and we get the corresponding semantic embedding as the output.</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To perform classification, we do a nearest neighbour search in the semantic attribute space to find the closest match to the output of the network.</a:t>
            </a:r>
          </a:p>
        </p:txBody>
      </p:sp>
    </p:spTree>
    <p:extLst>
      <p:ext uri="{BB962C8B-B14F-4D97-AF65-F5344CB8AC3E}">
        <p14:creationId xmlns:p14="http://schemas.microsoft.com/office/powerpoint/2010/main" val="172881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ZSL Methodologies – Embedding-based</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input image is first passed through a feature extractor network to get an N dimensional feature vector for the image.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This feature vector acts as the input to our main projection network which in turn outputs a D dimensional output vector.</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compatibility loss module measures the similarity between the D dim output and ground truth semantic attribute.</a:t>
            </a:r>
          </a:p>
        </p:txBody>
      </p:sp>
      <p:pic>
        <p:nvPicPr>
          <p:cNvPr id="4" name="Picture 2">
            <a:extLst>
              <a:ext uri="{FF2B5EF4-FFF2-40B4-BE49-F238E27FC236}">
                <a16:creationId xmlns:a16="http://schemas.microsoft.com/office/drawing/2014/main" id="{6D06AEC3-D656-458C-99B6-8EFECDED1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125" y="3105080"/>
            <a:ext cx="5403749" cy="303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62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ZSL Methodologies – GAN-based</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main drawback with embedding-based methods is that they suffer from the problem of bias and domain shift.</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deep network has only learned to map seen class image features to semantic space during training and might not be able to do the same for novel unseen classes at test time correctly.</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It is necessary that out zero-shot classifier is trained on both seen and unseen class images at train time.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Generative methods aim to generate image features for unseen classes using the semantic attributes.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Typically, this is done using a Conditional Generative Adversarial Network (C-GAN) which generates image features conditioned on the semantic attribute of a particular class.</a:t>
            </a:r>
          </a:p>
        </p:txBody>
      </p:sp>
    </p:spTree>
    <p:extLst>
      <p:ext uri="{BB962C8B-B14F-4D97-AF65-F5344CB8AC3E}">
        <p14:creationId xmlns:p14="http://schemas.microsoft.com/office/powerpoint/2010/main" val="321655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ZSL Methodologies – GAN-based</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6278445"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A feature extractor network outputs produces an N dim feature vector.</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An attribute vector is passed as input to the generative model.</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generator generates an N dim output vector conditioned on the attribute vector.</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Both vectors are fed to the discriminator.</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generative model is trained such that the synthesized feature vector looks indistinguishable from the original N dim feature vector.</a:t>
            </a:r>
          </a:p>
        </p:txBody>
      </p:sp>
      <p:pic>
        <p:nvPicPr>
          <p:cNvPr id="4" name="Picture 2" descr="Obtaining image features from attribute vector using GAN">
            <a:extLst>
              <a:ext uri="{FF2B5EF4-FFF2-40B4-BE49-F238E27FC236}">
                <a16:creationId xmlns:a16="http://schemas.microsoft.com/office/drawing/2014/main" id="{CC32D3F1-ACC9-46C8-914F-2E867A193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068" y="1462087"/>
            <a:ext cx="46101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231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ZSL Methodologies – GAN-based</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Once the generative model is trained, we pass the unseen class attributes to the generator to generate unseen class image features.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Both seen class image features (from the dataset) and unseen class image features (generated by generator) are used to train a simple classifier.</a:t>
            </a:r>
          </a:p>
        </p:txBody>
      </p:sp>
      <p:pic>
        <p:nvPicPr>
          <p:cNvPr id="4" name="Picture 2" descr="Obtaining image features from attribute vector using GAN">
            <a:extLst>
              <a:ext uri="{FF2B5EF4-FFF2-40B4-BE49-F238E27FC236}">
                <a16:creationId xmlns:a16="http://schemas.microsoft.com/office/drawing/2014/main" id="{983DAD48-1787-4624-9C15-46824AEDC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760" y="2671406"/>
            <a:ext cx="4264479" cy="363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64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4" name="Google Shape;380;p30">
            <a:extLst>
              <a:ext uri="{FF2B5EF4-FFF2-40B4-BE49-F238E27FC236}">
                <a16:creationId xmlns:a16="http://schemas.microsoft.com/office/drawing/2014/main" id="{480D06CE-91CC-4391-AE34-4A2CDE86336E}"/>
              </a:ext>
            </a:extLst>
          </p:cNvPr>
          <p:cNvSpPr/>
          <p:nvPr/>
        </p:nvSpPr>
        <p:spPr>
          <a:xfrm>
            <a:off x="329184" y="1154280"/>
            <a:ext cx="11645102" cy="2666606"/>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US" sz="2133" dirty="0">
                <a:solidFill>
                  <a:srgbClr val="354451"/>
                </a:solidFill>
                <a:latin typeface="Helvetica" pitchFamily="2" charset="0"/>
                <a:sym typeface="Arial"/>
              </a:rPr>
              <a:t>Introduction to N-Shot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Zero-Shot Learning definition</a:t>
            </a:r>
          </a:p>
          <a:p>
            <a:pPr marL="457200" lvl="0" indent="-457200">
              <a:spcBef>
                <a:spcPts val="1600"/>
              </a:spcBef>
              <a:buFont typeface="+mj-lt"/>
              <a:buAutoNum type="arabicPeriod"/>
            </a:pPr>
            <a:r>
              <a:rPr lang="en-US" sz="2133" dirty="0">
                <a:solidFill>
                  <a:srgbClr val="354451"/>
                </a:solidFill>
                <a:latin typeface="Helvetica" pitchFamily="2" charset="0"/>
                <a:sym typeface="Arial"/>
              </a:rPr>
              <a:t>Types of Zero-Shot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Challenges</a:t>
            </a:r>
          </a:p>
          <a:p>
            <a:pPr marL="457200" lvl="0" indent="-457200">
              <a:spcBef>
                <a:spcPts val="1600"/>
              </a:spcBef>
              <a:buFont typeface="+mj-lt"/>
              <a:buAutoNum type="arabicPeriod"/>
            </a:pPr>
            <a:r>
              <a:rPr lang="en-US" sz="2133" dirty="0">
                <a:solidFill>
                  <a:srgbClr val="354451"/>
                </a:solidFill>
                <a:latin typeface="Helvetica" pitchFamily="2" charset="0"/>
                <a:sym typeface="Arial"/>
              </a:rPr>
              <a:t>Methodologies</a:t>
            </a:r>
          </a:p>
          <a:p>
            <a:pPr marL="457200" lvl="0" indent="-457200">
              <a:spcBef>
                <a:spcPts val="1600"/>
              </a:spcBef>
              <a:buFont typeface="+mj-lt"/>
              <a:buAutoNum type="arabicPeriod"/>
            </a:pPr>
            <a:r>
              <a:rPr lang="en-US" sz="2133" b="1" dirty="0">
                <a:solidFill>
                  <a:srgbClr val="354451"/>
                </a:solidFill>
                <a:latin typeface="Helvetica" pitchFamily="2" charset="0"/>
                <a:sym typeface="Arial"/>
              </a:rPr>
              <a:t>Evaluation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Hands on</a:t>
            </a:r>
          </a:p>
        </p:txBody>
      </p:sp>
    </p:spTree>
    <p:extLst>
      <p:ext uri="{BB962C8B-B14F-4D97-AF65-F5344CB8AC3E}">
        <p14:creationId xmlns:p14="http://schemas.microsoft.com/office/powerpoint/2010/main" val="2454472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Evaluation Metrics</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Average per-class-top-1 accuracy.</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This encourages high performance on both sparsely and densely populated classes.</a:t>
            </a:r>
          </a:p>
          <a:p>
            <a:pPr lvl="0">
              <a:spcBef>
                <a:spcPts val="1600"/>
              </a:spcBef>
            </a:pPr>
            <a:endParaRPr lang="en-GB" sz="1600" dirty="0">
              <a:solidFill>
                <a:srgbClr val="354451"/>
              </a:solidFill>
              <a:latin typeface="Helvetica" pitchFamily="2" charset="0"/>
              <a:sym typeface="Arial"/>
            </a:endParaRPr>
          </a:p>
          <a:p>
            <a:pPr lvl="0">
              <a:spcBef>
                <a:spcPts val="1600"/>
              </a:spcBef>
            </a:pPr>
            <a:endParaRPr lang="en-GB" sz="1600" dirty="0">
              <a:solidFill>
                <a:srgbClr val="354451"/>
              </a:solidFill>
              <a:latin typeface="Helvetica" pitchFamily="2" charset="0"/>
              <a:sym typeface="Arial"/>
            </a:endParaRP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Evaluation of generalized zero-shot setting:</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We aim for high accuracy on both seen classes Y^S as well as set of unseen classes Y^U.</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performance metric is defined as the harmonic mean of performance on seen classes and unseen classes.</a:t>
            </a:r>
          </a:p>
        </p:txBody>
      </p:sp>
      <p:pic>
        <p:nvPicPr>
          <p:cNvPr id="6" name="Picture 2" descr="\begin{align*}a_{Y} = \frac{1}{N}\sum_{c=1}^{N} \frac{\textrm{\# of correct predictions in }c}{\textrm{\# of samples in } c}\end{align*}">
            <a:extLst>
              <a:ext uri="{FF2B5EF4-FFF2-40B4-BE49-F238E27FC236}">
                <a16:creationId xmlns:a16="http://schemas.microsoft.com/office/drawing/2014/main" id="{C675EBC6-8999-43D7-B8CB-AB0B3EAF4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832" y="2274750"/>
            <a:ext cx="3738336" cy="623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begin{align*}H = \frac{2 \times a_{Y^U}  \times a_{Y^S}} {a_{Y^U} + a_{Y^S}}\end{align*}">
            <a:extLst>
              <a:ext uri="{FF2B5EF4-FFF2-40B4-BE49-F238E27FC236}">
                <a16:creationId xmlns:a16="http://schemas.microsoft.com/office/drawing/2014/main" id="{7C6CC5C1-AAFD-4C96-AFD6-53F96ABCE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519" y="4515642"/>
            <a:ext cx="2212961" cy="56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797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4" name="Google Shape;380;p30">
            <a:extLst>
              <a:ext uri="{FF2B5EF4-FFF2-40B4-BE49-F238E27FC236}">
                <a16:creationId xmlns:a16="http://schemas.microsoft.com/office/drawing/2014/main" id="{480D06CE-91CC-4391-AE34-4A2CDE86336E}"/>
              </a:ext>
            </a:extLst>
          </p:cNvPr>
          <p:cNvSpPr/>
          <p:nvPr/>
        </p:nvSpPr>
        <p:spPr>
          <a:xfrm>
            <a:off x="329184" y="1154280"/>
            <a:ext cx="11645102" cy="2666606"/>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US" sz="2133" dirty="0">
                <a:solidFill>
                  <a:srgbClr val="354451"/>
                </a:solidFill>
                <a:latin typeface="Helvetica" pitchFamily="2" charset="0"/>
                <a:sym typeface="Arial"/>
              </a:rPr>
              <a:t>Introduction to N-Shot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Zero-Shot Learning definition</a:t>
            </a:r>
          </a:p>
          <a:p>
            <a:pPr marL="457200" lvl="0" indent="-457200">
              <a:spcBef>
                <a:spcPts val="1600"/>
              </a:spcBef>
              <a:buFont typeface="+mj-lt"/>
              <a:buAutoNum type="arabicPeriod"/>
            </a:pPr>
            <a:r>
              <a:rPr lang="en-US" sz="2133" dirty="0">
                <a:solidFill>
                  <a:srgbClr val="354451"/>
                </a:solidFill>
                <a:latin typeface="Helvetica" pitchFamily="2" charset="0"/>
                <a:sym typeface="Arial"/>
              </a:rPr>
              <a:t>Types of Zero-Shot Learning</a:t>
            </a:r>
          </a:p>
          <a:p>
            <a:pPr marL="457200" lvl="0" indent="-457200">
              <a:spcBef>
                <a:spcPts val="1600"/>
              </a:spcBef>
              <a:buFont typeface="+mj-lt"/>
              <a:buAutoNum type="arabicPeriod"/>
            </a:pPr>
            <a:r>
              <a:rPr lang="en-US" sz="2133" dirty="0">
                <a:solidFill>
                  <a:srgbClr val="354451"/>
                </a:solidFill>
                <a:latin typeface="Helvetica" pitchFamily="2" charset="0"/>
                <a:sym typeface="Arial"/>
              </a:rPr>
              <a:t>Challenges</a:t>
            </a:r>
          </a:p>
          <a:p>
            <a:pPr marL="457200" lvl="0" indent="-457200">
              <a:spcBef>
                <a:spcPts val="1600"/>
              </a:spcBef>
              <a:buFont typeface="+mj-lt"/>
              <a:buAutoNum type="arabicPeriod"/>
            </a:pPr>
            <a:r>
              <a:rPr lang="en-US" sz="2133" dirty="0">
                <a:solidFill>
                  <a:srgbClr val="354451"/>
                </a:solidFill>
                <a:latin typeface="Helvetica" pitchFamily="2" charset="0"/>
                <a:sym typeface="Arial"/>
              </a:rPr>
              <a:t>Methodologies</a:t>
            </a:r>
          </a:p>
          <a:p>
            <a:pPr marL="457200" lvl="0" indent="-457200">
              <a:spcBef>
                <a:spcPts val="1600"/>
              </a:spcBef>
              <a:buFont typeface="+mj-lt"/>
              <a:buAutoNum type="arabicPeriod"/>
            </a:pPr>
            <a:r>
              <a:rPr lang="en-US" sz="2133" dirty="0">
                <a:solidFill>
                  <a:srgbClr val="354451"/>
                </a:solidFill>
                <a:latin typeface="Helvetica" pitchFamily="2" charset="0"/>
                <a:sym typeface="Arial"/>
              </a:rPr>
              <a:t>Evaluation</a:t>
            </a:r>
          </a:p>
          <a:p>
            <a:pPr marL="457200" lvl="0" indent="-457200">
              <a:spcBef>
                <a:spcPts val="1600"/>
              </a:spcBef>
              <a:buFont typeface="+mj-lt"/>
              <a:buAutoNum type="arabicPeriod"/>
            </a:pPr>
            <a:r>
              <a:rPr lang="en-US" sz="2133" b="1" dirty="0">
                <a:solidFill>
                  <a:srgbClr val="354451"/>
                </a:solidFill>
                <a:latin typeface="Helvetica" pitchFamily="2" charset="0"/>
                <a:sym typeface="Arial"/>
              </a:rPr>
              <a:t>Hands on</a:t>
            </a:r>
            <a:endParaRPr lang="en-GB" sz="2133" dirty="0">
              <a:solidFill>
                <a:schemeClr val="bg1">
                  <a:lumMod val="65000"/>
                </a:schemeClr>
              </a:solidFill>
              <a:latin typeface="Helvetica" pitchFamily="2" charset="0"/>
              <a:sym typeface="Arial"/>
            </a:endParaRPr>
          </a:p>
        </p:txBody>
      </p:sp>
    </p:spTree>
    <p:extLst>
      <p:ext uri="{BB962C8B-B14F-4D97-AF65-F5344CB8AC3E}">
        <p14:creationId xmlns:p14="http://schemas.microsoft.com/office/powerpoint/2010/main" val="349328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4" name="Google Shape;380;p30">
            <a:extLst>
              <a:ext uri="{FF2B5EF4-FFF2-40B4-BE49-F238E27FC236}">
                <a16:creationId xmlns:a16="http://schemas.microsoft.com/office/drawing/2014/main" id="{480D06CE-91CC-4391-AE34-4A2CDE86336E}"/>
              </a:ext>
            </a:extLst>
          </p:cNvPr>
          <p:cNvSpPr/>
          <p:nvPr/>
        </p:nvSpPr>
        <p:spPr>
          <a:xfrm>
            <a:off x="329184" y="1154279"/>
            <a:ext cx="11497057" cy="4919949"/>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US" sz="2133" b="1" dirty="0">
                <a:solidFill>
                  <a:srgbClr val="354451"/>
                </a:solidFill>
                <a:latin typeface="Helvetica" pitchFamily="2" charset="0"/>
                <a:sym typeface="Arial"/>
              </a:rPr>
              <a:t>Introduction to N-Shot Learning</a:t>
            </a:r>
          </a:p>
          <a:p>
            <a:pPr marL="1066785" lvl="1" indent="-457200">
              <a:spcBef>
                <a:spcPts val="1600"/>
              </a:spcBef>
              <a:buFont typeface="Arial" panose="020B0604020202020204" pitchFamily="34" charset="0"/>
              <a:buChar char="•"/>
            </a:pPr>
            <a:r>
              <a:rPr lang="en-US" dirty="0">
                <a:sym typeface="Arial"/>
              </a:rPr>
              <a:t>Motivation</a:t>
            </a:r>
          </a:p>
          <a:p>
            <a:pPr marL="1066785" lvl="1" indent="-457200">
              <a:spcBef>
                <a:spcPts val="1600"/>
              </a:spcBef>
              <a:buFont typeface="Arial" panose="020B0604020202020204" pitchFamily="34" charset="0"/>
              <a:buChar char="•"/>
            </a:pPr>
            <a:r>
              <a:rPr lang="en-US" dirty="0">
                <a:sym typeface="Arial"/>
              </a:rPr>
              <a:t>Transfer Learning</a:t>
            </a:r>
          </a:p>
          <a:p>
            <a:pPr marL="1066785" lvl="1" indent="-457200">
              <a:spcBef>
                <a:spcPts val="1600"/>
              </a:spcBef>
              <a:buFont typeface="Arial" panose="020B0604020202020204" pitchFamily="34" charset="0"/>
              <a:buChar char="•"/>
            </a:pPr>
            <a:r>
              <a:rPr lang="en-US" dirty="0">
                <a:sym typeface="Arial"/>
              </a:rPr>
              <a:t>Few-Shot Learning</a:t>
            </a:r>
          </a:p>
          <a:p>
            <a:pPr marL="1066785" lvl="1" indent="-457200">
              <a:spcBef>
                <a:spcPts val="1600"/>
              </a:spcBef>
              <a:buFont typeface="Arial" panose="020B0604020202020204" pitchFamily="34" charset="0"/>
              <a:buChar char="•"/>
            </a:pPr>
            <a:r>
              <a:rPr lang="en-US" dirty="0">
                <a:sym typeface="Arial"/>
              </a:rPr>
              <a:t>One-Shot Learning</a:t>
            </a:r>
            <a:endParaRPr lang="en-US" b="1" dirty="0">
              <a:solidFill>
                <a:srgbClr val="354451"/>
              </a:solidFill>
              <a:latin typeface="Helvetica" pitchFamily="2" charset="0"/>
              <a:sym typeface="Arial"/>
            </a:endParaRP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Zero-Shot Learning definition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Types of Zero-Shot Learning</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Challenges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Methodologies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Evaluation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Hands on</a:t>
            </a:r>
          </a:p>
        </p:txBody>
      </p:sp>
    </p:spTree>
    <p:extLst>
      <p:ext uri="{BB962C8B-B14F-4D97-AF65-F5344CB8AC3E}">
        <p14:creationId xmlns:p14="http://schemas.microsoft.com/office/powerpoint/2010/main" val="207365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Motivation - Why N-Shot Learning</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Deep learning based models achieved human level performance on complex image classification datasets like ImageNet which includes a thousand diverse object classes.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Problems: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These models rely on supervised training paradigm and their performance heavily depends on the availability of </a:t>
            </a:r>
            <a:r>
              <a:rPr lang="en-GB" sz="1400" dirty="0" err="1">
                <a:solidFill>
                  <a:srgbClr val="354451"/>
                </a:solidFill>
                <a:latin typeface="Helvetica" pitchFamily="2" charset="0"/>
                <a:sym typeface="Arial"/>
              </a:rPr>
              <a:t>labeled</a:t>
            </a:r>
            <a:r>
              <a:rPr lang="en-GB" sz="1400" dirty="0">
                <a:solidFill>
                  <a:srgbClr val="354451"/>
                </a:solidFill>
                <a:latin typeface="Helvetica" pitchFamily="2" charset="0"/>
                <a:sym typeface="Arial"/>
              </a:rPr>
              <a:t> training data.</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 classes that the models can recognize are limited to those they were trained on.</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These models are less useful in realistic scenarios where there might not be enough </a:t>
            </a:r>
            <a:r>
              <a:rPr lang="en-GB" sz="1400" dirty="0" err="1">
                <a:solidFill>
                  <a:srgbClr val="354451"/>
                </a:solidFill>
                <a:latin typeface="Helvetica" pitchFamily="2" charset="0"/>
                <a:sym typeface="Arial"/>
              </a:rPr>
              <a:t>labeled</a:t>
            </a:r>
            <a:r>
              <a:rPr lang="en-GB" sz="1400" dirty="0">
                <a:solidFill>
                  <a:srgbClr val="354451"/>
                </a:solidFill>
                <a:latin typeface="Helvetica" pitchFamily="2" charset="0"/>
                <a:sym typeface="Arial"/>
              </a:rPr>
              <a:t> images for all classes during training.</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Since it is practically not possible to train on images of all possible objects, we want our model to recognize images from classes with few (Few-Shot Learning) or no (Zero-Shot Learning) samples available in the training phase.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Two main approaches: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Transfer Learning, Domain Adaptation…</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N-Shot Learning</a:t>
            </a:r>
          </a:p>
        </p:txBody>
      </p:sp>
    </p:spTree>
    <p:extLst>
      <p:ext uri="{BB962C8B-B14F-4D97-AF65-F5344CB8AC3E}">
        <p14:creationId xmlns:p14="http://schemas.microsoft.com/office/powerpoint/2010/main" val="319503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Transfer Learning</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Storing knowledge gained while solving one problem and applying it to a different but related problem.</a:t>
            </a:r>
          </a:p>
        </p:txBody>
      </p:sp>
      <p:pic>
        <p:nvPicPr>
          <p:cNvPr id="4" name="Picture 17" descr="Quantum transfer learning — PennyLane">
            <a:extLst>
              <a:ext uri="{FF2B5EF4-FFF2-40B4-BE49-F238E27FC236}">
                <a16:creationId xmlns:a16="http://schemas.microsoft.com/office/drawing/2014/main" id="{B7276B0A-BC5B-4A6D-9660-FED84A9F0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74" y="2398032"/>
            <a:ext cx="4540251" cy="30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80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Few-Shot Learning</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Humans can recognize new object classes from very few instances.</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The goal of few-shot learning is to classify new data having seen only a few training examples.</a:t>
            </a:r>
          </a:p>
        </p:txBody>
      </p:sp>
      <p:pic>
        <p:nvPicPr>
          <p:cNvPr id="6" name="Picture 2" descr="Tutorial #2: few-shot learning and meta-learning I">
            <a:extLst>
              <a:ext uri="{FF2B5EF4-FFF2-40B4-BE49-F238E27FC236}">
                <a16:creationId xmlns:a16="http://schemas.microsoft.com/office/drawing/2014/main" id="{CFCD0BC1-A0DF-4EBD-90E6-DB1CCAF6D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149" y="2632949"/>
            <a:ext cx="6715125" cy="307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29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One-Shot Learning</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One-Shot Learning is the set of methods to train models that recognize classes from one sample.</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Classic example is face recognition: only one sample is given for each person, the neural network needs to recognize whether a new face correspond to a given person.</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A common solution to the 1-SL problem is the use of Siamese Networks with a triplet loss or contrastive loss. These networks learn to minimize the difference between two samples as a distance. For example, the person with the lowest distance from the face to be recognized is the predicted one.</a:t>
            </a:r>
          </a:p>
        </p:txBody>
      </p:sp>
    </p:spTree>
    <p:extLst>
      <p:ext uri="{BB962C8B-B14F-4D97-AF65-F5344CB8AC3E}">
        <p14:creationId xmlns:p14="http://schemas.microsoft.com/office/powerpoint/2010/main" val="418717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Overview</a:t>
            </a:r>
          </a:p>
        </p:txBody>
      </p:sp>
      <p:sp>
        <p:nvSpPr>
          <p:cNvPr id="4" name="Google Shape;380;p30">
            <a:extLst>
              <a:ext uri="{FF2B5EF4-FFF2-40B4-BE49-F238E27FC236}">
                <a16:creationId xmlns:a16="http://schemas.microsoft.com/office/drawing/2014/main" id="{480D06CE-91CC-4391-AE34-4A2CDE86336E}"/>
              </a:ext>
            </a:extLst>
          </p:cNvPr>
          <p:cNvSpPr/>
          <p:nvPr/>
        </p:nvSpPr>
        <p:spPr>
          <a:xfrm>
            <a:off x="329184" y="1154280"/>
            <a:ext cx="11497057" cy="3994663"/>
          </a:xfrm>
          <a:prstGeom prst="rect">
            <a:avLst/>
          </a:prstGeom>
          <a:noFill/>
          <a:ln>
            <a:noFill/>
          </a:ln>
        </p:spPr>
        <p:txBody>
          <a:bodyPr spcFirstLastPara="1" wrap="square" lIns="120000" tIns="60000" rIns="120000" bIns="60000" numCol="2"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457200" lvl="0" indent="-457200">
              <a:spcBef>
                <a:spcPts val="1600"/>
              </a:spcBef>
              <a:buFont typeface="+mj-lt"/>
              <a:buAutoNum type="arabicPeriod"/>
            </a:pPr>
            <a:r>
              <a:rPr lang="en-US" sz="2133" dirty="0">
                <a:solidFill>
                  <a:srgbClr val="354451"/>
                </a:solidFill>
                <a:latin typeface="Helvetica" pitchFamily="2" charset="0"/>
                <a:sym typeface="Arial"/>
              </a:rPr>
              <a:t>Introduction to N-Shot Learning</a:t>
            </a:r>
          </a:p>
          <a:p>
            <a:pPr marL="457200" lvl="0" indent="-457200">
              <a:spcBef>
                <a:spcPts val="1600"/>
              </a:spcBef>
              <a:buFont typeface="+mj-lt"/>
              <a:buAutoNum type="arabicPeriod"/>
            </a:pPr>
            <a:r>
              <a:rPr lang="en-US" sz="2133" b="1" dirty="0">
                <a:solidFill>
                  <a:srgbClr val="354451"/>
                </a:solidFill>
                <a:latin typeface="Helvetica" pitchFamily="2" charset="0"/>
                <a:sym typeface="Arial"/>
              </a:rPr>
              <a:t>Zero-Shot Learning definition</a:t>
            </a:r>
          </a:p>
          <a:p>
            <a:pPr marL="1066785" lvl="1" indent="-457200">
              <a:spcBef>
                <a:spcPts val="1600"/>
              </a:spcBef>
              <a:buFont typeface="Arial" panose="020B0604020202020204" pitchFamily="34" charset="0"/>
              <a:buChar char="•"/>
            </a:pPr>
            <a:r>
              <a:rPr lang="en-US" dirty="0">
                <a:sym typeface="Arial"/>
              </a:rPr>
              <a:t>Definition</a:t>
            </a:r>
          </a:p>
          <a:p>
            <a:pPr marL="1066785" lvl="1" indent="-457200">
              <a:spcBef>
                <a:spcPts val="1600"/>
              </a:spcBef>
              <a:buFont typeface="Arial" panose="020B0604020202020204" pitchFamily="34" charset="0"/>
              <a:buChar char="•"/>
            </a:pPr>
            <a:r>
              <a:rPr lang="en-US" dirty="0">
                <a:sym typeface="Arial"/>
              </a:rPr>
              <a:t>Notation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Types of Zero-Shot Learning</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Challenges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Methodologies</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Evaluation</a:t>
            </a:r>
          </a:p>
          <a:p>
            <a:pPr marL="457200" lvl="0" indent="-457200">
              <a:spcBef>
                <a:spcPts val="1600"/>
              </a:spcBef>
              <a:buFont typeface="+mj-lt"/>
              <a:buAutoNum type="arabicPeriod"/>
            </a:pPr>
            <a:r>
              <a:rPr lang="en-GB" sz="2133" dirty="0">
                <a:solidFill>
                  <a:schemeClr val="bg1">
                    <a:lumMod val="65000"/>
                  </a:schemeClr>
                </a:solidFill>
                <a:latin typeface="Helvetica" pitchFamily="2" charset="0"/>
                <a:sym typeface="Arial"/>
              </a:rPr>
              <a:t>Hands on</a:t>
            </a:r>
          </a:p>
        </p:txBody>
      </p:sp>
    </p:spTree>
    <p:extLst>
      <p:ext uri="{BB962C8B-B14F-4D97-AF65-F5344CB8AC3E}">
        <p14:creationId xmlns:p14="http://schemas.microsoft.com/office/powerpoint/2010/main" val="364067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8">
            <a:extLst>
              <a:ext uri="{FF2B5EF4-FFF2-40B4-BE49-F238E27FC236}">
                <a16:creationId xmlns:a16="http://schemas.microsoft.com/office/drawing/2014/main" id="{D9FB0127-5352-FF43-A14B-001069C1DEC7}"/>
              </a:ext>
            </a:extLst>
          </p:cNvPr>
          <p:cNvSpPr/>
          <p:nvPr/>
        </p:nvSpPr>
        <p:spPr>
          <a:xfrm>
            <a:off x="467800" y="325361"/>
            <a:ext cx="9749096" cy="430887"/>
          </a:xfrm>
          <a:prstGeom prst="rect">
            <a:avLst/>
          </a:prstGeom>
          <a:ln w="12700">
            <a:miter lim="400000"/>
          </a:ln>
        </p:spPr>
        <p:txBody>
          <a:bodyPr wrap="square" lIns="0" tIns="0" rIns="0" bIns="0" anchor="ctr">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defRPr sz="1800"/>
            </a:pPr>
            <a:r>
              <a:rPr lang="en-GB" sz="2800" dirty="0">
                <a:solidFill>
                  <a:srgbClr val="445B68"/>
                </a:solidFill>
                <a:latin typeface="Helvetica" pitchFamily="2" charset="0"/>
                <a:sym typeface="Myriad Pro"/>
              </a:rPr>
              <a:t>Definition - What is Zero-Shot Learning</a:t>
            </a:r>
          </a:p>
        </p:txBody>
      </p:sp>
      <p:sp>
        <p:nvSpPr>
          <p:cNvPr id="7" name="Google Shape;380;p30">
            <a:extLst>
              <a:ext uri="{FF2B5EF4-FFF2-40B4-BE49-F238E27FC236}">
                <a16:creationId xmlns:a16="http://schemas.microsoft.com/office/drawing/2014/main" id="{718CE008-8D16-448E-863A-24504390EB3E}"/>
              </a:ext>
            </a:extLst>
          </p:cNvPr>
          <p:cNvSpPr/>
          <p:nvPr/>
        </p:nvSpPr>
        <p:spPr>
          <a:xfrm>
            <a:off x="329184" y="1154280"/>
            <a:ext cx="11497057" cy="4125291"/>
          </a:xfrm>
          <a:prstGeom prst="rect">
            <a:avLst/>
          </a:prstGeom>
          <a:noFill/>
          <a:ln>
            <a:noFill/>
          </a:ln>
        </p:spPr>
        <p:txBody>
          <a:bodyPr spcFirstLastPara="1" wrap="square" lIns="120000" tIns="60000" rIns="120000" bIns="60000" anchor="t" anchorCtr="0">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Humans are capable of recognizing novel objects that they have never seen in the past given some information/description about them.</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Example:</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You have seen a horse but never seen a zebra.</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I tell you that a zebra looks like a horse but it has black and white stripes.</a:t>
            </a:r>
          </a:p>
          <a:p>
            <a:pPr marL="952485" lvl="1" indent="-342900">
              <a:spcBef>
                <a:spcPts val="1600"/>
              </a:spcBef>
              <a:buFont typeface="Arial" panose="020B0604020202020204" pitchFamily="34" charset="0"/>
              <a:buChar char="•"/>
            </a:pPr>
            <a:r>
              <a:rPr lang="en-GB" sz="1400" dirty="0">
                <a:solidFill>
                  <a:srgbClr val="354451"/>
                </a:solidFill>
                <a:latin typeface="Helvetica" pitchFamily="2" charset="0"/>
                <a:sym typeface="Arial"/>
              </a:rPr>
              <a:t>You will probably immediately recognize a zebra when you see it.</a:t>
            </a:r>
          </a:p>
          <a:p>
            <a:pPr marL="342900" lvl="0" indent="-342900">
              <a:spcBef>
                <a:spcPts val="1600"/>
              </a:spcBef>
              <a:buFont typeface="Arial" panose="020B0604020202020204" pitchFamily="34" charset="0"/>
              <a:buChar char="•"/>
            </a:pPr>
            <a:r>
              <a:rPr lang="en-GB" sz="1600" dirty="0">
                <a:solidFill>
                  <a:srgbClr val="354451"/>
                </a:solidFill>
                <a:latin typeface="Helvetica" pitchFamily="2" charset="0"/>
                <a:sym typeface="Arial"/>
              </a:rPr>
              <a:t>Zero-shot classification refers to the problem setting where we want to recognize objects from classes that our model has not seen during training.</a:t>
            </a:r>
          </a:p>
        </p:txBody>
      </p:sp>
    </p:spTree>
    <p:extLst>
      <p:ext uri="{BB962C8B-B14F-4D97-AF65-F5344CB8AC3E}">
        <p14:creationId xmlns:p14="http://schemas.microsoft.com/office/powerpoint/2010/main" val="19708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2886</TotalTime>
  <Words>2034</Words>
  <Application>Microsoft Office PowerPoint</Application>
  <PresentationFormat>Widescreen</PresentationFormat>
  <Paragraphs>232</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via Latent Space Arithmetic</dc:title>
  <dc:creator>ROSSI LUCA</dc:creator>
  <cp:lastModifiedBy>ROSSI LUCA</cp:lastModifiedBy>
  <cp:revision>391</cp:revision>
  <dcterms:created xsi:type="dcterms:W3CDTF">2020-11-23T16:12:40Z</dcterms:created>
  <dcterms:modified xsi:type="dcterms:W3CDTF">2021-06-04T07:07:02Z</dcterms:modified>
</cp:coreProperties>
</file>