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82" r:id="rId2"/>
    <p:sldId id="269" r:id="rId3"/>
    <p:sldId id="398" r:id="rId4"/>
    <p:sldId id="410" r:id="rId5"/>
    <p:sldId id="408" r:id="rId6"/>
    <p:sldId id="409" r:id="rId7"/>
    <p:sldId id="411" r:id="rId8"/>
    <p:sldId id="383" r:id="rId9"/>
    <p:sldId id="387" r:id="rId10"/>
    <p:sldId id="412" r:id="rId11"/>
    <p:sldId id="406" r:id="rId12"/>
    <p:sldId id="413" r:id="rId13"/>
    <p:sldId id="388" r:id="rId14"/>
    <p:sldId id="417" r:id="rId15"/>
    <p:sldId id="418" r:id="rId16"/>
    <p:sldId id="419" r:id="rId17"/>
    <p:sldId id="298" r:id="rId18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C"/>
    <a:srgbClr val="009CDE"/>
    <a:srgbClr val="CB333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371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4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01969-5567-46F0-B6CC-279278AA0C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396E1F8-5429-4393-8234-540BC18D3BB9}">
      <dgm:prSet phldrT="[Testo]" custT="1"/>
      <dgm:spPr>
        <a:noFill/>
        <a:ln>
          <a:solidFill>
            <a:schemeClr val="accent4"/>
          </a:solidFill>
        </a:ln>
      </dgm:spPr>
      <dgm:t>
        <a:bodyPr/>
        <a:lstStyle/>
        <a:p>
          <a:pPr algn="r"/>
          <a:r>
            <a:rPr lang="it-IT" sz="2400" dirty="0">
              <a:solidFill>
                <a:schemeClr val="tx1"/>
              </a:solidFill>
            </a:rPr>
            <a:t>Aree di azione</a:t>
          </a:r>
        </a:p>
      </dgm:t>
    </dgm:pt>
    <dgm:pt modelId="{2E1F2B2F-1A8E-430E-8C60-800E1E4D58EC}" type="parTrans" cxnId="{A7A210ED-1848-406A-A2B4-D8A1FBAFADE6}">
      <dgm:prSet/>
      <dgm:spPr/>
      <dgm:t>
        <a:bodyPr/>
        <a:lstStyle/>
        <a:p>
          <a:endParaRPr lang="it-IT"/>
        </a:p>
      </dgm:t>
    </dgm:pt>
    <dgm:pt modelId="{D67109E4-A0F0-4C95-8357-9C9A03A6B2A3}" type="sibTrans" cxnId="{A7A210ED-1848-406A-A2B4-D8A1FBAFADE6}">
      <dgm:prSet/>
      <dgm:spPr/>
      <dgm:t>
        <a:bodyPr/>
        <a:lstStyle/>
        <a:p>
          <a:endParaRPr lang="it-IT"/>
        </a:p>
      </dgm:t>
    </dgm:pt>
    <dgm:pt modelId="{1B29E148-4AFF-4DF7-8D19-CE2FD40EFB5E}">
      <dgm:prSet phldrT="[Testo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dirty="0"/>
            <a:t>Educazione e prevenzione</a:t>
          </a:r>
        </a:p>
      </dgm:t>
    </dgm:pt>
    <dgm:pt modelId="{E8861A10-47E9-4B5F-A964-71FB0587A69A}" type="parTrans" cxnId="{7795D826-9CEA-43FF-BD2A-A9E5605F319C}">
      <dgm:prSet/>
      <dgm:spPr/>
      <dgm:t>
        <a:bodyPr/>
        <a:lstStyle/>
        <a:p>
          <a:endParaRPr lang="it-IT"/>
        </a:p>
      </dgm:t>
    </dgm:pt>
    <dgm:pt modelId="{81FAA611-D7B4-4314-8A82-0D0A523FE570}" type="sibTrans" cxnId="{7795D826-9CEA-43FF-BD2A-A9E5605F319C}">
      <dgm:prSet/>
      <dgm:spPr/>
      <dgm:t>
        <a:bodyPr/>
        <a:lstStyle/>
        <a:p>
          <a:endParaRPr lang="it-IT"/>
        </a:p>
      </dgm:t>
    </dgm:pt>
    <dgm:pt modelId="{DC6FAB07-E0B1-43E1-A630-6ECB47605BE3}">
      <dgm:prSet phldrT="[Testo]" custT="1"/>
      <dgm:spPr>
        <a:noFill/>
        <a:ln>
          <a:solidFill>
            <a:schemeClr val="accent4"/>
          </a:solidFill>
        </a:ln>
      </dgm:spPr>
      <dgm:t>
        <a:bodyPr/>
        <a:lstStyle/>
        <a:p>
          <a:pPr algn="r"/>
          <a:r>
            <a:rPr lang="it-IT" sz="2400" dirty="0">
              <a:solidFill>
                <a:schemeClr val="tx1"/>
              </a:solidFill>
            </a:rPr>
            <a:t>Persuasione</a:t>
          </a:r>
        </a:p>
      </dgm:t>
    </dgm:pt>
    <dgm:pt modelId="{3A0EA914-169A-4E8D-BFEC-0C642FE7E85A}" type="parTrans" cxnId="{6A666521-EEE1-42C1-854D-B1C740584B0E}">
      <dgm:prSet/>
      <dgm:spPr/>
      <dgm:t>
        <a:bodyPr/>
        <a:lstStyle/>
        <a:p>
          <a:endParaRPr lang="it-IT"/>
        </a:p>
      </dgm:t>
    </dgm:pt>
    <dgm:pt modelId="{68D22133-2C83-45D0-A6ED-1FE8658DB687}" type="sibTrans" cxnId="{6A666521-EEE1-42C1-854D-B1C740584B0E}">
      <dgm:prSet/>
      <dgm:spPr/>
      <dgm:t>
        <a:bodyPr/>
        <a:lstStyle/>
        <a:p>
          <a:endParaRPr lang="it-IT"/>
        </a:p>
      </dgm:t>
    </dgm:pt>
    <dgm:pt modelId="{55CDAA36-52DA-493D-B0B3-3803E02A1408}">
      <dgm:prSet phldrT="[Testo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dirty="0"/>
            <a:t>Esperienze positive</a:t>
          </a:r>
        </a:p>
      </dgm:t>
    </dgm:pt>
    <dgm:pt modelId="{53B99503-403E-4719-A60E-86D4F0E987CE}" type="parTrans" cxnId="{A6C42059-2105-4A10-A7D4-8E6B02319A16}">
      <dgm:prSet/>
      <dgm:spPr/>
      <dgm:t>
        <a:bodyPr/>
        <a:lstStyle/>
        <a:p>
          <a:endParaRPr lang="it-IT"/>
        </a:p>
      </dgm:t>
    </dgm:pt>
    <dgm:pt modelId="{38C28808-12E9-43F2-8334-13CEFF684079}" type="sibTrans" cxnId="{A6C42059-2105-4A10-A7D4-8E6B02319A16}">
      <dgm:prSet/>
      <dgm:spPr/>
      <dgm:t>
        <a:bodyPr/>
        <a:lstStyle/>
        <a:p>
          <a:endParaRPr lang="it-IT"/>
        </a:p>
      </dgm:t>
    </dgm:pt>
    <dgm:pt modelId="{78127D32-FB82-429A-8DA0-865B4DA07D70}">
      <dgm:prSet phldrT="[Testo]" custT="1"/>
      <dgm:spPr>
        <a:noFill/>
        <a:ln>
          <a:solidFill>
            <a:srgbClr val="FFC000"/>
          </a:solidFill>
        </a:ln>
      </dgm:spPr>
      <dgm:t>
        <a:bodyPr/>
        <a:lstStyle/>
        <a:p>
          <a:pPr algn="r"/>
          <a:r>
            <a:rPr lang="it-IT" sz="2400" dirty="0">
              <a:solidFill>
                <a:schemeClr val="tx1"/>
              </a:solidFill>
            </a:rPr>
            <a:t>Coinvolgimento</a:t>
          </a:r>
        </a:p>
      </dgm:t>
    </dgm:pt>
    <dgm:pt modelId="{90E83BBC-439F-4EA1-943A-029A611250CD}" type="parTrans" cxnId="{E12494F1-891B-49A3-9FF9-AEEE15F1A80B}">
      <dgm:prSet/>
      <dgm:spPr/>
      <dgm:t>
        <a:bodyPr/>
        <a:lstStyle/>
        <a:p>
          <a:endParaRPr lang="it-IT"/>
        </a:p>
      </dgm:t>
    </dgm:pt>
    <dgm:pt modelId="{894B17FB-6DD0-4AA7-859A-0258D9308C97}" type="sibTrans" cxnId="{E12494F1-891B-49A3-9FF9-AEEE15F1A80B}">
      <dgm:prSet/>
      <dgm:spPr/>
      <dgm:t>
        <a:bodyPr/>
        <a:lstStyle/>
        <a:p>
          <a:endParaRPr lang="it-IT"/>
        </a:p>
      </dgm:t>
    </dgm:pt>
    <dgm:pt modelId="{E1B75B99-2E9D-4B66-A9C0-0FCAE57E37E1}">
      <dgm:prSet phldrT="[Testo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sz="1800" dirty="0"/>
            <a:t>Riflessione e intuizione</a:t>
          </a:r>
        </a:p>
      </dgm:t>
    </dgm:pt>
    <dgm:pt modelId="{11EBBB59-16FE-4AFA-ADE7-213EE55DD88B}" type="parTrans" cxnId="{7EFB68CC-2E32-45AB-B6C9-8EB8833D5634}">
      <dgm:prSet/>
      <dgm:spPr/>
      <dgm:t>
        <a:bodyPr/>
        <a:lstStyle/>
        <a:p>
          <a:endParaRPr lang="it-IT"/>
        </a:p>
      </dgm:t>
    </dgm:pt>
    <dgm:pt modelId="{6953B9CF-BF81-4519-AE59-F8C771F18F68}" type="sibTrans" cxnId="{7EFB68CC-2E32-45AB-B6C9-8EB8833D5634}">
      <dgm:prSet/>
      <dgm:spPr/>
      <dgm:t>
        <a:bodyPr/>
        <a:lstStyle/>
        <a:p>
          <a:endParaRPr lang="it-IT"/>
        </a:p>
      </dgm:t>
    </dgm:pt>
    <dgm:pt modelId="{98C8A8FA-D580-401D-9C03-C94218ECF38F}">
      <dgm:prSet phldrT="[Testo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sz="1800" dirty="0"/>
            <a:t>Approccio alla malattia</a:t>
          </a:r>
        </a:p>
      </dgm:t>
    </dgm:pt>
    <dgm:pt modelId="{581A1A77-A294-473A-8900-E5C49C3A6A3C}" type="parTrans" cxnId="{29C8A796-A51D-4DA5-9FD2-06EDD670F3B5}">
      <dgm:prSet/>
      <dgm:spPr/>
      <dgm:t>
        <a:bodyPr/>
        <a:lstStyle/>
        <a:p>
          <a:endParaRPr lang="it-IT"/>
        </a:p>
      </dgm:t>
    </dgm:pt>
    <dgm:pt modelId="{261910B1-89DA-4838-A13B-E29A4DE333B8}" type="sibTrans" cxnId="{29C8A796-A51D-4DA5-9FD2-06EDD670F3B5}">
      <dgm:prSet/>
      <dgm:spPr/>
      <dgm:t>
        <a:bodyPr/>
        <a:lstStyle/>
        <a:p>
          <a:endParaRPr lang="it-IT"/>
        </a:p>
      </dgm:t>
    </dgm:pt>
    <dgm:pt modelId="{CAC8D249-336B-4316-B48B-F331869DC2C6}">
      <dgm:prSet phldrT="[Testo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dirty="0"/>
            <a:t>Emotivamente evocative</a:t>
          </a:r>
        </a:p>
      </dgm:t>
    </dgm:pt>
    <dgm:pt modelId="{6380417A-61A3-4101-A96F-FEE9F3CC5BC8}" type="parTrans" cxnId="{7FDA5B99-C1E9-495E-89BD-39EFCE1C3CA5}">
      <dgm:prSet/>
      <dgm:spPr/>
      <dgm:t>
        <a:bodyPr/>
        <a:lstStyle/>
        <a:p>
          <a:endParaRPr lang="it-IT"/>
        </a:p>
      </dgm:t>
    </dgm:pt>
    <dgm:pt modelId="{F88A300E-F3F3-4E09-96BE-CC8313D4DEE0}" type="sibTrans" cxnId="{7FDA5B99-C1E9-495E-89BD-39EFCE1C3CA5}">
      <dgm:prSet/>
      <dgm:spPr/>
      <dgm:t>
        <a:bodyPr/>
        <a:lstStyle/>
        <a:p>
          <a:endParaRPr lang="it-IT"/>
        </a:p>
      </dgm:t>
    </dgm:pt>
    <dgm:pt modelId="{8FFDDEA5-8E99-432D-8EC5-5A40CA8D919C}">
      <dgm:prSet phldrT="[Testo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dirty="0"/>
            <a:t>Assistenza clinica</a:t>
          </a:r>
        </a:p>
      </dgm:t>
    </dgm:pt>
    <dgm:pt modelId="{AA10E84A-8CDF-4C32-AB3A-2A833F391851}" type="parTrans" cxnId="{7682EBB2-6945-4065-856B-0250C09BBA0E}">
      <dgm:prSet/>
      <dgm:spPr/>
      <dgm:t>
        <a:bodyPr/>
        <a:lstStyle/>
        <a:p>
          <a:endParaRPr lang="it-IT"/>
        </a:p>
      </dgm:t>
    </dgm:pt>
    <dgm:pt modelId="{1B39163F-9512-4768-93DD-4A8FF037EAA6}" type="sibTrans" cxnId="{7682EBB2-6945-4065-856B-0250C09BBA0E}">
      <dgm:prSet/>
      <dgm:spPr/>
      <dgm:t>
        <a:bodyPr/>
        <a:lstStyle/>
        <a:p>
          <a:endParaRPr lang="it-IT"/>
        </a:p>
      </dgm:t>
    </dgm:pt>
    <dgm:pt modelId="{C1427B18-D3DA-4D41-B6EE-60CA4F0A6B30}">
      <dgm:prSet phldrT="[Testo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dirty="0"/>
            <a:t>Formazione e ricerca</a:t>
          </a:r>
        </a:p>
      </dgm:t>
    </dgm:pt>
    <dgm:pt modelId="{D0F99732-325F-4637-922C-1483F0CEB2A5}" type="parTrans" cxnId="{A36F9CD1-0505-470E-A5B4-EF7EFEDD397C}">
      <dgm:prSet/>
      <dgm:spPr/>
      <dgm:t>
        <a:bodyPr/>
        <a:lstStyle/>
        <a:p>
          <a:endParaRPr lang="it-IT"/>
        </a:p>
      </dgm:t>
    </dgm:pt>
    <dgm:pt modelId="{E0B9EC7C-E563-47E0-AC42-9E39B0119AC1}" type="sibTrans" cxnId="{A36F9CD1-0505-470E-A5B4-EF7EFEDD397C}">
      <dgm:prSet/>
      <dgm:spPr/>
      <dgm:t>
        <a:bodyPr/>
        <a:lstStyle/>
        <a:p>
          <a:endParaRPr lang="it-IT"/>
        </a:p>
      </dgm:t>
    </dgm:pt>
    <dgm:pt modelId="{534520B7-1B49-4F9B-B110-4EF4022FBDBD}">
      <dgm:prSet phldrT="[Testo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it-IT" sz="1800" dirty="0"/>
            <a:t>Invito all’azione</a:t>
          </a:r>
        </a:p>
      </dgm:t>
    </dgm:pt>
    <dgm:pt modelId="{4A7E8C10-57A6-4CA0-890E-E5BB4B29F4B5}" type="parTrans" cxnId="{92AC2182-55D6-42A4-912A-BFE3D1CF570E}">
      <dgm:prSet/>
      <dgm:spPr/>
      <dgm:t>
        <a:bodyPr/>
        <a:lstStyle/>
        <a:p>
          <a:endParaRPr lang="it-IT"/>
        </a:p>
      </dgm:t>
    </dgm:pt>
    <dgm:pt modelId="{8CDC7A47-B155-47F7-96D4-48DCF075CCA0}" type="sibTrans" cxnId="{92AC2182-55D6-42A4-912A-BFE3D1CF570E}">
      <dgm:prSet/>
      <dgm:spPr/>
      <dgm:t>
        <a:bodyPr/>
        <a:lstStyle/>
        <a:p>
          <a:endParaRPr lang="it-IT"/>
        </a:p>
      </dgm:t>
    </dgm:pt>
    <dgm:pt modelId="{B84C26CA-CEF8-46CD-A671-45F569B3A3DB}" type="pres">
      <dgm:prSet presAssocID="{61101969-5567-46F0-B6CC-279278AA0CF9}" presName="Name0" presStyleCnt="0">
        <dgm:presLayoutVars>
          <dgm:dir/>
          <dgm:animLvl val="lvl"/>
          <dgm:resizeHandles val="exact"/>
        </dgm:presLayoutVars>
      </dgm:prSet>
      <dgm:spPr/>
    </dgm:pt>
    <dgm:pt modelId="{DC301009-ED14-40B7-B881-58336B9D2BEA}" type="pres">
      <dgm:prSet presAssocID="{8396E1F8-5429-4393-8234-540BC18D3BB9}" presName="linNode" presStyleCnt="0"/>
      <dgm:spPr/>
    </dgm:pt>
    <dgm:pt modelId="{4D5E8EB4-553E-4E03-8D8F-95FBA52693EB}" type="pres">
      <dgm:prSet presAssocID="{8396E1F8-5429-4393-8234-540BC18D3BB9}" presName="parentText" presStyleLbl="node1" presStyleIdx="0" presStyleCnt="3" custScaleX="99207">
        <dgm:presLayoutVars>
          <dgm:chMax val="1"/>
          <dgm:bulletEnabled val="1"/>
        </dgm:presLayoutVars>
      </dgm:prSet>
      <dgm:spPr/>
    </dgm:pt>
    <dgm:pt modelId="{81B0A52F-0DF3-4D76-91A8-12CDB4B0D2ED}" type="pres">
      <dgm:prSet presAssocID="{8396E1F8-5429-4393-8234-540BC18D3BB9}" presName="descendantText" presStyleLbl="alignAccFollowNode1" presStyleIdx="0" presStyleCnt="3">
        <dgm:presLayoutVars>
          <dgm:bulletEnabled val="1"/>
        </dgm:presLayoutVars>
      </dgm:prSet>
      <dgm:spPr/>
    </dgm:pt>
    <dgm:pt modelId="{D524F3F6-073B-453C-90A1-D751A7514B50}" type="pres">
      <dgm:prSet presAssocID="{D67109E4-A0F0-4C95-8357-9C9A03A6B2A3}" presName="sp" presStyleCnt="0"/>
      <dgm:spPr/>
    </dgm:pt>
    <dgm:pt modelId="{D1558FCA-8EA5-4DD0-8141-40433E11A991}" type="pres">
      <dgm:prSet presAssocID="{DC6FAB07-E0B1-43E1-A630-6ECB47605BE3}" presName="linNode" presStyleCnt="0"/>
      <dgm:spPr/>
    </dgm:pt>
    <dgm:pt modelId="{C2482F57-A6C1-4450-AF8D-5CCAD0E9E43C}" type="pres">
      <dgm:prSet presAssocID="{DC6FAB07-E0B1-43E1-A630-6ECB47605B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81D74E0-FD14-4642-A59A-650009BC96ED}" type="pres">
      <dgm:prSet presAssocID="{DC6FAB07-E0B1-43E1-A630-6ECB47605BE3}" presName="descendantText" presStyleLbl="alignAccFollowNode1" presStyleIdx="1" presStyleCnt="3">
        <dgm:presLayoutVars>
          <dgm:bulletEnabled val="1"/>
        </dgm:presLayoutVars>
      </dgm:prSet>
      <dgm:spPr/>
    </dgm:pt>
    <dgm:pt modelId="{49A8C6D7-1826-4C90-8DDC-DBB1D367B83F}" type="pres">
      <dgm:prSet presAssocID="{68D22133-2C83-45D0-A6ED-1FE8658DB687}" presName="sp" presStyleCnt="0"/>
      <dgm:spPr/>
    </dgm:pt>
    <dgm:pt modelId="{EB7937CB-DE98-494A-8098-7AAB195367BE}" type="pres">
      <dgm:prSet presAssocID="{78127D32-FB82-429A-8DA0-865B4DA07D70}" presName="linNode" presStyleCnt="0"/>
      <dgm:spPr/>
    </dgm:pt>
    <dgm:pt modelId="{1A28207F-B126-40EF-98B0-13B81E2E95BF}" type="pres">
      <dgm:prSet presAssocID="{78127D32-FB82-429A-8DA0-865B4DA07D7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AB7071-CE21-47F6-9EB1-8B8EB70EBF6A}" type="pres">
      <dgm:prSet presAssocID="{78127D32-FB82-429A-8DA0-865B4DA07D7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960517-AAC9-45ED-AB16-84E22F3353DF}" type="presOf" srcId="{98C8A8FA-D580-401D-9C03-C94218ECF38F}" destId="{09AB7071-CE21-47F6-9EB1-8B8EB70EBF6A}" srcOrd="0" destOrd="1" presId="urn:microsoft.com/office/officeart/2005/8/layout/vList5"/>
    <dgm:cxn modelId="{6A666521-EEE1-42C1-854D-B1C740584B0E}" srcId="{61101969-5567-46F0-B6CC-279278AA0CF9}" destId="{DC6FAB07-E0B1-43E1-A630-6ECB47605BE3}" srcOrd="1" destOrd="0" parTransId="{3A0EA914-169A-4E8D-BFEC-0C642FE7E85A}" sibTransId="{68D22133-2C83-45D0-A6ED-1FE8658DB687}"/>
    <dgm:cxn modelId="{1B200422-810B-4FE2-982E-212950A3D9E9}" type="presOf" srcId="{8396E1F8-5429-4393-8234-540BC18D3BB9}" destId="{4D5E8EB4-553E-4E03-8D8F-95FBA52693EB}" srcOrd="0" destOrd="0" presId="urn:microsoft.com/office/officeart/2005/8/layout/vList5"/>
    <dgm:cxn modelId="{7795D826-9CEA-43FF-BD2A-A9E5605F319C}" srcId="{8396E1F8-5429-4393-8234-540BC18D3BB9}" destId="{1B29E148-4AFF-4DF7-8D19-CE2FD40EFB5E}" srcOrd="0" destOrd="0" parTransId="{E8861A10-47E9-4B5F-A964-71FB0587A69A}" sibTransId="{81FAA611-D7B4-4314-8A82-0D0A523FE570}"/>
    <dgm:cxn modelId="{D9515929-5114-4F81-A67D-048912A983F4}" type="presOf" srcId="{55CDAA36-52DA-493D-B0B3-3803E02A1408}" destId="{281D74E0-FD14-4642-A59A-650009BC96ED}" srcOrd="0" destOrd="0" presId="urn:microsoft.com/office/officeart/2005/8/layout/vList5"/>
    <dgm:cxn modelId="{7AB0A33F-FC82-4691-8F87-15F2FBBB1487}" type="presOf" srcId="{78127D32-FB82-429A-8DA0-865B4DA07D70}" destId="{1A28207F-B126-40EF-98B0-13B81E2E95BF}" srcOrd="0" destOrd="0" presId="urn:microsoft.com/office/officeart/2005/8/layout/vList5"/>
    <dgm:cxn modelId="{D2808758-D209-4708-887E-9CE366F693E9}" type="presOf" srcId="{1B29E148-4AFF-4DF7-8D19-CE2FD40EFB5E}" destId="{81B0A52F-0DF3-4D76-91A8-12CDB4B0D2ED}" srcOrd="0" destOrd="0" presId="urn:microsoft.com/office/officeart/2005/8/layout/vList5"/>
    <dgm:cxn modelId="{A6C42059-2105-4A10-A7D4-8E6B02319A16}" srcId="{DC6FAB07-E0B1-43E1-A630-6ECB47605BE3}" destId="{55CDAA36-52DA-493D-B0B3-3803E02A1408}" srcOrd="0" destOrd="0" parTransId="{53B99503-403E-4719-A60E-86D4F0E987CE}" sibTransId="{38C28808-12E9-43F2-8334-13CEFF684079}"/>
    <dgm:cxn modelId="{3825DE5A-E0DE-4BF7-8D84-5ED430CD1F6B}" type="presOf" srcId="{DC6FAB07-E0B1-43E1-A630-6ECB47605BE3}" destId="{C2482F57-A6C1-4450-AF8D-5CCAD0E9E43C}" srcOrd="0" destOrd="0" presId="urn:microsoft.com/office/officeart/2005/8/layout/vList5"/>
    <dgm:cxn modelId="{92AC2182-55D6-42A4-912A-BFE3D1CF570E}" srcId="{78127D32-FB82-429A-8DA0-865B4DA07D70}" destId="{534520B7-1B49-4F9B-B110-4EF4022FBDBD}" srcOrd="2" destOrd="0" parTransId="{4A7E8C10-57A6-4CA0-890E-E5BB4B29F4B5}" sibTransId="{8CDC7A47-B155-47F7-96D4-48DCF075CCA0}"/>
    <dgm:cxn modelId="{794F8682-61D2-4B38-BE6E-313BBEC46BB5}" type="presOf" srcId="{E1B75B99-2E9D-4B66-A9C0-0FCAE57E37E1}" destId="{09AB7071-CE21-47F6-9EB1-8B8EB70EBF6A}" srcOrd="0" destOrd="0" presId="urn:microsoft.com/office/officeart/2005/8/layout/vList5"/>
    <dgm:cxn modelId="{FE3E3689-E61D-496E-A183-9F0937E149F7}" type="presOf" srcId="{534520B7-1B49-4F9B-B110-4EF4022FBDBD}" destId="{09AB7071-CE21-47F6-9EB1-8B8EB70EBF6A}" srcOrd="0" destOrd="2" presId="urn:microsoft.com/office/officeart/2005/8/layout/vList5"/>
    <dgm:cxn modelId="{29C8A796-A51D-4DA5-9FD2-06EDD670F3B5}" srcId="{78127D32-FB82-429A-8DA0-865B4DA07D70}" destId="{98C8A8FA-D580-401D-9C03-C94218ECF38F}" srcOrd="1" destOrd="0" parTransId="{581A1A77-A294-473A-8900-E5C49C3A6A3C}" sibTransId="{261910B1-89DA-4838-A13B-E29A4DE333B8}"/>
    <dgm:cxn modelId="{7FDA5B99-C1E9-495E-89BD-39EFCE1C3CA5}" srcId="{DC6FAB07-E0B1-43E1-A630-6ECB47605BE3}" destId="{CAC8D249-336B-4316-B48B-F331869DC2C6}" srcOrd="1" destOrd="0" parTransId="{6380417A-61A3-4101-A96F-FEE9F3CC5BC8}" sibTransId="{F88A300E-F3F3-4E09-96BE-CC8313D4DEE0}"/>
    <dgm:cxn modelId="{7682EBB2-6945-4065-856B-0250C09BBA0E}" srcId="{8396E1F8-5429-4393-8234-540BC18D3BB9}" destId="{8FFDDEA5-8E99-432D-8EC5-5A40CA8D919C}" srcOrd="1" destOrd="0" parTransId="{AA10E84A-8CDF-4C32-AB3A-2A833F391851}" sibTransId="{1B39163F-9512-4768-93DD-4A8FF037EAA6}"/>
    <dgm:cxn modelId="{7EFB68CC-2E32-45AB-B6C9-8EB8833D5634}" srcId="{78127D32-FB82-429A-8DA0-865B4DA07D70}" destId="{E1B75B99-2E9D-4B66-A9C0-0FCAE57E37E1}" srcOrd="0" destOrd="0" parTransId="{11EBBB59-16FE-4AFA-ADE7-213EE55DD88B}" sibTransId="{6953B9CF-BF81-4519-AE59-F8C771F18F68}"/>
    <dgm:cxn modelId="{AB7039CD-E753-4430-8A98-F80AC22C1B65}" type="presOf" srcId="{8FFDDEA5-8E99-432D-8EC5-5A40CA8D919C}" destId="{81B0A52F-0DF3-4D76-91A8-12CDB4B0D2ED}" srcOrd="0" destOrd="1" presId="urn:microsoft.com/office/officeart/2005/8/layout/vList5"/>
    <dgm:cxn modelId="{EF2CB7CD-660D-49E9-BCB0-89FD0D75AEAB}" type="presOf" srcId="{CAC8D249-336B-4316-B48B-F331869DC2C6}" destId="{281D74E0-FD14-4642-A59A-650009BC96ED}" srcOrd="0" destOrd="1" presId="urn:microsoft.com/office/officeart/2005/8/layout/vList5"/>
    <dgm:cxn modelId="{A36F9CD1-0505-470E-A5B4-EF7EFEDD397C}" srcId="{8396E1F8-5429-4393-8234-540BC18D3BB9}" destId="{C1427B18-D3DA-4D41-B6EE-60CA4F0A6B30}" srcOrd="2" destOrd="0" parTransId="{D0F99732-325F-4637-922C-1483F0CEB2A5}" sibTransId="{E0B9EC7C-E563-47E0-AC42-9E39B0119AC1}"/>
    <dgm:cxn modelId="{0EAEBBE8-96F1-4A73-832D-B4CDE878526B}" type="presOf" srcId="{C1427B18-D3DA-4D41-B6EE-60CA4F0A6B30}" destId="{81B0A52F-0DF3-4D76-91A8-12CDB4B0D2ED}" srcOrd="0" destOrd="2" presId="urn:microsoft.com/office/officeart/2005/8/layout/vList5"/>
    <dgm:cxn modelId="{A7A210ED-1848-406A-A2B4-D8A1FBAFADE6}" srcId="{61101969-5567-46F0-B6CC-279278AA0CF9}" destId="{8396E1F8-5429-4393-8234-540BC18D3BB9}" srcOrd="0" destOrd="0" parTransId="{2E1F2B2F-1A8E-430E-8C60-800E1E4D58EC}" sibTransId="{D67109E4-A0F0-4C95-8357-9C9A03A6B2A3}"/>
    <dgm:cxn modelId="{CB5880EF-3FAD-4173-82D1-B67051C725FD}" type="presOf" srcId="{61101969-5567-46F0-B6CC-279278AA0CF9}" destId="{B84C26CA-CEF8-46CD-A671-45F569B3A3DB}" srcOrd="0" destOrd="0" presId="urn:microsoft.com/office/officeart/2005/8/layout/vList5"/>
    <dgm:cxn modelId="{E12494F1-891B-49A3-9FF9-AEEE15F1A80B}" srcId="{61101969-5567-46F0-B6CC-279278AA0CF9}" destId="{78127D32-FB82-429A-8DA0-865B4DA07D70}" srcOrd="2" destOrd="0" parTransId="{90E83BBC-439F-4EA1-943A-029A611250CD}" sibTransId="{894B17FB-6DD0-4AA7-859A-0258D9308C97}"/>
    <dgm:cxn modelId="{DBAA40BA-8FCB-4A42-89D7-A837248185DB}" type="presParOf" srcId="{B84C26CA-CEF8-46CD-A671-45F569B3A3DB}" destId="{DC301009-ED14-40B7-B881-58336B9D2BEA}" srcOrd="0" destOrd="0" presId="urn:microsoft.com/office/officeart/2005/8/layout/vList5"/>
    <dgm:cxn modelId="{C1D40C2B-363C-42D6-BDBB-99EFCDC2C964}" type="presParOf" srcId="{DC301009-ED14-40B7-B881-58336B9D2BEA}" destId="{4D5E8EB4-553E-4E03-8D8F-95FBA52693EB}" srcOrd="0" destOrd="0" presId="urn:microsoft.com/office/officeart/2005/8/layout/vList5"/>
    <dgm:cxn modelId="{38FB9D41-5045-406C-AE94-237405ED75B7}" type="presParOf" srcId="{DC301009-ED14-40B7-B881-58336B9D2BEA}" destId="{81B0A52F-0DF3-4D76-91A8-12CDB4B0D2ED}" srcOrd="1" destOrd="0" presId="urn:microsoft.com/office/officeart/2005/8/layout/vList5"/>
    <dgm:cxn modelId="{20466A55-E0FA-4655-8746-9EEF5FE1C9C1}" type="presParOf" srcId="{B84C26CA-CEF8-46CD-A671-45F569B3A3DB}" destId="{D524F3F6-073B-453C-90A1-D751A7514B50}" srcOrd="1" destOrd="0" presId="urn:microsoft.com/office/officeart/2005/8/layout/vList5"/>
    <dgm:cxn modelId="{A4ADC1B8-2FE6-47EA-8BC1-CBFF666A1B27}" type="presParOf" srcId="{B84C26CA-CEF8-46CD-A671-45F569B3A3DB}" destId="{D1558FCA-8EA5-4DD0-8141-40433E11A991}" srcOrd="2" destOrd="0" presId="urn:microsoft.com/office/officeart/2005/8/layout/vList5"/>
    <dgm:cxn modelId="{2D2C7DD4-E1B2-4163-8A2E-58130A11211B}" type="presParOf" srcId="{D1558FCA-8EA5-4DD0-8141-40433E11A991}" destId="{C2482F57-A6C1-4450-AF8D-5CCAD0E9E43C}" srcOrd="0" destOrd="0" presId="urn:microsoft.com/office/officeart/2005/8/layout/vList5"/>
    <dgm:cxn modelId="{445978E5-46F2-4C4C-845B-C34CC4CCBEC3}" type="presParOf" srcId="{D1558FCA-8EA5-4DD0-8141-40433E11A991}" destId="{281D74E0-FD14-4642-A59A-650009BC96ED}" srcOrd="1" destOrd="0" presId="urn:microsoft.com/office/officeart/2005/8/layout/vList5"/>
    <dgm:cxn modelId="{68DA37DD-E367-4C4C-9F58-3FAABB50AFF1}" type="presParOf" srcId="{B84C26CA-CEF8-46CD-A671-45F569B3A3DB}" destId="{49A8C6D7-1826-4C90-8DDC-DBB1D367B83F}" srcOrd="3" destOrd="0" presId="urn:microsoft.com/office/officeart/2005/8/layout/vList5"/>
    <dgm:cxn modelId="{7733326B-CF4C-483A-9278-D82C6CE28C83}" type="presParOf" srcId="{B84C26CA-CEF8-46CD-A671-45F569B3A3DB}" destId="{EB7937CB-DE98-494A-8098-7AAB195367BE}" srcOrd="4" destOrd="0" presId="urn:microsoft.com/office/officeart/2005/8/layout/vList5"/>
    <dgm:cxn modelId="{D27096B1-61CF-434B-A5D1-B11523D09251}" type="presParOf" srcId="{EB7937CB-DE98-494A-8098-7AAB195367BE}" destId="{1A28207F-B126-40EF-98B0-13B81E2E95BF}" srcOrd="0" destOrd="0" presId="urn:microsoft.com/office/officeart/2005/8/layout/vList5"/>
    <dgm:cxn modelId="{E8BD93C2-5572-49C3-99FC-F5D0ACDD9151}" type="presParOf" srcId="{EB7937CB-DE98-494A-8098-7AAB195367BE}" destId="{09AB7071-CE21-47F6-9EB1-8B8EB70EBF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A52F-0DF3-4D76-91A8-12CDB4B0D2ED}">
      <dsp:nvSpPr>
        <dsp:cNvPr id="0" name=""/>
        <dsp:cNvSpPr/>
      </dsp:nvSpPr>
      <dsp:spPr>
        <a:xfrm rot="5400000">
          <a:off x="4667426" y="-1808582"/>
          <a:ext cx="1016653" cy="4891834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Educazione e prevenzione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Assistenza clinica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Formazione e ricerca</a:t>
          </a:r>
        </a:p>
      </dsp:txBody>
      <dsp:txXfrm rot="-5400000">
        <a:off x="2729836" y="178637"/>
        <a:ext cx="4842205" cy="917395"/>
      </dsp:txXfrm>
    </dsp:sp>
    <dsp:sp modelId="{4D5E8EB4-553E-4E03-8D8F-95FBA52693EB}">
      <dsp:nvSpPr>
        <dsp:cNvPr id="0" name=""/>
        <dsp:cNvSpPr/>
      </dsp:nvSpPr>
      <dsp:spPr>
        <a:xfrm>
          <a:off x="0" y="1925"/>
          <a:ext cx="2729836" cy="1270817"/>
        </a:xfrm>
        <a:prstGeom prst="round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Aree di azione</a:t>
          </a:r>
        </a:p>
      </dsp:txBody>
      <dsp:txXfrm>
        <a:off x="62036" y="63961"/>
        <a:ext cx="2605764" cy="1146745"/>
      </dsp:txXfrm>
    </dsp:sp>
    <dsp:sp modelId="{281D74E0-FD14-4642-A59A-650009BC96ED}">
      <dsp:nvSpPr>
        <dsp:cNvPr id="0" name=""/>
        <dsp:cNvSpPr/>
      </dsp:nvSpPr>
      <dsp:spPr>
        <a:xfrm rot="5400000">
          <a:off x="4689246" y="-474224"/>
          <a:ext cx="1016653" cy="4891834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Esperienze positive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Emotivamente evocative</a:t>
          </a:r>
        </a:p>
      </dsp:txBody>
      <dsp:txXfrm rot="-5400000">
        <a:off x="2751656" y="1512995"/>
        <a:ext cx="4842205" cy="917395"/>
      </dsp:txXfrm>
    </dsp:sp>
    <dsp:sp modelId="{C2482F57-A6C1-4450-AF8D-5CCAD0E9E43C}">
      <dsp:nvSpPr>
        <dsp:cNvPr id="0" name=""/>
        <dsp:cNvSpPr/>
      </dsp:nvSpPr>
      <dsp:spPr>
        <a:xfrm>
          <a:off x="0" y="1336283"/>
          <a:ext cx="2751656" cy="1270817"/>
        </a:xfrm>
        <a:prstGeom prst="roundRect">
          <a:avLst/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Persuasione</a:t>
          </a:r>
        </a:p>
      </dsp:txBody>
      <dsp:txXfrm>
        <a:off x="62036" y="1398319"/>
        <a:ext cx="2627584" cy="1146745"/>
      </dsp:txXfrm>
    </dsp:sp>
    <dsp:sp modelId="{09AB7071-CE21-47F6-9EB1-8B8EB70EBF6A}">
      <dsp:nvSpPr>
        <dsp:cNvPr id="0" name=""/>
        <dsp:cNvSpPr/>
      </dsp:nvSpPr>
      <dsp:spPr>
        <a:xfrm rot="5400000">
          <a:off x="4689246" y="860133"/>
          <a:ext cx="1016653" cy="4891834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Riflessione e intuizione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Approccio alla malattia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Invito all’azione</a:t>
          </a:r>
        </a:p>
      </dsp:txBody>
      <dsp:txXfrm rot="-5400000">
        <a:off x="2751656" y="2847353"/>
        <a:ext cx="4842205" cy="917395"/>
      </dsp:txXfrm>
    </dsp:sp>
    <dsp:sp modelId="{1A28207F-B126-40EF-98B0-13B81E2E95BF}">
      <dsp:nvSpPr>
        <dsp:cNvPr id="0" name=""/>
        <dsp:cNvSpPr/>
      </dsp:nvSpPr>
      <dsp:spPr>
        <a:xfrm>
          <a:off x="0" y="2670642"/>
          <a:ext cx="2751656" cy="1270817"/>
        </a:xfrm>
        <a:prstGeom prst="roundRect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Coinvolgimento</a:t>
          </a:r>
        </a:p>
      </dsp:txBody>
      <dsp:txXfrm>
        <a:off x="62036" y="2732678"/>
        <a:ext cx="2627584" cy="1146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83B7013E-601C-4C82-B486-1116B4A98267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02FD02A-EEFC-4C9C-9B63-0C01BC043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</a:t>
            </a:r>
            <a:r>
              <a:rPr lang="it-IT" dirty="0" err="1"/>
              <a:t>template</a:t>
            </a:r>
            <a:r>
              <a:rPr lang="it-IT" dirty="0"/>
              <a:t> è stato creato per agevolare la produzione di slide e presentazioni a scopo didattico, è pensato inoltre per rendere il contenuto ben fruibile.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8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1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11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65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85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77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D02A-EEFC-4C9C-9B63-0C01BC043D9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05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b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D627ED4-56F1-5146-BB2C-208E005AFB2F}"/>
              </a:ext>
            </a:extLst>
          </p:cNvPr>
          <p:cNvCxnSpPr>
            <a:cxnSpLocks/>
          </p:cNvCxnSpPr>
          <p:nvPr userDrawn="1"/>
        </p:nvCxnSpPr>
        <p:spPr>
          <a:xfrm>
            <a:off x="479425" y="6392508"/>
            <a:ext cx="1123464" cy="0"/>
          </a:xfrm>
          <a:prstGeom prst="line">
            <a:avLst/>
          </a:prstGeom>
          <a:noFill/>
          <a:ln w="25400" cap="flat" cmpd="sng" algn="ctr">
            <a:solidFill>
              <a:srgbClr val="D51725"/>
            </a:solidFill>
            <a:prstDash val="solid"/>
          </a:ln>
          <a:effectLst/>
        </p:spPr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FF06B57D-40E4-DA41-A6A1-A6EBC2F4BF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6477" y="5668614"/>
            <a:ext cx="1855340" cy="702378"/>
          </a:xfrm>
          <a:prstGeom prst="rect">
            <a:avLst/>
          </a:prstGeom>
        </p:spPr>
      </p:pic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E3BAEFEF-E3A3-4A45-968C-13C9087C8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Corso di Laurea </a:t>
            </a:r>
            <a:r>
              <a:rPr lang="it-IT" dirty="0" err="1"/>
              <a:t>ecc</a:t>
            </a:r>
            <a:endParaRPr lang="it-IT" dirty="0"/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9FCD7654-B6AA-4C48-A4AE-FA5A32F60C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469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Titolo lezione o nome docente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EF4981FE-9856-3443-8848-3F38B32B07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377572"/>
            <a:ext cx="11233150" cy="218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ABEB6A20-B985-7246-917C-83AAC9D0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3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upol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F28063D-00A6-FB43-AAEE-04F50D39F2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0557" y="484188"/>
            <a:ext cx="6004790" cy="5897562"/>
          </a:xfrm>
          <a:prstGeom prst="rect">
            <a:avLst/>
          </a:prstGeom>
        </p:spPr>
      </p:pic>
      <p:sp>
        <p:nvSpPr>
          <p:cNvPr id="10" name="Segnaposto testo 11">
            <a:extLst>
              <a:ext uri="{FF2B5EF4-FFF2-40B4-BE49-F238E27FC236}">
                <a16:creationId xmlns:a16="http://schemas.microsoft.com/office/drawing/2014/main" id="{F0CA595F-A71F-9C45-ADDF-0A4B33D8A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45984" y="1898836"/>
            <a:ext cx="7666591" cy="4482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23C3D335-62DB-3F4D-A5AD-878C87963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74D454-D571-804B-932B-CC0B865F9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8E9FB858-57CF-BD46-8BF4-3A6AB6028B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184" y="411701"/>
            <a:ext cx="7962490" cy="11911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25637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magine fondo ne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17FEA1A1-040D-AC47-9B16-84C0134820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708070" cy="112721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Slide fondo nero per immagini mediche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5B94CA0D-AD4E-5940-BE8C-FAB447DF03BD}"/>
              </a:ext>
            </a:extLst>
          </p:cNvPr>
          <p:cNvCxnSpPr>
            <a:cxnSpLocks/>
          </p:cNvCxnSpPr>
          <p:nvPr userDrawn="1"/>
        </p:nvCxnSpPr>
        <p:spPr>
          <a:xfrm>
            <a:off x="479425" y="6381750"/>
            <a:ext cx="8965789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968140-49E3-1342-A4FF-D4EE5E6769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25" y="1952625"/>
            <a:ext cx="11233150" cy="401542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BA17C2-C267-3D48-98C8-B7E5C916E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7700" y="476250"/>
            <a:ext cx="904875" cy="360711"/>
          </a:xfrm>
          <a:prstGeom prst="rect">
            <a:avLst/>
          </a:prstGeom>
        </p:spPr>
      </p:pic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3760AC94-81FF-0A48-8D7E-DB354E211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A2760B1A-1AE2-C14A-9426-8D97FF47CE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6264" y="6051988"/>
            <a:ext cx="4044875" cy="4779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253772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fo Ros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7FB05B-9926-8C4C-947A-9405F2D52362}"/>
              </a:ext>
            </a:extLst>
          </p:cNvPr>
          <p:cNvSpPr/>
          <p:nvPr userDrawn="1"/>
        </p:nvSpPr>
        <p:spPr>
          <a:xfrm>
            <a:off x="0" y="0"/>
            <a:ext cx="39480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77A24E2E-AE95-EC48-B6CF-F81F882E0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204" y="1944445"/>
            <a:ext cx="2992456" cy="3012141"/>
          </a:xfrm>
          <a:prstGeom prst="rect">
            <a:avLst/>
          </a:prstGeom>
          <a:effectLst/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220F64FC-0FB5-4B45-BB85-8CFF8CF85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4260" y="1775008"/>
            <a:ext cx="7368316" cy="33563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A7791E6-27FE-2941-9A08-02DC56C502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3001682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Sezione</a:t>
            </a:r>
            <a:br>
              <a:rPr lang="it-IT" dirty="0"/>
            </a:br>
            <a:r>
              <a:rPr lang="it-IT" dirty="0"/>
              <a:t>presentazione</a:t>
            </a: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BA1F8537-BD96-294F-81F9-5C0EC055EB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77" y="5565735"/>
            <a:ext cx="3001682" cy="955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Ulteriori</a:t>
            </a:r>
            <a:br>
              <a:rPr lang="it-IT" dirty="0"/>
            </a:br>
            <a:r>
              <a:rPr lang="it-IT" dirty="0"/>
              <a:t>Informazioni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3933C03-DC3F-C042-8F68-1485DF5F1C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47403840-ED71-C840-BF84-D392D7E5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86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fo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7FB05B-9926-8C4C-947A-9405F2D52362}"/>
              </a:ext>
            </a:extLst>
          </p:cNvPr>
          <p:cNvSpPr/>
          <p:nvPr userDrawn="1"/>
        </p:nvSpPr>
        <p:spPr>
          <a:xfrm>
            <a:off x="0" y="0"/>
            <a:ext cx="39480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77A24E2E-AE95-EC48-B6CF-F81F882E0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204" y="1944445"/>
            <a:ext cx="2992456" cy="3012141"/>
          </a:xfrm>
          <a:prstGeom prst="rect">
            <a:avLst/>
          </a:prstGeom>
          <a:effectLst/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220F64FC-0FB5-4B45-BB85-8CFF8CF85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4260" y="1775008"/>
            <a:ext cx="7368316" cy="33563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A7791E6-27FE-2941-9A08-02DC56C502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3001682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Sezione</a:t>
            </a:r>
            <a:br>
              <a:rPr lang="it-IT" dirty="0"/>
            </a:br>
            <a:r>
              <a:rPr lang="it-IT" dirty="0"/>
              <a:t>presentazione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CA33781B-8F47-0443-9606-643A2B0B4E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77" y="5565735"/>
            <a:ext cx="3001682" cy="955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Ulteriori</a:t>
            </a:r>
            <a:br>
              <a:rPr lang="it-IT" dirty="0"/>
            </a:br>
            <a:r>
              <a:rPr lang="it-IT" dirty="0"/>
              <a:t>Informazioni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F81D1C-E55A-D348-BD21-C5E0383909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AD5F9576-8C49-FC43-A7E1-92E989540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28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f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7FB05B-9926-8C4C-947A-9405F2D52362}"/>
              </a:ext>
            </a:extLst>
          </p:cNvPr>
          <p:cNvSpPr/>
          <p:nvPr userDrawn="1"/>
        </p:nvSpPr>
        <p:spPr>
          <a:xfrm>
            <a:off x="0" y="0"/>
            <a:ext cx="3948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77A24E2E-AE95-EC48-B6CF-F81F882E0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204" y="1944445"/>
            <a:ext cx="2992456" cy="3012141"/>
          </a:xfrm>
          <a:prstGeom prst="rect">
            <a:avLst/>
          </a:prstGeom>
          <a:effectLst/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220F64FC-0FB5-4B45-BB85-8CFF8CF85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4260" y="1775008"/>
            <a:ext cx="7368316" cy="33563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A7791E6-27FE-2941-9A08-02DC56C502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3001682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Sezione</a:t>
            </a:r>
            <a:br>
              <a:rPr lang="it-IT" dirty="0"/>
            </a:br>
            <a:r>
              <a:rPr lang="it-IT" dirty="0"/>
              <a:t>presentazione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76C45D5-9011-CC43-8D26-7C7D951CB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77" y="5565735"/>
            <a:ext cx="3001682" cy="955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Ulteriori</a:t>
            </a:r>
            <a:br>
              <a:rPr lang="it-IT" dirty="0"/>
            </a:br>
            <a:r>
              <a:rPr lang="it-IT" dirty="0"/>
              <a:t>Informazioni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26E033B-2C08-C243-A317-116E31E42A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3" name="Segnaposto numero diapositiva 4">
            <a:extLst>
              <a:ext uri="{FF2B5EF4-FFF2-40B4-BE49-F238E27FC236}">
                <a16:creationId xmlns:a16="http://schemas.microsoft.com/office/drawing/2014/main" id="{DC52C696-E30A-3043-8995-D4D4ED18A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92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f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220F64FC-0FB5-4B45-BB85-8CFF8CF85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4260" y="1775008"/>
            <a:ext cx="7368316" cy="33563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58249A3E-E9F3-2B45-85C4-E7F8162381B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948113" cy="6858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287D56-3E91-EE49-B6D0-FD037572F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BC95DE84-D331-3B4A-82C6-F73142D45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802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17FEA1A1-040D-AC47-9B16-84C0134820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923223" cy="84972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7" name="Segnaposto testo 11">
            <a:extLst>
              <a:ext uri="{FF2B5EF4-FFF2-40B4-BE49-F238E27FC236}">
                <a16:creationId xmlns:a16="http://schemas.microsoft.com/office/drawing/2014/main" id="{FBFEE3CB-FAD8-9749-B414-31C2F95018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361" y="1884000"/>
            <a:ext cx="11319214" cy="44977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E07D59-B061-E642-92B4-54B1585EE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B06C947D-E3D6-4A45-8701-95D8DC6B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9DCA04B0-80FC-7546-B281-74F8A8AB4413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08850"/>
            <a:ext cx="11233150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585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con più pu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1">
            <a:extLst>
              <a:ext uri="{FF2B5EF4-FFF2-40B4-BE49-F238E27FC236}">
                <a16:creationId xmlns:a16="http://schemas.microsoft.com/office/drawing/2014/main" id="{FBFEE3CB-FAD8-9749-B414-31C2F95018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361" y="1917019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9" name="Segnaposto testo 11">
            <a:extLst>
              <a:ext uri="{FF2B5EF4-FFF2-40B4-BE49-F238E27FC236}">
                <a16:creationId xmlns:a16="http://schemas.microsoft.com/office/drawing/2014/main" id="{F9422EB7-FE50-6A46-A629-AF4624AF41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7956" y="1917019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0" name="Segnaposto testo 11">
            <a:extLst>
              <a:ext uri="{FF2B5EF4-FFF2-40B4-BE49-F238E27FC236}">
                <a16:creationId xmlns:a16="http://schemas.microsoft.com/office/drawing/2014/main" id="{F9F7D2A6-0771-4340-8504-5BE1F66507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027" y="1917019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9AD3F197-250A-8742-9183-F8068E50D2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361" y="4146316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0772B229-DF13-9A42-A53A-67FCAF0FAD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7956" y="4146316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4A6762F-89EC-B143-B068-5E2F0E6B5A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75027" y="4146316"/>
            <a:ext cx="3536088" cy="18437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AE59C8-B37A-4848-B84C-A4402F36CC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54063D45-9988-C54D-A5D2-5BB4C9F1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C3690B5C-2456-D547-A811-160EE412062C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08850"/>
            <a:ext cx="11233150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sp>
        <p:nvSpPr>
          <p:cNvPr id="17" name="Segnaposto testo 6">
            <a:extLst>
              <a:ext uri="{FF2B5EF4-FFF2-40B4-BE49-F238E27FC236}">
                <a16:creationId xmlns:a16="http://schemas.microsoft.com/office/drawing/2014/main" id="{AE00D448-2969-D445-A677-5CFC4521B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923223" cy="84972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Obiettivi / Agenda</a:t>
            </a:r>
          </a:p>
        </p:txBody>
      </p:sp>
    </p:spTree>
    <p:extLst>
      <p:ext uri="{BB962C8B-B14F-4D97-AF65-F5344CB8AC3E}">
        <p14:creationId xmlns:p14="http://schemas.microsoft.com/office/powerpoint/2010/main" val="4145668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968140-49E3-1342-A4FF-D4EE5E6769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25" y="1952625"/>
            <a:ext cx="11233150" cy="3982202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0F11E1-8296-D948-B7F3-35DBA461B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80A1EBAC-FCFA-CF48-B87E-0B941D922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68F6D6DB-595A-3B44-A3DE-3DE8384068B7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08850"/>
            <a:ext cx="11233150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D16AACF7-83AB-464B-AEB5-9774239BF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923223" cy="84972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EA5BB48D-5216-C544-8F46-1FC46EF83B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6264" y="6051988"/>
            <a:ext cx="4044875" cy="4779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/>
            </a:lvl1pPr>
          </a:lstStyle>
          <a:p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1890747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1">
            <a:extLst>
              <a:ext uri="{FF2B5EF4-FFF2-40B4-BE49-F238E27FC236}">
                <a16:creationId xmlns:a16="http://schemas.microsoft.com/office/drawing/2014/main" id="{FBFEE3CB-FAD8-9749-B414-31C2F95018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361" y="1963958"/>
            <a:ext cx="5702639" cy="441779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F3856-E5C4-744B-8F9B-F2547DB6F9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16130" y="1963383"/>
            <a:ext cx="5196445" cy="39989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C152714-5CC4-454D-AC93-E3E484205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6264" y="6051988"/>
            <a:ext cx="4044875" cy="4779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/>
            </a:lvl1pPr>
          </a:lstStyle>
          <a:p>
            <a:r>
              <a:rPr lang="it-IT" dirty="0"/>
              <a:t>Didascalia immagine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977D78-2092-D648-8C1B-8CC330884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2156CC30-312C-B845-A3D5-8F487CF4D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A1C6EA8A-2827-E44E-A7EB-FEA6600B7FC2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08850"/>
            <a:ext cx="11233150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274197F5-610F-B547-B9C9-850E8A87B2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923223" cy="84972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75764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Ross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D627ED4-56F1-5146-BB2C-208E005AFB2F}"/>
              </a:ext>
            </a:extLst>
          </p:cNvPr>
          <p:cNvCxnSpPr>
            <a:cxnSpLocks/>
          </p:cNvCxnSpPr>
          <p:nvPr userDrawn="1"/>
        </p:nvCxnSpPr>
        <p:spPr>
          <a:xfrm>
            <a:off x="479425" y="6381750"/>
            <a:ext cx="1123464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FF06B57D-40E4-DA41-A6A1-A6EBC2F4BF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6477" y="5668614"/>
            <a:ext cx="1855340" cy="702378"/>
          </a:xfrm>
          <a:prstGeom prst="rect">
            <a:avLst/>
          </a:prstGeo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103298C-D6BD-9D4D-ACD1-41954E753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377572"/>
            <a:ext cx="11233150" cy="218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EF0B3132-5A56-A146-A4C2-9E3F6CDD8B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Corso di Laurea </a:t>
            </a:r>
            <a:r>
              <a:rPr lang="it-IT" dirty="0" err="1"/>
              <a:t>ecc</a:t>
            </a:r>
            <a:endParaRPr lang="it-IT" dirty="0"/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AF55C21D-0234-3E47-A59E-F92FCF9D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469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Titolo lezione o nome docente</a:t>
            </a:r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EDFEB14F-CB44-3C4D-AB71-6529F1116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21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llag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2AD861-2808-234C-B0AF-55D974109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BC3E3132-B7E7-F04F-BDA1-3CBFBD605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1FDC3FE1-5361-9B42-B7D6-CCC87887A1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08850"/>
            <a:ext cx="11233150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A1C95534-0D55-B94C-853B-4E8FFDA329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361" y="411702"/>
            <a:ext cx="9923223" cy="84972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16" name="Segnaposto immagine 2">
            <a:extLst>
              <a:ext uri="{FF2B5EF4-FFF2-40B4-BE49-F238E27FC236}">
                <a16:creationId xmlns:a16="http://schemas.microsoft.com/office/drawing/2014/main" id="{24C87170-5251-CE4F-A6E9-8ACD3177C4B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0183" y="434225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009CEB06-3AB2-6C48-80A4-C96EEB9110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71181" y="434225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  <p:sp>
        <p:nvSpPr>
          <p:cNvPr id="22" name="Segnaposto immagine 2">
            <a:extLst>
              <a:ext uri="{FF2B5EF4-FFF2-40B4-BE49-F238E27FC236}">
                <a16:creationId xmlns:a16="http://schemas.microsoft.com/office/drawing/2014/main" id="{F19317E5-E540-F14F-8DFC-5FD8EEDC457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251202" y="434225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  <p:sp>
        <p:nvSpPr>
          <p:cNvPr id="23" name="Segnaposto immagine 2">
            <a:extLst>
              <a:ext uri="{FF2B5EF4-FFF2-40B4-BE49-F238E27FC236}">
                <a16:creationId xmlns:a16="http://schemas.microsoft.com/office/drawing/2014/main" id="{0A8EC1F1-044E-BB45-B3C3-3800C68D794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0183" y="196481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  <p:sp>
        <p:nvSpPr>
          <p:cNvPr id="24" name="Segnaposto immagine 2">
            <a:extLst>
              <a:ext uri="{FF2B5EF4-FFF2-40B4-BE49-F238E27FC236}">
                <a16:creationId xmlns:a16="http://schemas.microsoft.com/office/drawing/2014/main" id="{ED2D6FA3-E123-5D4A-8CE4-ED0D66B7A46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371181" y="196481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  <p:sp>
        <p:nvSpPr>
          <p:cNvPr id="25" name="Segnaposto immagine 2">
            <a:extLst>
              <a:ext uri="{FF2B5EF4-FFF2-40B4-BE49-F238E27FC236}">
                <a16:creationId xmlns:a16="http://schemas.microsoft.com/office/drawing/2014/main" id="{3D2DBA5E-E27E-0F41-8AEC-90CD33EBA32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51202" y="1964819"/>
            <a:ext cx="3449638" cy="202627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7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Gial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D627ED4-56F1-5146-BB2C-208E005AFB2F}"/>
              </a:ext>
            </a:extLst>
          </p:cNvPr>
          <p:cNvCxnSpPr>
            <a:cxnSpLocks/>
          </p:cNvCxnSpPr>
          <p:nvPr userDrawn="1"/>
        </p:nvCxnSpPr>
        <p:spPr>
          <a:xfrm>
            <a:off x="479425" y="6381750"/>
            <a:ext cx="1123464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103298C-D6BD-9D4D-ACD1-41954E753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377572"/>
            <a:ext cx="11233150" cy="218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6DFEE4-FC38-1846-8B65-23D224046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0968" y="5669428"/>
            <a:ext cx="1881607" cy="712322"/>
          </a:xfrm>
          <a:prstGeom prst="rect">
            <a:avLst/>
          </a:prstGeom>
        </p:spPr>
      </p:pic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2D62D549-3B77-6543-AFE2-345B3E887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977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Corso di Laurea </a:t>
            </a:r>
            <a:r>
              <a:rPr lang="it-IT" dirty="0" err="1"/>
              <a:t>ecc</a:t>
            </a:r>
            <a:endParaRPr lang="it-IT" dirty="0"/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AC4C6DF8-BF4C-2E4F-8231-3C53566D5E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469" y="395098"/>
            <a:ext cx="5037138" cy="95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Titolo lezione o nome docente</a:t>
            </a:r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28F519E-A06D-414B-9C1A-39D8CC62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63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ABC6317-FB97-F241-9BAB-C319F501D5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89473"/>
            <a:ext cx="1123464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9B3D343-2D03-2245-BC96-C7E4C17B2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6477" y="5668614"/>
            <a:ext cx="1855340" cy="702378"/>
          </a:xfrm>
          <a:prstGeom prst="rect">
            <a:avLst/>
          </a:prstGeom>
          <a:effectLst/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3B715DF-2E07-D74A-A1D3-346372879D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413" y="1774825"/>
            <a:ext cx="11360404" cy="3398838"/>
          </a:xfrm>
          <a:prstGeom prst="rect">
            <a:avLst/>
          </a:prstGeom>
          <a:effectLst/>
        </p:spPr>
        <p:txBody>
          <a:bodyPr anchor="ctr"/>
          <a:lstStyle>
            <a:lvl1pPr marL="0" indent="0">
              <a:buNone/>
              <a:defRPr sz="6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FC92D9D0-6CBF-BA46-BDBF-C57A0453D6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04" y="5378824"/>
            <a:ext cx="4393792" cy="1121380"/>
          </a:xfrm>
          <a:prstGeom prst="rect">
            <a:avLst/>
          </a:prstGeom>
          <a:effectLst/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E3754BDE-F2D6-1C4A-B28E-72F82319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1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oss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ABC6317-FB97-F241-9BAB-C319F501D5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89473"/>
            <a:ext cx="1123464" cy="0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9B3D343-2D03-2245-BC96-C7E4C17B2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6477" y="5668614"/>
            <a:ext cx="1855340" cy="702378"/>
          </a:xfrm>
          <a:prstGeom prst="rect">
            <a:avLst/>
          </a:prstGeom>
          <a:effectLst/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3B715DF-2E07-D74A-A1D3-346372879D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618" y="1774825"/>
            <a:ext cx="11364957" cy="3398838"/>
          </a:xfrm>
          <a:prstGeom prst="rect">
            <a:avLst/>
          </a:prstGeom>
          <a:effectLst/>
        </p:spPr>
        <p:txBody>
          <a:bodyPr anchor="ctr"/>
          <a:lstStyle>
            <a:lvl1pPr marL="0" indent="0">
              <a:buNone/>
              <a:defRPr sz="6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5577A286-0E70-4B47-8945-5432396CF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E87E0317-C647-3747-8FF2-3D11ACA1F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04" y="5378824"/>
            <a:ext cx="4393792" cy="1121380"/>
          </a:xfrm>
          <a:prstGeom prst="rect">
            <a:avLst/>
          </a:prstGeom>
          <a:effectLst/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8161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ial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ABC6317-FB97-F241-9BAB-C319F501D5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89473"/>
            <a:ext cx="1123464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3B715DF-2E07-D74A-A1D3-346372879D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379" y="1774825"/>
            <a:ext cx="11373196" cy="3398838"/>
          </a:xfrm>
          <a:prstGeom prst="rect">
            <a:avLst/>
          </a:prstGeom>
          <a:effectLst/>
        </p:spPr>
        <p:txBody>
          <a:bodyPr anchor="ctr"/>
          <a:lstStyle>
            <a:lvl1pPr marL="0" indent="0">
              <a:buNone/>
              <a:defRPr sz="6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763CAC76-BE80-5742-BBA2-C8C6E1B20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960113-D84E-CB47-AA30-EEB426A516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0968" y="5669428"/>
            <a:ext cx="1881607" cy="712322"/>
          </a:xfrm>
          <a:prstGeom prst="rect">
            <a:avLst/>
          </a:prstGeom>
        </p:spPr>
      </p:pic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B5936F1F-C5EE-494A-8F85-FE6817FF24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04" y="5378824"/>
            <a:ext cx="4393792" cy="1121380"/>
          </a:xfrm>
          <a:prstGeom prst="rect">
            <a:avLst/>
          </a:prstGeom>
          <a:effectLst/>
        </p:spPr>
        <p:txBody>
          <a:bodyPr anchor="b"/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568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fon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EF4981FE-9856-3443-8848-3F38B32B07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377572"/>
            <a:ext cx="11233150" cy="2184400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ABEB6A20-B985-7246-917C-83AAC9D0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7651F7F-F97D-B44A-9972-76CA96C03C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7700" y="476250"/>
            <a:ext cx="904875" cy="360711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79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a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DFEB7C8-C102-6E42-933C-E295820B52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525" y="476250"/>
            <a:ext cx="908050" cy="366247"/>
          </a:xfrm>
          <a:prstGeom prst="rect">
            <a:avLst/>
          </a:prstGeom>
        </p:spPr>
      </p:pic>
      <p:sp>
        <p:nvSpPr>
          <p:cNvPr id="4" name="Segnaposto testo 9">
            <a:extLst>
              <a:ext uri="{FF2B5EF4-FFF2-40B4-BE49-F238E27FC236}">
                <a16:creationId xmlns:a16="http://schemas.microsoft.com/office/drawing/2014/main" id="{C2C64C68-53A1-4348-A79B-F7C920285A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5186" y="1774825"/>
            <a:ext cx="6658311" cy="3398838"/>
          </a:xfrm>
          <a:prstGeom prst="rect">
            <a:avLst/>
          </a:prstGeom>
          <a:effectLst/>
        </p:spPr>
        <p:txBody>
          <a:bodyPr anchor="ctr"/>
          <a:lstStyle>
            <a:lvl1pPr marL="0" indent="0" algn="r">
              <a:buNone/>
              <a:defRPr sz="6000" b="1">
                <a:solidFill>
                  <a:schemeClr val="accent4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Fare clic per</a:t>
            </a:r>
            <a:br>
              <a:rPr lang="it-IT" dirty="0"/>
            </a:br>
            <a:r>
              <a:rPr lang="it-IT" dirty="0"/>
              <a:t>inserire il titolo</a:t>
            </a:r>
          </a:p>
        </p:txBody>
      </p:sp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FF314090-33BE-1E4A-AEAF-5A4E50DEEA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03" y="1431781"/>
            <a:ext cx="4565915" cy="58539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175BAC6-1470-C44C-8E59-55F31AAFD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603" y="3727974"/>
            <a:ext cx="4565915" cy="58539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CBC7A056-25F8-6444-A57E-61E4E21B0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603" y="301217"/>
            <a:ext cx="4565915" cy="110904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6000" b="1"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XX%</a:t>
            </a:r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86F6F65A-55E0-F549-B098-F61B0FFC38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603" y="2560320"/>
            <a:ext cx="4565915" cy="114613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6000" b="1"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XX%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22F677EC-AD44-C847-A000-C6BB151C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866FA79-50B4-134C-9CBC-B1B25C0790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603" y="6019349"/>
            <a:ext cx="4565915" cy="58539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sottotitolo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5C157FD-792C-CA4F-9DC9-C4D9910FF6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2603" y="4851695"/>
            <a:ext cx="4565915" cy="114613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6000" b="1">
                <a:solidFill>
                  <a:schemeClr val="accent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418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7FB05B-9926-8C4C-947A-9405F2D52362}"/>
              </a:ext>
            </a:extLst>
          </p:cNvPr>
          <p:cNvSpPr/>
          <p:nvPr userDrawn="1"/>
        </p:nvSpPr>
        <p:spPr>
          <a:xfrm>
            <a:off x="8243944" y="0"/>
            <a:ext cx="39480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03F77C0-940C-A64C-AC5D-87F2178A8C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21" y="1895115"/>
            <a:ext cx="5722937" cy="4486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Inserisci qui il tuo testo</a:t>
            </a:r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3E4B0473-ED3E-B04A-8AB1-0EC39433A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1BE9EA5-DD34-214B-A3F4-838F212B4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7700" y="476250"/>
            <a:ext cx="904875" cy="360711"/>
          </a:xfrm>
          <a:prstGeom prst="rect">
            <a:avLst/>
          </a:prstGeom>
        </p:spPr>
      </p:pic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43196FE4-6DCF-B448-966C-A6B89388B5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16130" y="1963383"/>
            <a:ext cx="5196445" cy="39989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67BB9B59-C91C-7B4A-AFF7-1C968BD736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6264" y="6051988"/>
            <a:ext cx="4044875" cy="4779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Didascalia immagine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37365367-627C-3144-922D-54C1F667A3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21" y="411701"/>
            <a:ext cx="7286381" cy="11911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 dirty="0"/>
              <a:t>Clicca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7615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itolo 13">
            <a:extLst>
              <a:ext uri="{FF2B5EF4-FFF2-40B4-BE49-F238E27FC236}">
                <a16:creationId xmlns:a16="http://schemas.microsoft.com/office/drawing/2014/main" id="{8F5F1022-8D58-954F-AA72-3128DC03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352457"/>
            <a:ext cx="11233150" cy="419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0816D7AF-1B16-984C-84C7-03ED0344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529" y="6381750"/>
            <a:ext cx="1030941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fld id="{B683BA15-FBD2-4A06-BE22-2CD24AC2FD1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682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71" r:id="rId5"/>
    <p:sldLayoutId id="2147483672" r:id="rId6"/>
    <p:sldLayoutId id="2147483682" r:id="rId7"/>
    <p:sldLayoutId id="2147483662" r:id="rId8"/>
    <p:sldLayoutId id="2147483663" r:id="rId9"/>
    <p:sldLayoutId id="2147483667" r:id="rId10"/>
    <p:sldLayoutId id="2147483677" r:id="rId11"/>
    <p:sldLayoutId id="2147483668" r:id="rId12"/>
    <p:sldLayoutId id="2147483669" r:id="rId13"/>
    <p:sldLayoutId id="2147483670" r:id="rId14"/>
    <p:sldLayoutId id="2147483678" r:id="rId15"/>
    <p:sldLayoutId id="2147483666" r:id="rId16"/>
    <p:sldLayoutId id="2147483673" r:id="rId17"/>
    <p:sldLayoutId id="2147483674" r:id="rId18"/>
    <p:sldLayoutId id="2147483675" r:id="rId19"/>
    <p:sldLayoutId id="2147483676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935" userDrawn="1">
          <p15:clr>
            <a:srgbClr val="F26B43"/>
          </p15:clr>
        </p15:guide>
        <p15:guide id="8" orient="horz" pos="12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luca-vix.github.io/video-page.html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uca-vix.github.io/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4D09F5-5951-2D49-B31D-A380F27C2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Master  I livello in Comunicazione della scienza e della salute</a:t>
            </a:r>
          </a:p>
          <a:p>
            <a:r>
              <a:rPr lang="it-IT" dirty="0"/>
              <a:t>Facoltà di Filosofia e</a:t>
            </a:r>
          </a:p>
          <a:p>
            <a:r>
              <a:rPr lang="it-IT" dirty="0"/>
              <a:t>Facoltà di Medicina e Chirurgia</a:t>
            </a:r>
          </a:p>
          <a:p>
            <a:r>
              <a:rPr lang="it-IT" dirty="0"/>
              <a:t>A. A. 2022/2023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20A634-CEFA-2E46-A010-01A1BB391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2469" y="395098"/>
            <a:ext cx="5037138" cy="2298406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it-IT" dirty="0"/>
              <a:t>Matricola 022789</a:t>
            </a:r>
          </a:p>
          <a:p>
            <a:pPr algn="r">
              <a:spcBef>
                <a:spcPts val="0"/>
              </a:spcBef>
            </a:pPr>
            <a:r>
              <a:rPr lang="it-IT" dirty="0"/>
              <a:t>Dott.ssa Eleonora Laura Marasca</a:t>
            </a:r>
          </a:p>
          <a:p>
            <a:pPr algn="r">
              <a:spcBef>
                <a:spcPts val="0"/>
              </a:spcBef>
            </a:pPr>
            <a:endParaRPr lang="it-IT" dirty="0"/>
          </a:p>
          <a:p>
            <a:pPr algn="r">
              <a:spcBef>
                <a:spcPts val="0"/>
              </a:spcBef>
            </a:pPr>
            <a:r>
              <a:rPr lang="it-IT" dirty="0"/>
              <a:t>Relatore</a:t>
            </a:r>
          </a:p>
          <a:p>
            <a:pPr algn="r">
              <a:spcBef>
                <a:spcPts val="0"/>
              </a:spcBef>
            </a:pPr>
            <a:r>
              <a:rPr lang="it-IT" dirty="0"/>
              <a:t>Prof. </a:t>
            </a:r>
            <a:r>
              <a:rPr lang="it-IT" dirty="0" err="1"/>
              <a:t>ssa</a:t>
            </a:r>
            <a:r>
              <a:rPr lang="it-IT" dirty="0"/>
              <a:t> Claudia Bianchi</a:t>
            </a:r>
          </a:p>
          <a:p>
            <a:pPr algn="r"/>
            <a:endParaRPr lang="it-IT" dirty="0"/>
          </a:p>
          <a:p>
            <a:pPr algn="r">
              <a:spcBef>
                <a:spcPts val="0"/>
              </a:spcBef>
            </a:pPr>
            <a:r>
              <a:rPr lang="it-IT" dirty="0"/>
              <a:t>Correlatore</a:t>
            </a:r>
          </a:p>
          <a:p>
            <a:pPr algn="r">
              <a:spcBef>
                <a:spcPts val="0"/>
              </a:spcBef>
            </a:pPr>
            <a:r>
              <a:rPr lang="it-IT" dirty="0"/>
              <a:t>Andrea Brunello</a:t>
            </a:r>
          </a:p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1872CAB-2DE9-AA45-89CB-8B8F98E5D5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2957323"/>
            <a:ext cx="11233150" cy="2184400"/>
          </a:xfrm>
        </p:spPr>
        <p:txBody>
          <a:bodyPr/>
          <a:lstStyle/>
          <a:p>
            <a:r>
              <a:rPr lang="it-IT" dirty="0"/>
              <a:t>Lo Storytelling come strumento di engagement sulle Cure Palliative Pediatriche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87983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C88BF42-026E-420A-823A-F1D5A705B2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Neuroscienze e Storytelling</a:t>
            </a: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A3DEFFB8-9507-46F8-AF27-69CBAC67C7EE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581545" y="1053004"/>
            <a:ext cx="4998984" cy="4998984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A46FA0-79C3-43A3-95FD-86392F887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A9FD6C-CB92-41F4-B06D-5F2E7E787B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Immagine realizzata con </a:t>
            </a:r>
            <a:r>
              <a:rPr lang="it-IT" dirty="0" err="1"/>
              <a:t>Copilot</a:t>
            </a:r>
            <a:r>
              <a:rPr lang="it-IT" dirty="0"/>
              <a:t> Designer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C8C86F-BF9E-46A3-B467-D295DD0A4305}"/>
              </a:ext>
            </a:extLst>
          </p:cNvPr>
          <p:cNvSpPr txBox="1"/>
          <p:nvPr/>
        </p:nvSpPr>
        <p:spPr>
          <a:xfrm>
            <a:off x="6096000" y="1198179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Emozione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667939-E22A-4C4E-9FD1-14660A97B79F}"/>
              </a:ext>
            </a:extLst>
          </p:cNvPr>
          <p:cNvSpPr txBox="1"/>
          <p:nvPr/>
        </p:nvSpPr>
        <p:spPr>
          <a:xfrm>
            <a:off x="6611470" y="2406606"/>
            <a:ext cx="243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Comprensione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BB0CC5-9008-404F-853E-BA8BE0BA6653}"/>
              </a:ext>
            </a:extLst>
          </p:cNvPr>
          <p:cNvSpPr txBox="1"/>
          <p:nvPr/>
        </p:nvSpPr>
        <p:spPr>
          <a:xfrm>
            <a:off x="9171265" y="1538920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Fiducia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DFA286-B844-4A66-A0D4-31DD1B6405AD}"/>
              </a:ext>
            </a:extLst>
          </p:cNvPr>
          <p:cNvSpPr txBox="1"/>
          <p:nvPr/>
        </p:nvSpPr>
        <p:spPr>
          <a:xfrm>
            <a:off x="6342993" y="3465833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Simpatia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D1DFC3-8DAE-41E8-A556-27D2734C68D9}"/>
              </a:ext>
            </a:extLst>
          </p:cNvPr>
          <p:cNvSpPr txBox="1"/>
          <p:nvPr/>
        </p:nvSpPr>
        <p:spPr>
          <a:xfrm>
            <a:off x="9250092" y="2908067"/>
            <a:ext cx="262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Coinvolgimento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D05238-1229-428F-A27E-A86EAD5DFD11}"/>
              </a:ext>
            </a:extLst>
          </p:cNvPr>
          <p:cNvSpPr txBox="1"/>
          <p:nvPr/>
        </p:nvSpPr>
        <p:spPr>
          <a:xfrm>
            <a:off x="6910814" y="4731151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Ispirazione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AE0A01-DC02-455E-A4C5-ECB34B60815B}"/>
              </a:ext>
            </a:extLst>
          </p:cNvPr>
          <p:cNvSpPr txBox="1"/>
          <p:nvPr/>
        </p:nvSpPr>
        <p:spPr>
          <a:xfrm>
            <a:off x="9111357" y="4075214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Empatia</a:t>
            </a:r>
          </a:p>
        </p:txBody>
      </p:sp>
    </p:spTree>
    <p:extLst>
      <p:ext uri="{BB962C8B-B14F-4D97-AF65-F5344CB8AC3E}">
        <p14:creationId xmlns:p14="http://schemas.microsoft.com/office/powerpoint/2010/main" val="372304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EF7051-3469-0947-92DE-A9565B9697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7655" y="1944445"/>
            <a:ext cx="3752193" cy="3012141"/>
          </a:xfrm>
        </p:spPr>
        <p:txBody>
          <a:bodyPr/>
          <a:lstStyle/>
          <a:p>
            <a:r>
              <a:rPr lang="it-IT" dirty="0"/>
              <a:t>Lo Storytelling in sanità</a:t>
            </a: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72E2E690-B52C-4E09-8DCE-C36BFA48F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193736"/>
              </p:ext>
            </p:extLst>
          </p:nvPr>
        </p:nvGraphicFramePr>
        <p:xfrm>
          <a:off x="4161531" y="877143"/>
          <a:ext cx="7643491" cy="394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EC84AC8-FEE9-D443-98FA-EFF5EF0DA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52EB4E-EEBF-4995-9337-C49FCAE45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742" y="1371361"/>
            <a:ext cx="541465" cy="463046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55F54BA8-F41C-425D-BCF9-34CBAB3C43A5}"/>
              </a:ext>
            </a:extLst>
          </p:cNvPr>
          <p:cNvGrpSpPr/>
          <p:nvPr/>
        </p:nvGrpSpPr>
        <p:grpSpPr>
          <a:xfrm>
            <a:off x="4161532" y="4907020"/>
            <a:ext cx="2751656" cy="1270817"/>
            <a:chOff x="0" y="1336283"/>
            <a:chExt cx="2751656" cy="1270817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67339CA8-5F7B-4129-8EF5-A0658C56BB23}"/>
                </a:ext>
              </a:extLst>
            </p:cNvPr>
            <p:cNvSpPr/>
            <p:nvPr/>
          </p:nvSpPr>
          <p:spPr>
            <a:xfrm>
              <a:off x="0" y="1336283"/>
              <a:ext cx="2751656" cy="1270817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B921DC8-8BB8-4488-AA75-A512A032F98E}"/>
                </a:ext>
              </a:extLst>
            </p:cNvPr>
            <p:cNvSpPr txBox="1"/>
            <p:nvPr/>
          </p:nvSpPr>
          <p:spPr>
            <a:xfrm>
              <a:off x="62036" y="1398319"/>
              <a:ext cx="2627584" cy="1146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 dirty="0" err="1">
                  <a:solidFill>
                    <a:schemeClr val="tx1"/>
                  </a:solidFill>
                </a:rPr>
                <a:t>Governance</a:t>
              </a:r>
              <a:endParaRPr lang="it-IT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82A4A6-D5B2-46C5-85B2-C54400EE64F9}"/>
              </a:ext>
            </a:extLst>
          </p:cNvPr>
          <p:cNvGrpSpPr/>
          <p:nvPr/>
        </p:nvGrpSpPr>
        <p:grpSpPr>
          <a:xfrm>
            <a:off x="6913188" y="5002331"/>
            <a:ext cx="4891834" cy="1016653"/>
            <a:chOff x="2751656" y="1463366"/>
            <a:chExt cx="4891834" cy="1016653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71BF1345-5F7B-4B8F-8431-0A46261A134C}"/>
                </a:ext>
              </a:extLst>
            </p:cNvPr>
            <p:cNvSpPr/>
            <p:nvPr/>
          </p:nvSpPr>
          <p:spPr>
            <a:xfrm rot="5400000">
              <a:off x="4689246" y="-474224"/>
              <a:ext cx="1016653" cy="489183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F7E7DA7-D40D-4367-9316-F4B6934FBBEA}"/>
                </a:ext>
              </a:extLst>
            </p:cNvPr>
            <p:cNvSpPr txBox="1"/>
            <p:nvPr/>
          </p:nvSpPr>
          <p:spPr>
            <a:xfrm>
              <a:off x="2751656" y="1512995"/>
              <a:ext cx="4842205" cy="917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dirty="0"/>
                <a:t>Giustizia, dignità, rispetto</a:t>
              </a:r>
              <a:endParaRPr lang="it-IT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dirty="0"/>
                <a:t>Compassione, umanizzazione delle cure</a:t>
              </a:r>
              <a:endParaRPr lang="it-IT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it-IT" kern="1200" dirty="0"/>
                <a:t>Equità, </a:t>
              </a:r>
              <a:r>
                <a:rPr lang="it-IT" dirty="0"/>
                <a:t>empowerment</a:t>
              </a:r>
              <a:endParaRPr lang="it-IT" kern="1200" dirty="0"/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A6667A-6AE8-4678-AEC8-5EA3C6D4C11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61742" y="4015727"/>
            <a:ext cx="541465" cy="5414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C9BC68C-7A91-4AFA-863E-549D50219B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9102" y="2602465"/>
            <a:ext cx="630055" cy="64038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47C7652-819C-4366-8056-38820A9303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9102" y="5336375"/>
            <a:ext cx="630055" cy="589407"/>
          </a:xfrm>
          <a:prstGeom prst="rect">
            <a:avLst/>
          </a:prstGeom>
        </p:spPr>
      </p:pic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E8F075A9-3471-4142-9004-2A83D0B50361}"/>
              </a:ext>
            </a:extLst>
          </p:cNvPr>
          <p:cNvSpPr txBox="1">
            <a:spLocks/>
          </p:cNvSpPr>
          <p:nvPr/>
        </p:nvSpPr>
        <p:spPr>
          <a:xfrm>
            <a:off x="0" y="6163039"/>
            <a:ext cx="4393792" cy="640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it-IT" sz="1400" dirty="0">
                <a:solidFill>
                  <a:schemeClr val="bg1"/>
                </a:solidFill>
              </a:rPr>
              <a:t>Lo Storytelling come strumento di engagement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400" dirty="0">
                <a:solidFill>
                  <a:schemeClr val="bg1"/>
                </a:solidFill>
              </a:rPr>
              <a:t>sulle Cure Palliative Pediatriche</a:t>
            </a:r>
          </a:p>
        </p:txBody>
      </p:sp>
    </p:spTree>
    <p:extLst>
      <p:ext uri="{BB962C8B-B14F-4D97-AF65-F5344CB8AC3E}">
        <p14:creationId xmlns:p14="http://schemas.microsoft.com/office/powerpoint/2010/main" val="27357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A9AEE34-BD9D-4C9D-9F8D-DF0FA8BDB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b="1" dirty="0"/>
              <a:t>Viaggio dell’eroe:</a:t>
            </a:r>
          </a:p>
          <a:p>
            <a:r>
              <a:rPr lang="it-IT" dirty="0"/>
              <a:t>La sequenza narrativa è data dal susseguirsi di eventi che scatenano azioni, reazioni e apprendimenti.</a:t>
            </a:r>
          </a:p>
          <a:p>
            <a:endParaRPr lang="it-IT" dirty="0"/>
          </a:p>
          <a:p>
            <a:r>
              <a:rPr lang="it-IT" b="1" dirty="0" err="1"/>
              <a:t>Embodied</a:t>
            </a:r>
            <a:r>
              <a:rPr lang="it-IT" b="1" dirty="0"/>
              <a:t> Model:</a:t>
            </a:r>
          </a:p>
          <a:p>
            <a:r>
              <a:rPr lang="it-IT" dirty="0"/>
              <a:t>La narrazione è basata sullo stato emozionale dei personaggi e le azioni che ne conseguono.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5F64C0-7815-4578-99AB-BAD05475C4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6264" y="5505455"/>
            <a:ext cx="4044875" cy="477905"/>
          </a:xfrm>
        </p:spPr>
        <p:txBody>
          <a:bodyPr/>
          <a:lstStyle/>
          <a:p>
            <a:r>
              <a:rPr lang="it-IT" dirty="0"/>
              <a:t>Montaggio video effettuato con il programma </a:t>
            </a:r>
            <a:r>
              <a:rPr lang="it-IT" dirty="0" err="1"/>
              <a:t>YouCut</a:t>
            </a:r>
            <a:endParaRPr lang="it-IT" dirty="0"/>
          </a:p>
          <a:p>
            <a:r>
              <a:rPr lang="it-IT" dirty="0"/>
              <a:t>Immagini realizzate con </a:t>
            </a:r>
            <a:r>
              <a:rPr lang="it-IT" dirty="0" err="1"/>
              <a:t>Copilot</a:t>
            </a:r>
            <a:r>
              <a:rPr lang="it-IT" dirty="0"/>
              <a:t> Designer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78C927-8570-428E-9634-DF77406DB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B5CAC3-E2AF-422C-8A8E-C3036E4CA4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Oltre le apparenze: la storia di Chiara e Pietro</a:t>
            </a:r>
          </a:p>
        </p:txBody>
      </p:sp>
      <p:pic>
        <p:nvPicPr>
          <p:cNvPr id="10" name="Immagine 9">
            <a:hlinkClick r:id="rId2"/>
            <a:extLst>
              <a:ext uri="{FF2B5EF4-FFF2-40B4-BE49-F238E27FC236}">
                <a16:creationId xmlns:a16="http://schemas.microsoft.com/office/drawing/2014/main" id="{5157C935-1E30-4C17-8D83-5D50D733B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" r="4309"/>
          <a:stretch/>
        </p:blipFill>
        <p:spPr>
          <a:xfrm>
            <a:off x="6274091" y="1963958"/>
            <a:ext cx="5466428" cy="32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F3179E-00C6-554D-889F-70759DC86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err="1"/>
              <a:t>Funnel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per le Cure Palliative Pediatriche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0A4142-E693-FF40-B669-3AFCF922D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Lo Storytelling come strumento di engagement sulle Cure Palliative Pediatriche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D14926-9D11-9749-A6EB-54EBF10C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2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79C65868-C805-491A-8829-1FE281616D52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47" t="25127" r="-47"/>
          <a:stretch/>
        </p:blipFill>
        <p:spPr>
          <a:xfrm>
            <a:off x="1883310" y="1550601"/>
            <a:ext cx="8433274" cy="45013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A2391A-86C5-4F97-B300-499FCC7D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F401C4-7F4D-4926-A75C-68DEDEDCFD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Analisi SWOT: Le Cure Palliative Pediatriche in provincia di Trento.</a:t>
            </a:r>
          </a:p>
        </p:txBody>
      </p:sp>
    </p:spTree>
    <p:extLst>
      <p:ext uri="{BB962C8B-B14F-4D97-AF65-F5344CB8AC3E}">
        <p14:creationId xmlns:p14="http://schemas.microsoft.com/office/powerpoint/2010/main" val="80637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B4E4FE1-AFA2-436F-B9AC-4FC66E53D8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Landing Page di Cure Palliative Pediatriche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6A411C-AFC0-47E4-8E09-2825D2EB0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C9A2F8-0D4B-41B6-BBC2-95F8F13BE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05298" y="6381750"/>
            <a:ext cx="4895842" cy="260788"/>
          </a:xfrm>
        </p:spPr>
        <p:txBody>
          <a:bodyPr/>
          <a:lstStyle/>
          <a:p>
            <a:r>
              <a:rPr lang="it-IT" dirty="0"/>
              <a:t>Landing Page Html. Template: bootstrapmade.com, Immagini </a:t>
            </a:r>
            <a:r>
              <a:rPr lang="it-IT" dirty="0" err="1"/>
              <a:t>Copilot</a:t>
            </a:r>
            <a:r>
              <a:rPr lang="it-IT" dirty="0"/>
              <a:t> Designer</a:t>
            </a:r>
          </a:p>
        </p:txBody>
      </p:sp>
      <p:pic>
        <p:nvPicPr>
          <p:cNvPr id="13" name="Segnaposto immagine 12">
            <a:hlinkClick r:id="rId2"/>
            <a:extLst>
              <a:ext uri="{FF2B5EF4-FFF2-40B4-BE49-F238E27FC236}">
                <a16:creationId xmlns:a16="http://schemas.microsoft.com/office/drawing/2014/main" id="{5306BC91-5678-4A62-9971-84B669CEAC3A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3"/>
          <a:stretch>
            <a:fillRect/>
          </a:stretch>
        </p:blipFill>
        <p:spPr>
          <a:xfrm>
            <a:off x="1879347" y="878420"/>
            <a:ext cx="8433303" cy="53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345C4D9-B8EF-456C-A90A-03A337D378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Per concludere: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44EC2E-1651-480A-8FD7-4F4DA9B5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16</a:t>
            </a:fld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44312F4-AB0A-43FC-A337-4EC019AA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08832"/>
              </p:ext>
            </p:extLst>
          </p:nvPr>
        </p:nvGraphicFramePr>
        <p:xfrm>
          <a:off x="393361" y="1872596"/>
          <a:ext cx="11577922" cy="441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984">
                  <a:extLst>
                    <a:ext uri="{9D8B030D-6E8A-4147-A177-3AD203B41FA5}">
                      <a16:colId xmlns:a16="http://schemas.microsoft.com/office/drawing/2014/main" val="574074"/>
                    </a:ext>
                  </a:extLst>
                </a:gridCol>
                <a:gridCol w="2869324">
                  <a:extLst>
                    <a:ext uri="{9D8B030D-6E8A-4147-A177-3AD203B41FA5}">
                      <a16:colId xmlns:a16="http://schemas.microsoft.com/office/drawing/2014/main" val="1847348292"/>
                    </a:ext>
                  </a:extLst>
                </a:gridCol>
                <a:gridCol w="3100552">
                  <a:extLst>
                    <a:ext uri="{9D8B030D-6E8A-4147-A177-3AD203B41FA5}">
                      <a16:colId xmlns:a16="http://schemas.microsoft.com/office/drawing/2014/main" val="3513307436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181050748"/>
                    </a:ext>
                  </a:extLst>
                </a:gridCol>
              </a:tblGrid>
              <a:tr h="1470863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accent2"/>
                          </a:solidFill>
                        </a:rPr>
                        <a:t>LE CURE PALLIATIVE PEDIATRICHE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30.000 eleggibili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1500 in carico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N. </a:t>
                      </a:r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Hospice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Rete CPP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Barriere Culturali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Formazione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Comunicazione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50375"/>
                  </a:ext>
                </a:extLst>
              </a:tr>
              <a:tr h="147086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4"/>
                          </a:solidFill>
                        </a:rPr>
                        <a:t>LO STORYTELLING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Emozione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Coinvolgimento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Identificazione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Orientato all’intesa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Promozione alla salute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Superare barriere culturali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Instaurare relazioni</a:t>
                      </a:r>
                    </a:p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r"/>
                      <a:r>
                        <a:rPr lang="it-IT" dirty="0"/>
                        <a:t>ENGAGEMENT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48142"/>
                  </a:ext>
                </a:extLst>
              </a:tr>
              <a:tr h="147086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</a:rPr>
                        <a:t>PROGETTO DI FUNNEL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Consapevolezza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Interesse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Materiali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Collaborazioni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Call To 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Valutazione dell’impatto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84672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CC07E0F7-FF53-4008-93AC-944AFA44734F}"/>
              </a:ext>
            </a:extLst>
          </p:cNvPr>
          <p:cNvSpPr/>
          <p:nvPr/>
        </p:nvSpPr>
        <p:spPr>
          <a:xfrm>
            <a:off x="9974997" y="3332435"/>
            <a:ext cx="367862" cy="1006366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58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32F64A-FA1F-7141-BBA3-87C5458D5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Grazie per l’attenzione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2A28BDB-9B58-544F-86B7-54DC7A78D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C14848-9D61-C145-AFB0-0D981021AA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Dott.ssa Eleonora Laura Marasca</a:t>
            </a:r>
          </a:p>
        </p:txBody>
      </p:sp>
    </p:spTree>
    <p:extLst>
      <p:ext uri="{BB962C8B-B14F-4D97-AF65-F5344CB8AC3E}">
        <p14:creationId xmlns:p14="http://schemas.microsoft.com/office/powerpoint/2010/main" val="5363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F3179E-00C6-554D-889F-70759DC86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/>
              <a:t>Le Cure Palliative Pediatriche (CPP)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D14926-9D11-9749-A6EB-54EBF10C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0A4142-E693-FF40-B669-3AFCF922D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Lo Storytelling come strumento di engagement sulle Cure Palliative Pediatriche</a:t>
            </a:r>
          </a:p>
        </p:txBody>
      </p:sp>
    </p:spTree>
    <p:extLst>
      <p:ext uri="{BB962C8B-B14F-4D97-AF65-F5344CB8AC3E}">
        <p14:creationId xmlns:p14="http://schemas.microsoft.com/office/powerpoint/2010/main" val="323730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B53BF-BACA-564C-918E-FCF4B557B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1967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Costruzione del primo </a:t>
            </a:r>
            <a:r>
              <a:rPr lang="it-IT" b="1" dirty="0" err="1">
                <a:solidFill>
                  <a:schemeClr val="tx1"/>
                </a:solidFill>
              </a:rPr>
              <a:t>Hospice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 err="1"/>
              <a:t>Cicely</a:t>
            </a:r>
            <a:r>
              <a:rPr lang="it-IT" dirty="0"/>
              <a:t> </a:t>
            </a:r>
            <a:r>
              <a:rPr lang="it-IT" dirty="0" err="1"/>
              <a:t>Sounders</a:t>
            </a:r>
            <a:r>
              <a:rPr lang="it-IT" dirty="0"/>
              <a:t> fonda il concetto di </a:t>
            </a:r>
            <a:r>
              <a:rPr lang="it-IT" dirty="0" err="1"/>
              <a:t>terminalità</a:t>
            </a:r>
            <a:r>
              <a:rPr lang="it-IT" dirty="0"/>
              <a:t> e </a:t>
            </a:r>
            <a:r>
              <a:rPr lang="it-IT" dirty="0" err="1"/>
              <a:t>inguaribilità</a:t>
            </a:r>
            <a:r>
              <a:rPr lang="it-IT" dirty="0"/>
              <a:t>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D5C772-B314-4E4E-9FA8-58FF3135BC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99034" y="1917019"/>
            <a:ext cx="3765010" cy="1950788"/>
          </a:xfrm>
        </p:spPr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1990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/>
              <a:t>Prima definizione OMS</a:t>
            </a:r>
          </a:p>
          <a:p>
            <a:r>
              <a:rPr lang="it-IT" dirty="0"/>
              <a:t>Le Cure Palliative sono l’assistenza globale, attiva di quei pazienti la cui malattia non risponda ai trattamenti curativi. </a:t>
            </a:r>
            <a:br>
              <a:rPr lang="it-IT" dirty="0"/>
            </a:br>
            <a:r>
              <a:rPr lang="it-IT" dirty="0"/>
              <a:t>E’ fondamentale controllare il dolore, gli altri sintomi e le problematiche psicologiche, sociali e spirituali.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9C8A38A-CBC2-824E-8771-E379E3AC95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1998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Cure Palliative Pediatriche OMS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/>
              <a:t>L’attiva presa in carico globale del corpo, della mente e dello spirito del bambino e comprende il supporto attivo alla famiglia.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9B63F03-298E-974F-93BB-89F4302BDA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3361" y="4146316"/>
            <a:ext cx="3536088" cy="1843757"/>
          </a:xfrm>
        </p:spPr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1999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DL 450/98 art.1, comma 1</a:t>
            </a:r>
          </a:p>
          <a:p>
            <a:r>
              <a:rPr lang="it-IT" dirty="0"/>
              <a:t>Le Cure Palliative sono state ufficialmente riconosciute e inserite nel Sistema Sanitario Nazionale.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3536648-DE31-4048-9D7D-651A2797A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99035" y="4146316"/>
            <a:ext cx="3765010" cy="1843757"/>
          </a:xfrm>
        </p:spPr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2010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Legge 38/2010</a:t>
            </a:r>
          </a:p>
          <a:p>
            <a:r>
              <a:rPr lang="it-IT" dirty="0"/>
              <a:t>«Disposizioni per garantire l’accesso alle Cure Palliative e alla terapia del dolore»</a:t>
            </a:r>
          </a:p>
          <a:p>
            <a:r>
              <a:rPr lang="it-IT" dirty="0"/>
              <a:t>Istituzione della Rete di Cure Palliative Pediatriche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5FC136-8B72-3046-9101-63EFBF55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EB48B09-54A6-43B0-896D-9137324A32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361" y="411702"/>
            <a:ext cx="10348211" cy="849722"/>
          </a:xfrm>
        </p:spPr>
        <p:txBody>
          <a:bodyPr/>
          <a:lstStyle/>
          <a:p>
            <a:r>
              <a:rPr lang="it-IT" dirty="0"/>
              <a:t>Evoluzione delle Cure Palliative (CP) e Cure Palliative Pediatriche (CPP)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971334B-7F4F-4092-8DC6-F90065498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>
                <a:solidFill>
                  <a:schemeClr val="accent2"/>
                </a:solidFill>
              </a:rPr>
              <a:t>Ad oggi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b="1" dirty="0">
                <a:solidFill>
                  <a:schemeClr val="tx1"/>
                </a:solidFill>
              </a:rPr>
              <a:t>Obbiettivo comune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Raggiungere la migliore qualità di vita del paziente e della sua famiglia.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</a:rPr>
              <a:t>Assistenza precoce all’</a:t>
            </a:r>
            <a:r>
              <a:rPr lang="it-IT" dirty="0" err="1">
                <a:solidFill>
                  <a:schemeClr val="tx1"/>
                </a:solidFill>
              </a:rPr>
              <a:t>inguaribilità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24EB2E6-0B75-4F7B-9810-402574303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Caratteristiche principali: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1012BB-51B5-4E8A-A6C6-8ED93D17C1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3361" y="1726344"/>
            <a:ext cx="11319214" cy="4719953"/>
          </a:xfrm>
        </p:spPr>
        <p:txBody>
          <a:bodyPr/>
          <a:lstStyle/>
          <a:p>
            <a:r>
              <a:rPr lang="it-IT" sz="2200" b="1" dirty="0"/>
              <a:t>Differenze tra pazienti di CP e CPP: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Popolazione numericamente inferiore, comprende molte diagnosi di patologie rare o specifiche dell’infanzia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Durata dei bisogni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Enorme variabilità dei bisogni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Il centro della cura si estende all’intera famiglia</a:t>
            </a:r>
          </a:p>
          <a:p>
            <a:endParaRPr lang="it-IT" dirty="0"/>
          </a:p>
          <a:p>
            <a:r>
              <a:rPr lang="it-IT" sz="2200" b="1" dirty="0"/>
              <a:t>Sulla base di queste specificità si identificano 4 sottogruppi di pazienti pediatrici: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Patologie per le quali esiste un trattamento ma che può fallire in una quota di essi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Patologia la cui morte è precoce e inevitabile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Patologie progressive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/>
              <a:t>Patologie irreversibili ma non progressive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329716-9D5F-4BE0-A6E8-E89CBA938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40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5BFDD-8C84-474E-B5B6-CB51C030B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394" y="1774825"/>
            <a:ext cx="6872104" cy="3398838"/>
          </a:xfrm>
        </p:spPr>
        <p:txBody>
          <a:bodyPr/>
          <a:lstStyle/>
          <a:p>
            <a:r>
              <a:rPr lang="it-IT" dirty="0"/>
              <a:t>I numeri delle Cure Palliative Pediatriche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D2CE398-F3A1-2046-B139-17F2BD1FC9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613" y="1173990"/>
            <a:ext cx="4565915" cy="343044"/>
          </a:xfrm>
        </p:spPr>
        <p:txBody>
          <a:bodyPr/>
          <a:lstStyle/>
          <a:p>
            <a:r>
              <a:rPr lang="it-IT" dirty="0"/>
              <a:t>Eleggibilità 0-14 anni nel mondo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443C324-A7CC-DE40-B372-09B9078218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614" y="389439"/>
            <a:ext cx="4565915" cy="779643"/>
          </a:xfrm>
        </p:spPr>
        <p:txBody>
          <a:bodyPr/>
          <a:lstStyle/>
          <a:p>
            <a:r>
              <a:rPr lang="it-IT" sz="5400" dirty="0"/>
              <a:t>5,3 milioni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1696B-F0CE-2C4C-82B8-FB065CA9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82C1E03-EFF3-D34F-8E96-3BEFFF0CB4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4614" y="5830667"/>
            <a:ext cx="4565915" cy="585392"/>
          </a:xfrm>
        </p:spPr>
        <p:txBody>
          <a:bodyPr/>
          <a:lstStyle/>
          <a:p>
            <a:r>
              <a:rPr lang="it-IT" dirty="0"/>
              <a:t>Usufruisce delle CPP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D833809-79C2-4144-8F1C-96A62A2CD3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4614" y="5051024"/>
            <a:ext cx="4565915" cy="824170"/>
          </a:xfrm>
        </p:spPr>
        <p:txBody>
          <a:bodyPr/>
          <a:lstStyle/>
          <a:p>
            <a:r>
              <a:rPr lang="it-IT" sz="5400" dirty="0"/>
              <a:t>5-10%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22542C80-F458-4528-B95D-A27F405E6D08}"/>
              </a:ext>
            </a:extLst>
          </p:cNvPr>
          <p:cNvSpPr txBox="1">
            <a:spLocks/>
          </p:cNvSpPr>
          <p:nvPr/>
        </p:nvSpPr>
        <p:spPr>
          <a:xfrm>
            <a:off x="1014614" y="1955362"/>
            <a:ext cx="4565915" cy="77964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dirty="0"/>
              <a:t>21 milioni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84485C0-3F45-44A5-8536-04A2FCC56742}"/>
              </a:ext>
            </a:extLst>
          </p:cNvPr>
          <p:cNvSpPr txBox="1">
            <a:spLocks/>
          </p:cNvSpPr>
          <p:nvPr/>
        </p:nvSpPr>
        <p:spPr>
          <a:xfrm>
            <a:off x="1014614" y="2715986"/>
            <a:ext cx="4565915" cy="34304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Eleggibilità 0-19 anni nel mondo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4340B1FC-A3A0-4DBA-8BF7-2A6006309379}"/>
              </a:ext>
            </a:extLst>
          </p:cNvPr>
          <p:cNvSpPr txBox="1">
            <a:spLocks/>
          </p:cNvSpPr>
          <p:nvPr/>
        </p:nvSpPr>
        <p:spPr>
          <a:xfrm>
            <a:off x="1014614" y="4270509"/>
            <a:ext cx="4565915" cy="34304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Eleggibilità totale in Italia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F06F718F-B995-434C-A7EF-889C9CEF0524}"/>
              </a:ext>
            </a:extLst>
          </p:cNvPr>
          <p:cNvSpPr txBox="1">
            <a:spLocks/>
          </p:cNvSpPr>
          <p:nvPr/>
        </p:nvSpPr>
        <p:spPr>
          <a:xfrm>
            <a:off x="1014612" y="3511970"/>
            <a:ext cx="4565915" cy="77964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dirty="0"/>
              <a:t>30-35 mila</a:t>
            </a:r>
          </a:p>
        </p:txBody>
      </p:sp>
    </p:spTree>
    <p:extLst>
      <p:ext uri="{BB962C8B-B14F-4D97-AF65-F5344CB8AC3E}">
        <p14:creationId xmlns:p14="http://schemas.microsoft.com/office/powerpoint/2010/main" val="96237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A01356C-F9C0-4949-BBCA-EB43F1802C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0528" y="1775008"/>
            <a:ext cx="6049998" cy="369535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dirty="0"/>
              <a:t>17 regioni hanno deliberato in merito </a:t>
            </a:r>
            <a:r>
              <a:rPr lang="it-IT" sz="3200" u="sng" dirty="0"/>
              <a:t>all’attivazione di una rete territoriale</a:t>
            </a:r>
            <a:r>
              <a:rPr lang="it-IT" sz="3200" dirty="0"/>
              <a:t>, in 12 è attiva ma solo in 6 sono descritti i criteri e percorsi per l’attivazione dei centri di riferimento.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dirty="0"/>
              <a:t>8 </a:t>
            </a:r>
            <a:r>
              <a:rPr lang="it-IT" sz="3200" u="sng" dirty="0" err="1"/>
              <a:t>Hospice</a:t>
            </a:r>
            <a:r>
              <a:rPr lang="it-IT" sz="3200" dirty="0"/>
              <a:t> pediatrici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F6435F-E773-4C2B-9263-D76363FE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08BB5A48-C025-4049-A59D-EA7F2102F30F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133076" y="63880"/>
            <a:ext cx="5447453" cy="6730240"/>
          </a:xfrm>
        </p:spPr>
      </p:pic>
    </p:spTree>
    <p:extLst>
      <p:ext uri="{BB962C8B-B14F-4D97-AF65-F5344CB8AC3E}">
        <p14:creationId xmlns:p14="http://schemas.microsoft.com/office/powerpoint/2010/main" val="5284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5FDC91C-4514-461B-B066-4A5F1DA795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829" y="1693356"/>
            <a:ext cx="5097516" cy="4688394"/>
          </a:xfrm>
        </p:spPr>
        <p:txBody>
          <a:bodyPr/>
          <a:lstStyle/>
          <a:p>
            <a:r>
              <a:rPr lang="it-IT" b="1" dirty="0"/>
              <a:t>I genitori han bisogno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Rinforzi positivi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Informazioni chiare e comprensibili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Rispetto delle credenze spirituali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Controllo sintomi e qualità di vita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Equilibrio familiare e supporto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I bambini han bisogno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Mantenere le relazioni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Supporto sociale</a:t>
            </a:r>
          </a:p>
          <a:p>
            <a:endParaRPr lang="it-IT" dirty="0"/>
          </a:p>
          <a:p>
            <a:r>
              <a:rPr lang="it-IT" u="sng" dirty="0"/>
              <a:t>IMPORTANTE</a:t>
            </a:r>
            <a:r>
              <a:rPr lang="it-IT" dirty="0"/>
              <a:t> inclusione nel piano terapeutico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DCE3F711-E33A-42D1-AC2D-9497F1FE70C8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/>
          <a:stretch/>
        </p:blipFill>
        <p:spPr>
          <a:xfrm>
            <a:off x="6095999" y="1693356"/>
            <a:ext cx="4256461" cy="425646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78507E-19E9-418D-AE19-A8E09E54E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1791" y="6030652"/>
            <a:ext cx="4044875" cy="477905"/>
          </a:xfrm>
        </p:spPr>
        <p:txBody>
          <a:bodyPr/>
          <a:lstStyle/>
          <a:p>
            <a:r>
              <a:rPr lang="it-IT" dirty="0"/>
              <a:t>Immagine realizzata con </a:t>
            </a:r>
            <a:r>
              <a:rPr lang="it-IT" dirty="0" err="1"/>
              <a:t>Copilot</a:t>
            </a:r>
            <a:r>
              <a:rPr lang="it-IT" dirty="0"/>
              <a:t> Designer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4C041F-93F8-4F97-8707-1AE6B2EAE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B15B819-6A08-4F52-87DA-E50770762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237" y="331024"/>
            <a:ext cx="9923223" cy="849722"/>
          </a:xfrm>
        </p:spPr>
        <p:txBody>
          <a:bodyPr/>
          <a:lstStyle/>
          <a:p>
            <a:r>
              <a:rPr lang="it-IT" dirty="0"/>
              <a:t>Il punto di vista di genitori e bambini</a:t>
            </a:r>
          </a:p>
        </p:txBody>
      </p:sp>
    </p:spTree>
    <p:extLst>
      <p:ext uri="{BB962C8B-B14F-4D97-AF65-F5344CB8AC3E}">
        <p14:creationId xmlns:p14="http://schemas.microsoft.com/office/powerpoint/2010/main" val="273746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667D3EB-9E9D-4C68-A391-1A0A743FD3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Sviluppo delle Cure Palliative Pediatriche (CPP)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51F5A4C-DD6B-4A46-8560-44DA0C3FA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8</a:t>
            </a:fld>
            <a:endParaRPr lang="it-IT" dirty="0"/>
          </a:p>
        </p:txBody>
      </p:sp>
      <p:grpSp>
        <p:nvGrpSpPr>
          <p:cNvPr id="4" name="Google Shape;3220;p44">
            <a:extLst>
              <a:ext uri="{FF2B5EF4-FFF2-40B4-BE49-F238E27FC236}">
                <a16:creationId xmlns:a16="http://schemas.microsoft.com/office/drawing/2014/main" id="{E22B8B69-35C1-46FF-8835-C6B14883E0AB}"/>
              </a:ext>
            </a:extLst>
          </p:cNvPr>
          <p:cNvGrpSpPr/>
          <p:nvPr/>
        </p:nvGrpSpPr>
        <p:grpSpPr>
          <a:xfrm>
            <a:off x="4347901" y="3567014"/>
            <a:ext cx="7364674" cy="1203589"/>
            <a:chOff x="3433276" y="2409276"/>
            <a:chExt cx="5183956" cy="847200"/>
          </a:xfrm>
        </p:grpSpPr>
        <p:sp>
          <p:nvSpPr>
            <p:cNvPr id="5" name="Google Shape;3221;p44">
              <a:extLst>
                <a:ext uri="{FF2B5EF4-FFF2-40B4-BE49-F238E27FC236}">
                  <a16:creationId xmlns:a16="http://schemas.microsoft.com/office/drawing/2014/main" id="{0BC8901B-E000-44B7-959D-595FA7C8FE69}"/>
                </a:ext>
              </a:extLst>
            </p:cNvPr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" name="Google Shape;3222;p44">
              <a:extLst>
                <a:ext uri="{FF2B5EF4-FFF2-40B4-BE49-F238E27FC236}">
                  <a16:creationId xmlns:a16="http://schemas.microsoft.com/office/drawing/2014/main" id="{1E8EC786-96CC-40D6-B6C0-28825740B358}"/>
                </a:ext>
              </a:extLst>
            </p:cNvPr>
            <p:cNvSpPr/>
            <p:nvPr/>
          </p:nvSpPr>
          <p:spPr>
            <a:xfrm>
              <a:off x="3706496" y="2639976"/>
              <a:ext cx="2485044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36000" rIns="121900" bIns="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it-IT" sz="2000" b="1" dirty="0">
                  <a:solidFill>
                    <a:schemeClr val="accent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Fira Sans Extra Condensed"/>
                </a:rPr>
                <a:t>FORMAZIONE</a:t>
              </a:r>
              <a:endParaRPr sz="2000" b="1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7" name="Google Shape;3223;p44">
              <a:extLst>
                <a:ext uri="{FF2B5EF4-FFF2-40B4-BE49-F238E27FC236}">
                  <a16:creationId xmlns:a16="http://schemas.microsoft.com/office/drawing/2014/main" id="{7CFE775E-4D91-4BAF-B957-BCAEAC5B1AEF}"/>
                </a:ext>
              </a:extLst>
            </p:cNvPr>
            <p:cNvSpPr txBox="1"/>
            <p:nvPr/>
          </p:nvSpPr>
          <p:spPr>
            <a:xfrm>
              <a:off x="6347050" y="2565426"/>
              <a:ext cx="227018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  <a:sym typeface="Roboto"/>
                </a:rPr>
                <a:t>Competenze cliniche, comunicazione, capacità di lavorare in team, incomprensioni.</a:t>
              </a:r>
            </a:p>
          </p:txBody>
        </p:sp>
      </p:grpSp>
      <p:grpSp>
        <p:nvGrpSpPr>
          <p:cNvPr id="8" name="Google Shape;3224;p44">
            <a:extLst>
              <a:ext uri="{FF2B5EF4-FFF2-40B4-BE49-F238E27FC236}">
                <a16:creationId xmlns:a16="http://schemas.microsoft.com/office/drawing/2014/main" id="{AA2E6E94-6C1F-424C-90AD-B6256675C6D8}"/>
              </a:ext>
            </a:extLst>
          </p:cNvPr>
          <p:cNvGrpSpPr/>
          <p:nvPr/>
        </p:nvGrpSpPr>
        <p:grpSpPr>
          <a:xfrm>
            <a:off x="4347901" y="5181405"/>
            <a:ext cx="7364674" cy="1203589"/>
            <a:chOff x="3433276" y="3545638"/>
            <a:chExt cx="5183956" cy="847200"/>
          </a:xfrm>
        </p:grpSpPr>
        <p:sp>
          <p:nvSpPr>
            <p:cNvPr id="9" name="Google Shape;3225;p44">
              <a:extLst>
                <a:ext uri="{FF2B5EF4-FFF2-40B4-BE49-F238E27FC236}">
                  <a16:creationId xmlns:a16="http://schemas.microsoft.com/office/drawing/2014/main" id="{E3AB4CEF-A5AA-44A0-B6E5-77C74EFD2976}"/>
                </a:ext>
              </a:extLst>
            </p:cNvPr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" name="Google Shape;3226;p44">
              <a:extLst>
                <a:ext uri="{FF2B5EF4-FFF2-40B4-BE49-F238E27FC236}">
                  <a16:creationId xmlns:a16="http://schemas.microsoft.com/office/drawing/2014/main" id="{64DE06A9-9835-4807-A7E3-342DE12B5F7A}"/>
                </a:ext>
              </a:extLst>
            </p:cNvPr>
            <p:cNvSpPr/>
            <p:nvPr/>
          </p:nvSpPr>
          <p:spPr>
            <a:xfrm>
              <a:off x="3706496" y="3776338"/>
              <a:ext cx="2485044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36000" rIns="121900" bIns="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it-IT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Fira Sans Extra Condensed"/>
                </a:rPr>
                <a:t>RICERCA</a:t>
              </a:r>
              <a:endParaRPr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11" name="Google Shape;3227;p44">
              <a:extLst>
                <a:ext uri="{FF2B5EF4-FFF2-40B4-BE49-F238E27FC236}">
                  <a16:creationId xmlns:a16="http://schemas.microsoft.com/office/drawing/2014/main" id="{E5A6E5FD-AD74-4964-989B-A5A26FB27131}"/>
                </a:ext>
              </a:extLst>
            </p:cNvPr>
            <p:cNvSpPr txBox="1"/>
            <p:nvPr/>
          </p:nvSpPr>
          <p:spPr>
            <a:xfrm>
              <a:off x="6347050" y="3701788"/>
              <a:ext cx="227018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Solo il 2-12% degli articoli sulle Cure Palliative trattano l’età pediatrica.</a:t>
              </a:r>
              <a:endPara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  <a:sym typeface="Roboto"/>
              </a:endParaRPr>
            </a:p>
          </p:txBody>
        </p:sp>
      </p:grpSp>
      <p:grpSp>
        <p:nvGrpSpPr>
          <p:cNvPr id="12" name="Google Shape;3228;p44">
            <a:extLst>
              <a:ext uri="{FF2B5EF4-FFF2-40B4-BE49-F238E27FC236}">
                <a16:creationId xmlns:a16="http://schemas.microsoft.com/office/drawing/2014/main" id="{614D9308-4645-4B0A-9ACF-1946B24066A2}"/>
              </a:ext>
            </a:extLst>
          </p:cNvPr>
          <p:cNvGrpSpPr/>
          <p:nvPr/>
        </p:nvGrpSpPr>
        <p:grpSpPr>
          <a:xfrm>
            <a:off x="4347901" y="1952625"/>
            <a:ext cx="7364674" cy="1203589"/>
            <a:chOff x="3433276" y="1272915"/>
            <a:chExt cx="5183956" cy="847200"/>
          </a:xfrm>
        </p:grpSpPr>
        <p:sp>
          <p:nvSpPr>
            <p:cNvPr id="13" name="Google Shape;3229;p44">
              <a:extLst>
                <a:ext uri="{FF2B5EF4-FFF2-40B4-BE49-F238E27FC236}">
                  <a16:creationId xmlns:a16="http://schemas.microsoft.com/office/drawing/2014/main" id="{62C04D55-9FE7-4EF6-8234-83CFED806000}"/>
                </a:ext>
              </a:extLst>
            </p:cNvPr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3230;p44">
              <a:extLst>
                <a:ext uri="{FF2B5EF4-FFF2-40B4-BE49-F238E27FC236}">
                  <a16:creationId xmlns:a16="http://schemas.microsoft.com/office/drawing/2014/main" id="{DA2B0288-71AB-446E-8B02-3ECBD19B38E5}"/>
                </a:ext>
              </a:extLst>
            </p:cNvPr>
            <p:cNvSpPr/>
            <p:nvPr/>
          </p:nvSpPr>
          <p:spPr>
            <a:xfrm>
              <a:off x="3706496" y="1503615"/>
              <a:ext cx="2485045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36000" rIns="121900" bIns="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it-IT" sz="2000" b="1" dirty="0">
                  <a:solidFill>
                    <a:schemeClr val="accent4"/>
                  </a:solidFill>
                  <a:latin typeface="Poppins ExtraBold" panose="00000900000000000000" pitchFamily="2" charset="0"/>
                  <a:ea typeface="Fira Sans Extra Condensed"/>
                  <a:cs typeface="Poppins ExtraBold" panose="00000900000000000000" pitchFamily="2" charset="0"/>
                  <a:sym typeface="Fira Sans Extra Condensed"/>
                </a:rPr>
                <a:t>ASPETTI SOCIO CULTURALI</a:t>
              </a:r>
              <a:endParaRPr sz="2000" b="1" dirty="0">
                <a:solidFill>
                  <a:schemeClr val="accent4"/>
                </a:solidFill>
                <a:latin typeface="Poppins ExtraBold" panose="00000900000000000000" pitchFamily="2" charset="0"/>
                <a:ea typeface="Fira Sans Extra Condensed"/>
                <a:cs typeface="Poppins ExtraBold" panose="00000900000000000000" pitchFamily="2" charset="0"/>
                <a:sym typeface="Fira Sans Extra Condensed"/>
              </a:endParaRPr>
            </a:p>
          </p:txBody>
        </p:sp>
        <p:sp>
          <p:nvSpPr>
            <p:cNvPr id="15" name="Google Shape;3231;p44">
              <a:extLst>
                <a:ext uri="{FF2B5EF4-FFF2-40B4-BE49-F238E27FC236}">
                  <a16:creationId xmlns:a16="http://schemas.microsoft.com/office/drawing/2014/main" id="{321CBA9D-AE28-4145-9033-99CC830FD0A0}"/>
                </a:ext>
              </a:extLst>
            </p:cNvPr>
            <p:cNvSpPr txBox="1"/>
            <p:nvPr/>
          </p:nvSpPr>
          <p:spPr>
            <a:xfrm>
              <a:off x="6347050" y="1429065"/>
              <a:ext cx="227018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  <a:sym typeface="Roboto"/>
                </a:rPr>
                <a:t>Aspettative irrealistiche, scarsità di informazioni sulle CPP, limitate conoscenze e aspettative.</a:t>
              </a:r>
              <a:endPara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  <a:sym typeface="Roboto"/>
              </a:endParaRPr>
            </a:p>
          </p:txBody>
        </p:sp>
      </p:grpSp>
      <p:grpSp>
        <p:nvGrpSpPr>
          <p:cNvPr id="16" name="Google Shape;3232;p44">
            <a:extLst>
              <a:ext uri="{FF2B5EF4-FFF2-40B4-BE49-F238E27FC236}">
                <a16:creationId xmlns:a16="http://schemas.microsoft.com/office/drawing/2014/main" id="{23630B7A-9C0F-48D4-B7D9-14AB3D9F31A4}"/>
              </a:ext>
            </a:extLst>
          </p:cNvPr>
          <p:cNvGrpSpPr/>
          <p:nvPr/>
        </p:nvGrpSpPr>
        <p:grpSpPr>
          <a:xfrm>
            <a:off x="479425" y="2554320"/>
            <a:ext cx="3495656" cy="3229093"/>
            <a:chOff x="710275" y="1696445"/>
            <a:chExt cx="2460575" cy="2272942"/>
          </a:xfrm>
        </p:grpSpPr>
        <p:grpSp>
          <p:nvGrpSpPr>
            <p:cNvPr id="17" name="Google Shape;3233;p44">
              <a:extLst>
                <a:ext uri="{FF2B5EF4-FFF2-40B4-BE49-F238E27FC236}">
                  <a16:creationId xmlns:a16="http://schemas.microsoft.com/office/drawing/2014/main" id="{5F1A8590-42A0-4143-9A19-661B4E662E98}"/>
                </a:ext>
              </a:extLst>
            </p:cNvPr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6" name="Google Shape;3234;p44">
                <a:extLst>
                  <a:ext uri="{FF2B5EF4-FFF2-40B4-BE49-F238E27FC236}">
                    <a16:creationId xmlns:a16="http://schemas.microsoft.com/office/drawing/2014/main" id="{CA17B49A-5D20-4114-A21C-5C59595D69A2}"/>
                  </a:ext>
                </a:extLst>
              </p:cNvPr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7" name="Google Shape;3235;p44">
                <a:extLst>
                  <a:ext uri="{FF2B5EF4-FFF2-40B4-BE49-F238E27FC236}">
                    <a16:creationId xmlns:a16="http://schemas.microsoft.com/office/drawing/2014/main" id="{B4BB1889-556C-4A70-8458-47FA71E7EE0C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" name="Google Shape;3236;p44">
                <a:extLst>
                  <a:ext uri="{FF2B5EF4-FFF2-40B4-BE49-F238E27FC236}">
                    <a16:creationId xmlns:a16="http://schemas.microsoft.com/office/drawing/2014/main" id="{941D7CD3-2654-4BA2-830E-D86D7A1ACDF8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" name="Google Shape;3237;p44">
              <a:extLst>
                <a:ext uri="{FF2B5EF4-FFF2-40B4-BE49-F238E27FC236}">
                  <a16:creationId xmlns:a16="http://schemas.microsoft.com/office/drawing/2014/main" id="{3A83EA39-B8FA-45D1-9BA1-2FDE9A999825}"/>
                </a:ext>
              </a:extLst>
            </p:cNvPr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3" name="Google Shape;3238;p44">
                <a:extLst>
                  <a:ext uri="{FF2B5EF4-FFF2-40B4-BE49-F238E27FC236}">
                    <a16:creationId xmlns:a16="http://schemas.microsoft.com/office/drawing/2014/main" id="{CD81CA5B-BE6A-41BE-9C85-C51A165E60E0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4" name="Google Shape;3239;p44">
                <a:extLst>
                  <a:ext uri="{FF2B5EF4-FFF2-40B4-BE49-F238E27FC236}">
                    <a16:creationId xmlns:a16="http://schemas.microsoft.com/office/drawing/2014/main" id="{CF4E6060-256D-460E-83F1-2A5F0E7EA0A0}"/>
                  </a:ext>
                </a:extLst>
              </p:cNvPr>
              <p:cNvCxnSpPr>
                <a:stCxn id="23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5" name="Google Shape;3240;p44">
                <a:extLst>
                  <a:ext uri="{FF2B5EF4-FFF2-40B4-BE49-F238E27FC236}">
                    <a16:creationId xmlns:a16="http://schemas.microsoft.com/office/drawing/2014/main" id="{82110C0F-58A8-4F16-B9AC-C49AF94A3A33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" name="Google Shape;3241;p44">
              <a:extLst>
                <a:ext uri="{FF2B5EF4-FFF2-40B4-BE49-F238E27FC236}">
                  <a16:creationId xmlns:a16="http://schemas.microsoft.com/office/drawing/2014/main" id="{DD957BD8-E81F-4898-A7F0-CDA12524CBF9}"/>
                </a:ext>
              </a:extLst>
            </p:cNvPr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3242;p44">
              <a:extLst>
                <a:ext uri="{FF2B5EF4-FFF2-40B4-BE49-F238E27FC236}">
                  <a16:creationId xmlns:a16="http://schemas.microsoft.com/office/drawing/2014/main" id="{C63F88D7-7C92-4287-AC46-023F6485F906}"/>
                </a:ext>
              </a:extLst>
            </p:cNvPr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3243;p44">
              <a:extLst>
                <a:ext uri="{FF2B5EF4-FFF2-40B4-BE49-F238E27FC236}">
                  <a16:creationId xmlns:a16="http://schemas.microsoft.com/office/drawing/2014/main" id="{F08DE7BA-AE79-4E99-BDA6-28B4CE010EFC}"/>
                </a:ext>
              </a:extLst>
            </p:cNvPr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3244;p44">
              <a:extLst>
                <a:ext uri="{FF2B5EF4-FFF2-40B4-BE49-F238E27FC236}">
                  <a16:creationId xmlns:a16="http://schemas.microsoft.com/office/drawing/2014/main" id="{0D8E45D6-DD19-4242-9BA7-F3603C6F82EC}"/>
                </a:ext>
              </a:extLst>
            </p:cNvPr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txBody>
            <a:bodyPr spcFirstLastPara="1" wrap="square" lIns="36000" tIns="121900" rIns="360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it-IT" b="1" dirty="0">
                  <a:solidFill>
                    <a:schemeClr val="accent1"/>
                  </a:solidFill>
                  <a:latin typeface="Poppins ExtraBold" panose="00000900000000000000" pitchFamily="2" charset="0"/>
                  <a:ea typeface="Fira Sans Extra Condensed"/>
                  <a:cs typeface="Poppins ExtraBold" panose="00000900000000000000" pitchFamily="2" charset="0"/>
                  <a:sym typeface="Fira Sans Extra Condensed"/>
                </a:rPr>
                <a:t>OSTACOLI</a:t>
              </a:r>
              <a:endParaRPr b="1" dirty="0">
                <a:solidFill>
                  <a:schemeClr val="accent1"/>
                </a:solidFill>
                <a:latin typeface="Poppins ExtraBold" panose="00000900000000000000" pitchFamily="2" charset="0"/>
                <a:ea typeface="Fira Sans Extra Condensed"/>
                <a:cs typeface="Poppins ExtraBold" panose="00000900000000000000" pitchFamily="2" charset="0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97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F3179E-00C6-554D-889F-70759DC86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/>
              <a:t>Lo Storytelling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D14926-9D11-9749-A6EB-54EBF10C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3BA15-FBD2-4A06-BE22-2CD24AC2FD1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0A4142-E693-FF40-B669-3AFCF922D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Lo Storytelling come strumento di engagement sulle Cure Palliative Pediatriche</a:t>
            </a:r>
          </a:p>
        </p:txBody>
      </p:sp>
    </p:spTree>
    <p:extLst>
      <p:ext uri="{BB962C8B-B14F-4D97-AF65-F5344CB8AC3E}">
        <p14:creationId xmlns:p14="http://schemas.microsoft.com/office/powerpoint/2010/main" val="20437269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niSR">
      <a:dk1>
        <a:srgbClr val="000000"/>
      </a:dk1>
      <a:lt1>
        <a:srgbClr val="FFFFFF"/>
      </a:lt1>
      <a:dk2>
        <a:srgbClr val="333333"/>
      </a:dk2>
      <a:lt2>
        <a:srgbClr val="E6E6E6"/>
      </a:lt2>
      <a:accent1>
        <a:srgbClr val="009CDE"/>
      </a:accent1>
      <a:accent2>
        <a:srgbClr val="CB333B"/>
      </a:accent2>
      <a:accent3>
        <a:srgbClr val="A5A5A5"/>
      </a:accent3>
      <a:accent4>
        <a:srgbClr val="FFC72C"/>
      </a:accent4>
      <a:accent5>
        <a:srgbClr val="CB333B"/>
      </a:accent5>
      <a:accent6>
        <a:srgbClr val="3CA064"/>
      </a:accent6>
      <a:hlink>
        <a:srgbClr val="009CDE"/>
      </a:hlink>
      <a:folHlink>
        <a:srgbClr val="034A90"/>
      </a:folHlink>
    </a:clrScheme>
    <a:fontScheme name="Personalizzato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800</Words>
  <Application>Microsoft Office PowerPoint</Application>
  <PresentationFormat>Widescreen</PresentationFormat>
  <Paragraphs>174</Paragraphs>
  <Slides>17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Fira Sans Extra Condensed</vt:lpstr>
      <vt:lpstr>Poppins</vt:lpstr>
      <vt:lpstr>Poppins ExtraBold</vt:lpstr>
      <vt:lpstr>Roboto</vt:lpstr>
      <vt:lpstr>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Luca Vicari</cp:lastModifiedBy>
  <cp:revision>328</cp:revision>
  <cp:lastPrinted>2022-02-02T08:01:55Z</cp:lastPrinted>
  <dcterms:created xsi:type="dcterms:W3CDTF">2021-06-04T14:52:45Z</dcterms:created>
  <dcterms:modified xsi:type="dcterms:W3CDTF">2024-01-23T22:21:10Z</dcterms:modified>
</cp:coreProperties>
</file>