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70" r:id="rId2"/>
    <p:sldId id="271" r:id="rId3"/>
    <p:sldId id="272" r:id="rId4"/>
    <p:sldId id="273" r:id="rId5"/>
    <p:sldId id="274" r:id="rId6"/>
    <p:sldId id="28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Stile chiaro 3 - Color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ile chiaro 3 - Color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6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NotesMaster modHandout">
      <pc:chgData name="Fake Test User" userId="SID-0" providerId="Test" clId="FakeClientId" dt="2018-12-03T06:52:55.080" v="1" actId="79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>
              <a:latin typeface="Palatino Linotype" panose="02040502050505030304" pitchFamily="18" charset="0"/>
            </a:endParaRPr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98B697-36BD-4DE3-9E7E-A700F8F0D89C}" type="datetime1">
              <a:rPr lang="it-IT" smtClean="0">
                <a:latin typeface="Palatino Linotype" panose="02040502050505030304" pitchFamily="18" charset="0"/>
              </a:rPr>
              <a:t>31/08/2020</a:t>
            </a:fld>
            <a:endParaRPr lang="it-IT">
              <a:latin typeface="Palatino Linotype" panose="02040502050505030304" pitchFamily="18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>
              <a:latin typeface="Palatino Linotype" panose="02040502050505030304" pitchFamily="18" charset="0"/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it-IT" smtClean="0">
                <a:latin typeface="Palatino Linotype" panose="02040502050505030304" pitchFamily="18" charset="0"/>
              </a:rPr>
              <a:t>‹N›</a:t>
            </a:fld>
            <a:endParaRPr lang="it-IT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7654D300-A911-41A9-B3D0-47331545001B}" type="datetime1">
              <a:rPr lang="it-IT" noProof="0" smtClean="0"/>
              <a:t>31/08/2020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59098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11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9068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21973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46920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512956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2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54931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3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32124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14475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1895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7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708420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176438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9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953472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it-IT" noProof="0" smtClean="0"/>
              <a:pPr/>
              <a:t>10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8321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B56E6F33-5976-4E78-9DA3-1017E60E886C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CB78BE6-DE93-453B-A5F4-9D68971ED957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279C194-C1E6-465E-B6F8-BF0555C64FDB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47BFC92-C367-4F04-81CA-7FBB6A6AD0B3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latin typeface="Palatino Linotype" panose="02040502050505030304" pitchFamily="18" charset="0"/>
            </a:endParaRPr>
          </a:p>
        </p:txBody>
      </p:sp>
      <p:sp>
        <p:nvSpPr>
          <p:cNvPr id="8" name="Ovale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latin typeface="Palatino Linotype" panose="02040502050505030304" pitchFamily="18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latin typeface="Palatino Linotype" panose="020405020505050303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89D1744-F39E-4CEC-B353-589D6515BA54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9" name="Segnaposto contenuto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26458EC-FC97-4076-AB62-767DEDB3794D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11" name="Segnaposto contenuto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13" name="Segnaposto contenuto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E42D467E-730D-42BD-B148-04D512D8394F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4E870CB-72CB-428C-B36C-8F0B953B9B11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71067033-5EE3-4F10-A83F-143883D4FD9A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5F60798-5AD7-4215-B795-0DD59D94C561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629B72F-6038-46CC-9C05-6ABB22F2D552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it-IT" sz="1800" kern="12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Ovale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sz="1800" dirty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it-IT"/>
              <a:t>Aggiungere un piè di pagina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EFC4EE1A-D2A5-4653-BD41-A5701AD1B359}" type="datetime1">
              <a:rPr lang="it-IT" smtClean="0"/>
              <a:t>31/08/2020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microsoft.com/office/2007/relationships/hdphoto" Target="../media/hdphoto1.wdp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5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5" Type="http://schemas.openxmlformats.org/officeDocument/2006/relationships/image" Target="../media/image9.png"/><Relationship Id="rId19" Type="http://schemas.openxmlformats.org/officeDocument/2006/relationships/image" Target="../media/image11.png"/><Relationship Id="rId4" Type="http://schemas.openxmlformats.org/officeDocument/2006/relationships/image" Target="../media/image4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-626074"/>
            <a:ext cx="10363200" cy="4267200"/>
          </a:xfrm>
        </p:spPr>
        <p:txBody>
          <a:bodyPr rtlCol="0"/>
          <a:lstStyle/>
          <a:p>
            <a:r>
              <a:rPr lang="it-IT" spc="-484" dirty="0"/>
              <a:t>DIGITAL	</a:t>
            </a:r>
            <a:r>
              <a:rPr lang="it-IT" spc="-585" dirty="0" smtClean="0"/>
              <a:t>MARKETING</a:t>
            </a:r>
            <a:r>
              <a:rPr lang="it-IT" spc="-570" dirty="0" smtClean="0"/>
              <a:t> </a:t>
            </a:r>
            <a:r>
              <a:rPr lang="it-IT" spc="-715" dirty="0"/>
              <a:t>ANALYSIS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type="subTitle" idx="1"/>
          </p:nvPr>
        </p:nvSpPr>
        <p:spPr>
          <a:xfrm>
            <a:off x="1828800" y="3898556"/>
            <a:ext cx="8534400" cy="1219200"/>
          </a:xfrm>
        </p:spPr>
        <p:txBody>
          <a:bodyPr rtlCol="0">
            <a:noAutofit/>
          </a:bodyPr>
          <a:lstStyle/>
          <a:p>
            <a:pPr lvl="0">
              <a:lnSpc>
                <a:spcPts val="4985"/>
              </a:lnSpc>
              <a:spcBef>
                <a:spcPts val="135"/>
              </a:spcBef>
            </a:pPr>
            <a:r>
              <a:rPr lang="en-US" sz="3200" spc="-185" dirty="0">
                <a:solidFill>
                  <a:srgbClr val="002060"/>
                </a:solidFill>
                <a:latin typeface="Arial"/>
                <a:cs typeface="Arial"/>
              </a:rPr>
              <a:t>Digital </a:t>
            </a:r>
            <a:r>
              <a:rPr lang="en-US" sz="3200" spc="-225" dirty="0">
                <a:solidFill>
                  <a:srgbClr val="002060"/>
                </a:solidFill>
                <a:latin typeface="Arial"/>
                <a:cs typeface="Arial"/>
              </a:rPr>
              <a:t>Marketing</a:t>
            </a:r>
            <a:r>
              <a:rPr lang="en-US" sz="3200" spc="14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3200" spc="-195" dirty="0">
                <a:solidFill>
                  <a:srgbClr val="002060"/>
                </a:solidFill>
                <a:latin typeface="Arial"/>
                <a:cs typeface="Arial"/>
              </a:rPr>
              <a:t>Project</a:t>
            </a:r>
            <a:endParaRPr lang="en-US" sz="3200" dirty="0">
              <a:solidFill>
                <a:srgbClr val="002060"/>
              </a:solidFill>
              <a:latin typeface="Arial"/>
              <a:cs typeface="Arial"/>
            </a:endParaRPr>
          </a:p>
          <a:p>
            <a:pPr lvl="0">
              <a:lnSpc>
                <a:spcPts val="4685"/>
              </a:lnSpc>
              <a:spcBef>
                <a:spcPts val="0"/>
              </a:spcBef>
            </a:pPr>
            <a:r>
              <a:rPr lang="en-US" sz="2800" spc="-190" dirty="0">
                <a:solidFill>
                  <a:srgbClr val="002060"/>
                </a:solidFill>
                <a:latin typeface="Arial"/>
                <a:cs typeface="Arial"/>
              </a:rPr>
              <a:t>A.A.</a:t>
            </a:r>
            <a:r>
              <a:rPr lang="en-US" sz="2800" spc="-3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US" sz="2800" spc="-180" dirty="0" smtClean="0">
                <a:solidFill>
                  <a:srgbClr val="002060"/>
                </a:solidFill>
                <a:latin typeface="Arial"/>
                <a:cs typeface="Arial"/>
              </a:rPr>
              <a:t>2019/2020</a:t>
            </a:r>
            <a:endParaRPr lang="en-US" sz="28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FF9B37CE-F1D2-4915-A7FE-5254BA143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08776"/>
            <a:ext cx="1098750" cy="1098750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502763" y="408776"/>
            <a:ext cx="6096000" cy="138755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ts val="4985"/>
              </a:lnSpc>
              <a:spcBef>
                <a:spcPts val="135"/>
              </a:spcBef>
            </a:pPr>
            <a:r>
              <a:rPr lang="en-US" sz="2000" spc="-185" dirty="0" smtClean="0">
                <a:latin typeface="+mj-lt"/>
                <a:cs typeface="Arial"/>
              </a:rPr>
              <a:t>LUCA LAZZATI</a:t>
            </a:r>
          </a:p>
          <a:p>
            <a:pPr lvl="0">
              <a:lnSpc>
                <a:spcPts val="4985"/>
              </a:lnSpc>
              <a:spcBef>
                <a:spcPts val="135"/>
              </a:spcBef>
            </a:pPr>
            <a:r>
              <a:rPr lang="en-US" dirty="0" smtClean="0">
                <a:latin typeface="+mj-lt"/>
                <a:cs typeface="Arial"/>
              </a:rPr>
              <a:t>MATRICOLA: 850334</a:t>
            </a:r>
            <a:endParaRPr lang="en-US" spc="-185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93509"/>
          </a:xfrm>
        </p:spPr>
        <p:txBody>
          <a:bodyPr rtlCol="0"/>
          <a:lstStyle/>
          <a:p>
            <a:pPr algn="l" rtl="0"/>
            <a:r>
              <a:rPr lang="it-IT" sz="2800" dirty="0" smtClean="0">
                <a:latin typeface="Century Gothic" panose="020B0502020202020204" pitchFamily="34" charset="0"/>
              </a:rPr>
              <a:t>Clustering RFM VALUTAZIONI</a:t>
            </a:r>
            <a:endParaRPr lang="it-IT" sz="2800" dirty="0">
              <a:latin typeface="Century Gothic" panose="020B0502020202020204" pitchFamily="34" charset="0"/>
            </a:endParaRP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179005"/>
            <a:ext cx="2168165" cy="5156200"/>
          </a:xfrm>
          <a:prstGeom prst="rect">
            <a:avLst/>
          </a:prstGeom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720" y="1179006"/>
            <a:ext cx="2300139" cy="5156199"/>
          </a:xfrm>
          <a:prstGeom prst="rect">
            <a:avLst/>
          </a:prstGeom>
        </p:spPr>
      </p:pic>
      <p:grpSp>
        <p:nvGrpSpPr>
          <p:cNvPr id="14" name="object 26"/>
          <p:cNvGrpSpPr/>
          <p:nvPr/>
        </p:nvGrpSpPr>
        <p:grpSpPr>
          <a:xfrm>
            <a:off x="9191132" y="1179005"/>
            <a:ext cx="2309569" cy="5156200"/>
            <a:chOff x="12785154" y="1706683"/>
            <a:chExt cx="3278510" cy="9203055"/>
          </a:xfrm>
        </p:grpSpPr>
        <p:sp>
          <p:nvSpPr>
            <p:cNvPr id="15" name="object 27"/>
            <p:cNvSpPr/>
            <p:nvPr/>
          </p:nvSpPr>
          <p:spPr>
            <a:xfrm>
              <a:off x="12785160" y="5239578"/>
              <a:ext cx="3278504" cy="5248275"/>
            </a:xfrm>
            <a:custGeom>
              <a:avLst/>
              <a:gdLst/>
              <a:ahLst/>
              <a:cxnLst/>
              <a:rect l="l" t="t" r="r" b="b"/>
              <a:pathLst>
                <a:path w="3278505" h="5248275">
                  <a:moveTo>
                    <a:pt x="0" y="0"/>
                  </a:moveTo>
                  <a:lnTo>
                    <a:pt x="3278224" y="0"/>
                  </a:lnTo>
                  <a:lnTo>
                    <a:pt x="3278224" y="5248024"/>
                  </a:lnTo>
                  <a:lnTo>
                    <a:pt x="0" y="5248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8"/>
            <p:cNvSpPr/>
            <p:nvPr/>
          </p:nvSpPr>
          <p:spPr>
            <a:xfrm>
              <a:off x="12785154" y="1706683"/>
              <a:ext cx="3278504" cy="9203055"/>
            </a:xfrm>
            <a:custGeom>
              <a:avLst/>
              <a:gdLst/>
              <a:ahLst/>
              <a:cxnLst/>
              <a:rect l="l" t="t" r="r" b="b"/>
              <a:pathLst>
                <a:path w="3278505" h="9203055">
                  <a:moveTo>
                    <a:pt x="3278225" y="8780932"/>
                  </a:moveTo>
                  <a:lnTo>
                    <a:pt x="0" y="8780932"/>
                  </a:lnTo>
                  <a:lnTo>
                    <a:pt x="0" y="9202433"/>
                  </a:lnTo>
                  <a:lnTo>
                    <a:pt x="3278225" y="9202433"/>
                  </a:lnTo>
                  <a:lnTo>
                    <a:pt x="3278225" y="8780932"/>
                  </a:lnTo>
                  <a:close/>
                </a:path>
                <a:path w="3278505" h="9203055">
                  <a:moveTo>
                    <a:pt x="3278225" y="259499"/>
                  </a:moveTo>
                  <a:lnTo>
                    <a:pt x="3274479" y="207200"/>
                  </a:lnTo>
                  <a:lnTo>
                    <a:pt x="3263747" y="158496"/>
                  </a:lnTo>
                  <a:lnTo>
                    <a:pt x="3246755" y="114414"/>
                  </a:lnTo>
                  <a:lnTo>
                    <a:pt x="3224263" y="76009"/>
                  </a:lnTo>
                  <a:lnTo>
                    <a:pt x="3196996" y="44323"/>
                  </a:lnTo>
                  <a:lnTo>
                    <a:pt x="3165716" y="20396"/>
                  </a:lnTo>
                  <a:lnTo>
                    <a:pt x="3094037" y="0"/>
                  </a:lnTo>
                  <a:lnTo>
                    <a:pt x="184188" y="0"/>
                  </a:lnTo>
                  <a:lnTo>
                    <a:pt x="112509" y="20396"/>
                  </a:lnTo>
                  <a:lnTo>
                    <a:pt x="81229" y="44323"/>
                  </a:lnTo>
                  <a:lnTo>
                    <a:pt x="53962" y="76009"/>
                  </a:lnTo>
                  <a:lnTo>
                    <a:pt x="31470" y="114414"/>
                  </a:lnTo>
                  <a:lnTo>
                    <a:pt x="14478" y="158496"/>
                  </a:lnTo>
                  <a:lnTo>
                    <a:pt x="3746" y="207200"/>
                  </a:lnTo>
                  <a:lnTo>
                    <a:pt x="0" y="259499"/>
                  </a:lnTo>
                  <a:lnTo>
                    <a:pt x="0" y="3587750"/>
                  </a:lnTo>
                  <a:lnTo>
                    <a:pt x="3278225" y="3587750"/>
                  </a:lnTo>
                  <a:lnTo>
                    <a:pt x="3278225" y="259499"/>
                  </a:lnTo>
                  <a:close/>
                </a:path>
              </a:pathLst>
            </a:custGeom>
            <a:solidFill>
              <a:srgbClr val="9BB8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9"/>
            <p:cNvSpPr/>
            <p:nvPr/>
          </p:nvSpPr>
          <p:spPr>
            <a:xfrm>
              <a:off x="12925261" y="1880141"/>
              <a:ext cx="3021330" cy="1399540"/>
            </a:xfrm>
            <a:custGeom>
              <a:avLst/>
              <a:gdLst/>
              <a:ahLst/>
              <a:cxnLst/>
              <a:rect l="l" t="t" r="r" b="b"/>
              <a:pathLst>
                <a:path w="3021330" h="1399539">
                  <a:moveTo>
                    <a:pt x="2855305" y="0"/>
                  </a:moveTo>
                  <a:lnTo>
                    <a:pt x="165544" y="0"/>
                  </a:lnTo>
                  <a:lnTo>
                    <a:pt x="127592" y="6158"/>
                  </a:lnTo>
                  <a:lnTo>
                    <a:pt x="92749" y="23702"/>
                  </a:lnTo>
                  <a:lnTo>
                    <a:pt x="62012" y="51230"/>
                  </a:lnTo>
                  <a:lnTo>
                    <a:pt x="36373" y="87343"/>
                  </a:lnTo>
                  <a:lnTo>
                    <a:pt x="16829" y="130642"/>
                  </a:lnTo>
                  <a:lnTo>
                    <a:pt x="4373" y="179726"/>
                  </a:lnTo>
                  <a:lnTo>
                    <a:pt x="0" y="233197"/>
                  </a:lnTo>
                  <a:lnTo>
                    <a:pt x="0" y="1399203"/>
                  </a:lnTo>
                  <a:lnTo>
                    <a:pt x="3020850" y="1399203"/>
                  </a:lnTo>
                  <a:lnTo>
                    <a:pt x="3020850" y="233197"/>
                  </a:lnTo>
                  <a:lnTo>
                    <a:pt x="3016477" y="179726"/>
                  </a:lnTo>
                  <a:lnTo>
                    <a:pt x="3004021" y="130642"/>
                  </a:lnTo>
                  <a:lnTo>
                    <a:pt x="2984476" y="87343"/>
                  </a:lnTo>
                  <a:lnTo>
                    <a:pt x="2958838" y="51230"/>
                  </a:lnTo>
                  <a:lnTo>
                    <a:pt x="2928100" y="23702"/>
                  </a:lnTo>
                  <a:lnTo>
                    <a:pt x="2893258" y="6158"/>
                  </a:lnTo>
                  <a:lnTo>
                    <a:pt x="2855305" y="0"/>
                  </a:lnTo>
                  <a:close/>
                </a:path>
              </a:pathLst>
            </a:custGeom>
            <a:solidFill>
              <a:srgbClr val="768F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Rettangolo 17"/>
          <p:cNvSpPr/>
          <p:nvPr/>
        </p:nvSpPr>
        <p:spPr>
          <a:xfrm>
            <a:off x="65855" y="1483582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Clienti Occasionali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89780" y="2358214"/>
            <a:ext cx="16594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Numero di Utenti:</a:t>
            </a:r>
          </a:p>
          <a:p>
            <a:r>
              <a:rPr lang="it-IT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13464 su 35734</a:t>
            </a:r>
            <a:endParaRPr lang="it-IT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89780" y="3360358"/>
            <a:ext cx="20730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Arial Narrow" panose="020B0606020202030204" pitchFamily="34" charset="0"/>
              </a:rPr>
              <a:t>Numero Medio Giorni di Inattività= 221</a:t>
            </a:r>
          </a:p>
          <a:p>
            <a:endParaRPr lang="it-IT" dirty="0" smtClean="0">
              <a:latin typeface="Arial Narrow" panose="020B0606020202030204" pitchFamily="34" charset="0"/>
            </a:endParaRPr>
          </a:p>
          <a:p>
            <a:r>
              <a:rPr lang="it-IT" dirty="0" smtClean="0">
                <a:latin typeface="Arial Narrow" panose="020B0606020202030204" pitchFamily="34" charset="0"/>
              </a:rPr>
              <a:t>Numero Medio di Acquisti = 2 all’anno</a:t>
            </a:r>
          </a:p>
          <a:p>
            <a:endParaRPr lang="it-IT" dirty="0" smtClean="0">
              <a:latin typeface="Arial Narrow" panose="020B0606020202030204" pitchFamily="34" charset="0"/>
            </a:endParaRPr>
          </a:p>
          <a:p>
            <a:r>
              <a:rPr lang="it-IT" dirty="0" smtClean="0">
                <a:latin typeface="Arial Narrow" panose="020B0606020202030204" pitchFamily="34" charset="0"/>
              </a:rPr>
              <a:t>Scontrino Medio = 18 </a:t>
            </a:r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Euro </a:t>
            </a:r>
            <a:r>
              <a:rPr lang="it-IT" dirty="0" smtClean="0">
                <a:latin typeface="Arial Narrow" panose="020B0606020202030204" pitchFamily="34" charset="0"/>
              </a:rPr>
              <a:t>all’anno</a:t>
            </a:r>
            <a:endParaRPr lang="it-IT" dirty="0">
              <a:latin typeface="Arial Narrow" panose="020B0606020202030204" pitchFamily="34" charset="0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4640455" y="1483582"/>
            <a:ext cx="2103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Clienti </a:t>
            </a:r>
            <a:r>
              <a:rPr lang="it-IT" dirty="0" smtClean="0">
                <a:solidFill>
                  <a:schemeClr val="bg1"/>
                </a:solidFill>
              </a:rPr>
              <a:t>Abitudinali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4640455" y="2358213"/>
            <a:ext cx="2203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Numero di Utenti:</a:t>
            </a:r>
          </a:p>
          <a:p>
            <a:r>
              <a:rPr lang="it-IT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19321 su 35734</a:t>
            </a:r>
            <a:endParaRPr lang="it-IT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4549997" y="3386518"/>
            <a:ext cx="21935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Numero </a:t>
            </a: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Medio Giorni </a:t>
            </a:r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di Inattività= </a:t>
            </a: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69</a:t>
            </a:r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/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/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Numero Medio di Acquisti = </a:t>
            </a: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3 </a:t>
            </a:r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all’anno</a:t>
            </a:r>
          </a:p>
          <a:p>
            <a:pPr lvl="0"/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/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Scontrino Medio = </a:t>
            </a: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164 Euro all’anno</a:t>
            </a:r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9289826" y="1483582"/>
            <a:ext cx="2128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Clienti </a:t>
            </a:r>
            <a:r>
              <a:rPr lang="it-IT" dirty="0" smtClean="0">
                <a:solidFill>
                  <a:schemeClr val="bg1"/>
                </a:solidFill>
              </a:rPr>
              <a:t>Top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9144000" y="2286180"/>
            <a:ext cx="2356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rial Narrow" panose="020B0606020202030204" pitchFamily="34" charset="0"/>
              </a:rPr>
              <a:t>Numero di Utenti:</a:t>
            </a:r>
          </a:p>
          <a:p>
            <a:r>
              <a:rPr lang="it-IT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2949 </a:t>
            </a:r>
            <a:r>
              <a:rPr lang="it-IT" dirty="0">
                <a:solidFill>
                  <a:schemeClr val="bg1"/>
                </a:solidFill>
                <a:latin typeface="Arial Narrow" panose="020B0606020202030204" pitchFamily="34" charset="0"/>
              </a:rPr>
              <a:t>su 35734</a:t>
            </a:r>
          </a:p>
        </p:txBody>
      </p:sp>
      <p:sp>
        <p:nvSpPr>
          <p:cNvPr id="29" name="Rettangolo 28"/>
          <p:cNvSpPr/>
          <p:nvPr/>
        </p:nvSpPr>
        <p:spPr>
          <a:xfrm>
            <a:off x="9191132" y="3360358"/>
            <a:ext cx="23095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Numero Medio </a:t>
            </a: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Giorni di </a:t>
            </a:r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Inattività= </a:t>
            </a: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63</a:t>
            </a:r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/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/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Numero Medio di Acquisti = </a:t>
            </a: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12</a:t>
            </a:r>
          </a:p>
          <a:p>
            <a:pPr lvl="0"/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all’anno</a:t>
            </a:r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/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/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Scontrino Medio = </a:t>
            </a: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3442 Euro </a:t>
            </a:r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all’anno</a:t>
            </a:r>
          </a:p>
        </p:txBody>
      </p:sp>
    </p:spTree>
    <p:extLst>
      <p:ext uri="{BB962C8B-B14F-4D97-AF65-F5344CB8AC3E}">
        <p14:creationId xmlns:p14="http://schemas.microsoft.com/office/powerpoint/2010/main" val="25199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388"/>
          </a:xfrm>
        </p:spPr>
        <p:txBody>
          <a:bodyPr rtlCol="0"/>
          <a:lstStyle/>
          <a:p>
            <a:pPr algn="l" rtl="0"/>
            <a:r>
              <a:rPr lang="it-IT" sz="2800" dirty="0" err="1" smtClean="0">
                <a:latin typeface="Century Gothic" panose="020B0502020202020204" pitchFamily="34" charset="0"/>
              </a:rPr>
              <a:t>Churn</a:t>
            </a:r>
            <a:r>
              <a:rPr lang="it-IT" sz="2800" dirty="0" smtClean="0">
                <a:latin typeface="Century Gothic" panose="020B0502020202020204" pitchFamily="34" charset="0"/>
              </a:rPr>
              <a:t> Model</a:t>
            </a:r>
            <a:endParaRPr lang="it-IT" sz="2800" dirty="0">
              <a:latin typeface="Century Gothic" panose="020B0502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074656"/>
            <a:ext cx="12192000" cy="5344997"/>
          </a:xfrm>
        </p:spPr>
        <p:txBody>
          <a:bodyPr rtlCol="0"/>
          <a:lstStyle/>
          <a:p>
            <a:pPr marL="0" indent="0">
              <a:buNone/>
            </a:pPr>
            <a:r>
              <a:rPr lang="it-IT" sz="1800" spc="-105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Analisi </a:t>
            </a:r>
            <a:r>
              <a:rPr lang="it-IT" sz="1800" spc="-9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relativa </a:t>
            </a:r>
            <a:r>
              <a:rPr lang="it-IT" sz="1800" spc="-155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al </a:t>
            </a:r>
            <a:r>
              <a:rPr lang="it-IT" sz="1800" spc="-5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periodo:  </a:t>
            </a:r>
            <a:r>
              <a:rPr lang="it-IT" sz="1800" spc="-10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28/02/2019 </a:t>
            </a:r>
            <a:r>
              <a:rPr lang="it-IT" sz="1800" spc="-2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lang="it-IT" sz="1800" spc="65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it-IT" sz="1800" spc="-10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30/04/2019       N Record = </a:t>
            </a:r>
            <a:r>
              <a:rPr lang="it-IT" sz="1800" dirty="0" smtClean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51550</a:t>
            </a:r>
            <a:endParaRPr lang="it-IT" sz="1800" dirty="0">
              <a:solidFill>
                <a:schemeClr val="accent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0" indent="0" rtl="0">
              <a:buNone/>
            </a:pP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1780568"/>
            <a:ext cx="3080951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dirty="0">
                <a:solidFill>
                  <a:prstClr val="black"/>
                </a:solidFill>
                <a:latin typeface="Arial Narrow" panose="020B0606020202030204" pitchFamily="34" charset="0"/>
              </a:rPr>
              <a:t>Variabili Esplicative:                                   </a:t>
            </a:r>
          </a:p>
          <a:p>
            <a:pPr lvl="0"/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NUMERO SCONTRINI</a:t>
            </a:r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SCONTRINO MEDIO</a:t>
            </a:r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SCONTO COMPLESSIVO PER CLIENTE</a:t>
            </a:r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NUMERO MEDIO DI ARTICOLI PER SCONTRINO</a:t>
            </a:r>
            <a:endParaRPr lang="it-IT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CODICE </a:t>
            </a: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FIDELTY</a:t>
            </a:r>
          </a:p>
          <a:p>
            <a:pPr marL="342900" lvl="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it-IT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ID_NEG</a:t>
            </a:r>
          </a:p>
        </p:txBody>
      </p:sp>
      <p:sp>
        <p:nvSpPr>
          <p:cNvPr id="6" name="Rettangolo 5"/>
          <p:cNvSpPr/>
          <p:nvPr/>
        </p:nvSpPr>
        <p:spPr>
          <a:xfrm>
            <a:off x="3260271" y="1780568"/>
            <a:ext cx="6096000" cy="27149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r>
              <a:rPr lang="it-IT" spc="-5" dirty="0">
                <a:latin typeface="Arial Narrow" panose="020B0606020202030204" pitchFamily="34" charset="0"/>
                <a:cs typeface="Arial"/>
              </a:rPr>
              <a:t>Creazione </a:t>
            </a:r>
            <a:r>
              <a:rPr lang="it-IT" spc="-5" dirty="0" err="1">
                <a:latin typeface="Arial Narrow" panose="020B0606020202030204" pitchFamily="34" charset="0"/>
                <a:cs typeface="Arial"/>
              </a:rPr>
              <a:t>Datamart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:</a:t>
            </a: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Arial Narrow" panose="020B0606020202030204" pitchFamily="34" charset="0"/>
              <a:cs typeface="Arial"/>
            </a:endParaRP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5" dirty="0">
                <a:latin typeface="Arial Narrow" panose="020B0606020202030204" pitchFamily="34" charset="0"/>
                <a:cs typeface="Arial"/>
              </a:rPr>
              <a:t>Controllo </a:t>
            </a:r>
            <a:r>
              <a:rPr lang="it-IT" spc="-150" dirty="0">
                <a:latin typeface="Arial Narrow" panose="020B0606020202030204" pitchFamily="34" charset="0"/>
                <a:cs typeface="Arial"/>
              </a:rPr>
              <a:t>e </a:t>
            </a:r>
            <a:r>
              <a:rPr lang="it-IT" b="1" spc="-90" dirty="0">
                <a:latin typeface="Arial Narrow" panose="020B0606020202030204" pitchFamily="34" charset="0"/>
                <a:cs typeface="Trebuchet MS"/>
              </a:rPr>
              <a:t>selezione  </a:t>
            </a:r>
            <a:r>
              <a:rPr lang="it-IT" spc="-85" dirty="0">
                <a:latin typeface="Arial Narrow" panose="020B0606020202030204" pitchFamily="34" charset="0"/>
                <a:cs typeface="Arial"/>
              </a:rPr>
              <a:t>delle </a:t>
            </a:r>
            <a:r>
              <a:rPr lang="it-IT" spc="-75" dirty="0">
                <a:latin typeface="Arial Narrow" panose="020B0606020202030204" pitchFamily="34" charset="0"/>
                <a:cs typeface="Arial"/>
              </a:rPr>
              <a:t>potenziali variabili</a:t>
            </a: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r>
              <a:rPr lang="it-IT" spc="-75" dirty="0">
                <a:latin typeface="Arial Narrow" panose="020B0606020202030204" pitchFamily="34" charset="0"/>
                <a:cs typeface="Arial"/>
              </a:rPr>
              <a:t>      </a:t>
            </a:r>
            <a:r>
              <a:rPr lang="it-IT" spc="-170" dirty="0">
                <a:latin typeface="Arial Narrow" panose="020B0606020202030204" pitchFamily="34" charset="0"/>
                <a:cs typeface="Arial"/>
              </a:rPr>
              <a:t>da </a:t>
            </a:r>
            <a:r>
              <a:rPr lang="it-IT" spc="-60" dirty="0">
                <a:latin typeface="Arial Narrow" panose="020B0606020202030204" pitchFamily="34" charset="0"/>
                <a:cs typeface="Arial"/>
              </a:rPr>
              <a:t>inserire </a:t>
            </a:r>
            <a:r>
              <a:rPr lang="it-IT" spc="-85" dirty="0">
                <a:latin typeface="Arial Narrow" panose="020B0606020202030204" pitchFamily="34" charset="0"/>
                <a:cs typeface="Arial"/>
              </a:rPr>
              <a:t>del</a:t>
            </a:r>
            <a:r>
              <a:rPr lang="it-IT" spc="-185" dirty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60" dirty="0" smtClean="0">
                <a:latin typeface="Arial Narrow" panose="020B0606020202030204" pitchFamily="34" charset="0"/>
                <a:cs typeface="Arial"/>
              </a:rPr>
              <a:t>modello</a:t>
            </a: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50" dirty="0" smtClean="0">
                <a:latin typeface="Arial Narrow" panose="020B0606020202030204" pitchFamily="34" charset="0"/>
                <a:cs typeface="Arial"/>
              </a:rPr>
              <a:t>Definizione </a:t>
            </a:r>
            <a:r>
              <a:rPr lang="it-IT" b="1" spc="-50" dirty="0" smtClean="0">
                <a:latin typeface="Arial Narrow" panose="020B0606020202030204" pitchFamily="34" charset="0"/>
                <a:cs typeface="Arial"/>
              </a:rPr>
              <a:t>Soglia</a:t>
            </a:r>
            <a:r>
              <a:rPr lang="it-IT" spc="-50" dirty="0" smtClean="0">
                <a:latin typeface="Arial Narrow" panose="020B0606020202030204" pitchFamily="34" charset="0"/>
                <a:cs typeface="Arial"/>
              </a:rPr>
              <a:t> temporale di riacquisto in 60 giorni</a:t>
            </a:r>
            <a:endParaRPr lang="it-IT" spc="-50" dirty="0">
              <a:latin typeface="Arial Narrow" panose="020B0606020202030204" pitchFamily="34" charset="0"/>
              <a:cs typeface="Arial"/>
            </a:endParaRPr>
          </a:p>
          <a:p>
            <a:pPr marL="297815" marR="210820" indent="-285750">
              <a:lnSpc>
                <a:spcPct val="97600"/>
              </a:lnSpc>
              <a:spcBef>
                <a:spcPts val="1155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dirty="0" smtClean="0">
                <a:latin typeface="Arial Narrow" panose="020B0606020202030204" pitchFamily="34" charset="0"/>
                <a:cs typeface="Arial"/>
              </a:rPr>
              <a:t>Esclusione dei clienti che hanno effettuato il primo acquisto </a:t>
            </a:r>
            <a:r>
              <a:rPr lang="it-IT" b="1" dirty="0" smtClean="0">
                <a:latin typeface="Arial Narrow" panose="020B0606020202030204" pitchFamily="34" charset="0"/>
                <a:cs typeface="Arial"/>
              </a:rPr>
              <a:t>dopo</a:t>
            </a:r>
            <a:r>
              <a:rPr lang="it-IT" dirty="0" smtClean="0">
                <a:latin typeface="Arial Narrow" panose="020B0606020202030204" pitchFamily="34" charset="0"/>
                <a:cs typeface="Arial"/>
              </a:rPr>
              <a:t> il 28/02</a:t>
            </a:r>
          </a:p>
          <a:p>
            <a:pPr marL="297815" marR="210820" indent="-285750">
              <a:lnSpc>
                <a:spcPct val="97600"/>
              </a:lnSpc>
              <a:spcBef>
                <a:spcPts val="1155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b="1" dirty="0" smtClean="0">
                <a:latin typeface="Arial Narrow" panose="020B0606020202030204" pitchFamily="34" charset="0"/>
                <a:cs typeface="Arial"/>
              </a:rPr>
              <a:t>Standardizzazione</a:t>
            </a:r>
            <a:r>
              <a:rPr lang="it-IT" dirty="0" smtClean="0">
                <a:latin typeface="Arial Narrow" panose="020B0606020202030204" pitchFamily="34" charset="0"/>
                <a:cs typeface="Arial"/>
              </a:rPr>
              <a:t> delle variabili numeriche e creazione </a:t>
            </a:r>
            <a:r>
              <a:rPr lang="it-IT" dirty="0" err="1" smtClean="0">
                <a:latin typeface="Arial Narrow" panose="020B0606020202030204" pitchFamily="34" charset="0"/>
                <a:cs typeface="Arial"/>
              </a:rPr>
              <a:t>dataset</a:t>
            </a:r>
            <a:r>
              <a:rPr lang="it-IT" dirty="0" smtClean="0">
                <a:latin typeface="Arial Narrow" panose="020B0606020202030204" pitchFamily="34" charset="0"/>
                <a:cs typeface="Arial"/>
              </a:rPr>
              <a:t> </a:t>
            </a:r>
            <a:endParaRPr lang="it-IT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9176657" y="1780567"/>
            <a:ext cx="3015343" cy="32085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Metodologia:</a:t>
            </a:r>
            <a:endParaRPr lang="it-IT" spc="-5" dirty="0">
              <a:latin typeface="Arial Narrow" panose="020B0606020202030204" pitchFamily="34" charset="0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 smtClean="0">
              <a:latin typeface="Arial Narrow" panose="020B0606020202030204" pitchFamily="34" charset="0"/>
              <a:cs typeface="Arial"/>
            </a:endParaRP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Partizione dei dati in </a:t>
            </a:r>
            <a:r>
              <a:rPr lang="it-IT" b="1" spc="-5" dirty="0" err="1" smtClean="0">
                <a:latin typeface="Arial Narrow" panose="020B0606020202030204" pitchFamily="34" charset="0"/>
                <a:cs typeface="Arial"/>
              </a:rPr>
              <a:t>train</a:t>
            </a:r>
            <a:r>
              <a:rPr lang="it-IT" b="1" spc="-5" dirty="0" smtClean="0">
                <a:latin typeface="Arial Narrow" panose="020B0606020202030204" pitchFamily="34" charset="0"/>
                <a:cs typeface="Arial"/>
              </a:rPr>
              <a:t> e test</a:t>
            </a: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endParaRPr lang="it-IT" spc="-5" dirty="0" smtClean="0">
              <a:latin typeface="Arial Narrow" panose="020B0606020202030204" pitchFamily="34" charset="0"/>
              <a:cs typeface="Arial"/>
            </a:endParaRP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5" dirty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Implementazione di diversi tipi di </a:t>
            </a:r>
            <a:r>
              <a:rPr lang="it-IT" b="1" spc="-5" dirty="0" smtClean="0">
                <a:latin typeface="Arial Narrow" panose="020B0606020202030204" pitchFamily="34" charset="0"/>
                <a:cs typeface="Arial"/>
              </a:rPr>
              <a:t>modelli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 quali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Decision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Tree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, Random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Forest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,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Logistic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Regression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,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Grandient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Boosting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 e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MultuLayer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Perceptron</a:t>
            </a:r>
            <a:endParaRPr lang="it-IT" spc="-5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018270" y="5527747"/>
            <a:ext cx="7479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i="1" dirty="0" smtClean="0">
                <a:latin typeface="Arial Narrow" panose="020B0606020202030204" pitchFamily="34" charset="0"/>
              </a:rPr>
              <a:t>VARIABILE CHURN</a:t>
            </a:r>
            <a:r>
              <a:rPr lang="it-IT" dirty="0" smtClean="0">
                <a:latin typeface="Arial Narrow" panose="020B0606020202030204" pitchFamily="34" charset="0"/>
              </a:rPr>
              <a:t>: </a:t>
            </a:r>
            <a:r>
              <a:rPr lang="it-IT" dirty="0">
                <a:latin typeface="Arial Narrow" panose="020B0606020202030204" pitchFamily="34" charset="0"/>
              </a:rPr>
              <a:t>assume </a:t>
            </a:r>
            <a:r>
              <a:rPr lang="it-IT" b="1" dirty="0">
                <a:latin typeface="Arial Narrow" panose="020B0606020202030204" pitchFamily="34" charset="0"/>
              </a:rPr>
              <a:t>valore 0</a:t>
            </a:r>
            <a:r>
              <a:rPr lang="it-IT" dirty="0">
                <a:latin typeface="Arial Narrow" panose="020B0606020202030204" pitchFamily="34" charset="0"/>
              </a:rPr>
              <a:t> se il consumatore non riacquista nella finestra temporale </a:t>
            </a:r>
            <a:r>
              <a:rPr lang="it-IT" dirty="0" smtClean="0">
                <a:latin typeface="Arial Narrow" panose="020B0606020202030204" pitchFamily="34" charset="0"/>
              </a:rPr>
              <a:t>definita, assume </a:t>
            </a:r>
            <a:r>
              <a:rPr lang="it-IT" b="1" dirty="0">
                <a:latin typeface="Arial Narrow" panose="020B0606020202030204" pitchFamily="34" charset="0"/>
              </a:rPr>
              <a:t>valore 1</a:t>
            </a:r>
            <a:r>
              <a:rPr lang="it-IT" dirty="0">
                <a:latin typeface="Arial Narrow" panose="020B0606020202030204" pitchFamily="34" charset="0"/>
              </a:rPr>
              <a:t> </a:t>
            </a:r>
            <a:r>
              <a:rPr lang="it-IT" dirty="0" smtClean="0">
                <a:latin typeface="Arial Narrow" panose="020B0606020202030204" pitchFamily="34" charset="0"/>
              </a:rPr>
              <a:t>se </a:t>
            </a:r>
            <a:r>
              <a:rPr lang="it-IT" dirty="0">
                <a:latin typeface="Arial Narrow" panose="020B0606020202030204" pitchFamily="34" charset="0"/>
              </a:rPr>
              <a:t>il cliente verrà classificato come </a:t>
            </a:r>
            <a:r>
              <a:rPr lang="it-IT" dirty="0" err="1" smtClean="0">
                <a:latin typeface="Arial Narrow" panose="020B0606020202030204" pitchFamily="34" charset="0"/>
              </a:rPr>
              <a:t>churner</a:t>
            </a:r>
            <a:endParaRPr lang="it-IT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75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7351"/>
          </a:xfrm>
        </p:spPr>
        <p:txBody>
          <a:bodyPr rtlCol="0"/>
          <a:lstStyle/>
          <a:p>
            <a:pPr algn="l" rtl="0"/>
            <a:r>
              <a:rPr lang="it-IT" sz="2800" dirty="0" err="1" smtClean="0">
                <a:latin typeface="Century Gothic" panose="020B0502020202020204" pitchFamily="34" charset="0"/>
              </a:rPr>
              <a:t>Churn</a:t>
            </a:r>
            <a:r>
              <a:rPr lang="it-IT" sz="2800" dirty="0" smtClean="0">
                <a:latin typeface="Century Gothic" panose="020B0502020202020204" pitchFamily="34" charset="0"/>
              </a:rPr>
              <a:t> </a:t>
            </a:r>
            <a:r>
              <a:rPr lang="it-IT" sz="2800" dirty="0" smtClean="0">
                <a:latin typeface="Century Gothic" panose="020B0502020202020204" pitchFamily="34" charset="0"/>
              </a:rPr>
              <a:t>Model VALUTAZIONI</a:t>
            </a:r>
            <a:endParaRPr lang="it-IT" sz="2800" dirty="0">
              <a:latin typeface="Century Gothic" panose="020B0502020202020204" pitchFamily="34" charset="0"/>
            </a:endParaRPr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351"/>
            <a:ext cx="3820555" cy="2846010"/>
          </a:xfr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555" y="2268947"/>
            <a:ext cx="4030104" cy="2813799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59" y="3533970"/>
            <a:ext cx="4030104" cy="28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33556"/>
            <a:ext cx="12192000" cy="833931"/>
          </a:xfrm>
        </p:spPr>
        <p:txBody>
          <a:bodyPr rtlCol="0"/>
          <a:lstStyle/>
          <a:p>
            <a:pPr algn="l" rtl="0"/>
            <a:r>
              <a:rPr lang="it-IT" sz="2800" dirty="0" smtClean="0">
                <a:latin typeface="Century Gothic" panose="020B0502020202020204" pitchFamily="34" charset="0"/>
              </a:rPr>
              <a:t>Azioni Data </a:t>
            </a:r>
            <a:r>
              <a:rPr lang="it-IT" sz="2800" dirty="0" err="1" smtClean="0">
                <a:latin typeface="Century Gothic" panose="020B0502020202020204" pitchFamily="34" charset="0"/>
              </a:rPr>
              <a:t>Driven</a:t>
            </a:r>
            <a:r>
              <a:rPr lang="it-IT" dirty="0" smtClean="0">
                <a:latin typeface="Century Gothic" panose="020B0502020202020204" pitchFamily="34" charset="0"/>
              </a:rPr>
              <a:t>	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4" name="Esagono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DE5971BC-FE2F-4CBF-BCF7-2BDC10961A2E}"/>
              </a:ext>
            </a:extLst>
          </p:cNvPr>
          <p:cNvSpPr>
            <a:spLocks noChangeAspect="1"/>
          </p:cNvSpPr>
          <p:nvPr/>
        </p:nvSpPr>
        <p:spPr>
          <a:xfrm>
            <a:off x="318782" y="1033774"/>
            <a:ext cx="1602552" cy="1348538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5" name="Esagono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080DC8-FC09-454F-94AF-12F5AD3DE924}"/>
              </a:ext>
            </a:extLst>
          </p:cNvPr>
          <p:cNvSpPr>
            <a:spLocks noChangeAspect="1"/>
          </p:cNvSpPr>
          <p:nvPr/>
        </p:nvSpPr>
        <p:spPr>
          <a:xfrm>
            <a:off x="1921334" y="1033774"/>
            <a:ext cx="3094059" cy="1407559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7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993271" y="1052985"/>
            <a:ext cx="29501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b="1" dirty="0" smtClean="0">
                <a:latin typeface="Arial Narrow" panose="020B0606020202030204" pitchFamily="34" charset="0"/>
                <a:cs typeface="Mongolian Baiti" panose="03000500000000000000" pitchFamily="66" charset="0"/>
              </a:rPr>
              <a:t>CRM:</a:t>
            </a:r>
          </a:p>
          <a:p>
            <a:pPr algn="ctr"/>
            <a:r>
              <a:rPr lang="it-IT" sz="1600" dirty="0" smtClean="0">
                <a:latin typeface="Arial Narrow" panose="020B0606020202030204" pitchFamily="34" charset="0"/>
                <a:cs typeface="Mongolian Baiti" panose="03000500000000000000" pitchFamily="66" charset="0"/>
              </a:rPr>
              <a:t>Gestione virtuosa della </a:t>
            </a:r>
            <a:r>
              <a:rPr lang="it-IT" sz="1600" dirty="0" err="1" smtClean="0">
                <a:latin typeface="Arial Narrow" panose="020B0606020202030204" pitchFamily="34" charset="0"/>
                <a:cs typeface="Mongolian Baiti" panose="03000500000000000000" pitchFamily="66" charset="0"/>
              </a:rPr>
              <a:t>Customer</a:t>
            </a:r>
            <a:r>
              <a:rPr lang="it-IT" sz="1600" dirty="0" smtClean="0">
                <a:latin typeface="Arial Narrow" panose="020B0606020202030204" pitchFamily="34" charset="0"/>
                <a:cs typeface="Mongolian Baiti" panose="03000500000000000000" pitchFamily="66" charset="0"/>
              </a:rPr>
              <a:t> Base al fine di incrementare le opportunità di vendita e ridurre i costi</a:t>
            </a:r>
            <a:endParaRPr lang="it-IT" sz="1600" dirty="0">
              <a:latin typeface="Arial Narrow" panose="020B0606020202030204" pitchFamily="34" charset="0"/>
            </a:endParaRPr>
          </a:p>
        </p:txBody>
      </p:sp>
      <p:sp>
        <p:nvSpPr>
          <p:cNvPr id="15" name="Esagono 14">
            <a:extLst>
              <a:ext uri="{FF2B5EF4-FFF2-40B4-BE49-F238E27FC236}">
                <a16:creationId xmlns="" xmlns:a16="http://schemas.microsoft.com/office/drawing/2014/main" id="{38999E2B-D3B9-46E6-B664-897698A3D96E}"/>
              </a:ext>
            </a:extLst>
          </p:cNvPr>
          <p:cNvSpPr>
            <a:spLocks noChangeAspect="1"/>
          </p:cNvSpPr>
          <p:nvPr/>
        </p:nvSpPr>
        <p:spPr>
          <a:xfrm>
            <a:off x="4200257" y="2866269"/>
            <a:ext cx="1602550" cy="1348537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16" name="Esagono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080DC8-FC09-454F-94AF-12F5AD3DE924}"/>
              </a:ext>
            </a:extLst>
          </p:cNvPr>
          <p:cNvSpPr>
            <a:spLocks noChangeAspect="1"/>
          </p:cNvSpPr>
          <p:nvPr/>
        </p:nvSpPr>
        <p:spPr>
          <a:xfrm>
            <a:off x="5815915" y="2844732"/>
            <a:ext cx="3041707" cy="1411864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7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873" y="2949968"/>
            <a:ext cx="1799040" cy="1152000"/>
          </a:xfrm>
          <a:prstGeom prst="rect">
            <a:avLst/>
          </a:prstGeom>
        </p:spPr>
      </p:pic>
      <p:sp>
        <p:nvSpPr>
          <p:cNvPr id="19" name="Rettangolo 18"/>
          <p:cNvSpPr/>
          <p:nvPr/>
        </p:nvSpPr>
        <p:spPr>
          <a:xfrm>
            <a:off x="5953168" y="2844732"/>
            <a:ext cx="27671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1600" b="1" dirty="0" smtClean="0">
                <a:solidFill>
                  <a:prstClr val="black"/>
                </a:solidFill>
                <a:latin typeface="Arial Narrow" panose="020B0606020202030204" pitchFamily="34" charset="0"/>
                <a:cs typeface="Mongolian Baiti" panose="03000500000000000000" pitchFamily="66" charset="0"/>
              </a:rPr>
              <a:t>Segmentazione</a:t>
            </a:r>
            <a:r>
              <a:rPr lang="it-IT" sz="1600" dirty="0" smtClean="0">
                <a:solidFill>
                  <a:prstClr val="black"/>
                </a:solidFill>
                <a:latin typeface="Arial Narrow" panose="020B0606020202030204" pitchFamily="34" charset="0"/>
                <a:cs typeface="Mongolian Baiti" panose="03000500000000000000" pitchFamily="66" charset="0"/>
              </a:rPr>
              <a:t>: </a:t>
            </a:r>
          </a:p>
          <a:p>
            <a:pPr lvl="0" algn="ctr"/>
            <a:r>
              <a:rPr lang="it-IT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Conoscenza del target di riferimento che viene </a:t>
            </a:r>
            <a:r>
              <a:rPr lang="it-IT" sz="1600" dirty="0" err="1" smtClean="0">
                <a:solidFill>
                  <a:prstClr val="black"/>
                </a:solidFill>
                <a:latin typeface="Arial Narrow" panose="020B0606020202030204" pitchFamily="34" charset="0"/>
              </a:rPr>
              <a:t>clusterizzato</a:t>
            </a:r>
            <a:r>
              <a:rPr lang="it-IT" sz="16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 per definire messaggi e promozioni più efficaci ed efficienti </a:t>
            </a:r>
            <a:endParaRPr lang="it-IT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Esagono 19">
            <a:extLst>
              <a:ext uri="{FF2B5EF4-FFF2-40B4-BE49-F238E27FC236}">
                <a16:creationId xmlns="" xmlns:a16="http://schemas.microsoft.com/office/drawing/2014/main" id="{38999E2B-D3B9-46E6-B664-897698A3D96E}"/>
              </a:ext>
            </a:extLst>
          </p:cNvPr>
          <p:cNvSpPr>
            <a:spLocks noChangeAspect="1"/>
          </p:cNvSpPr>
          <p:nvPr/>
        </p:nvSpPr>
        <p:spPr>
          <a:xfrm>
            <a:off x="7584067" y="4619456"/>
            <a:ext cx="1626271" cy="1327170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22" name="Esagono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69080DC8-FC09-454F-94AF-12F5AD3DE924}"/>
              </a:ext>
            </a:extLst>
          </p:cNvPr>
          <p:cNvSpPr>
            <a:spLocks noChangeAspect="1"/>
          </p:cNvSpPr>
          <p:nvPr/>
        </p:nvSpPr>
        <p:spPr>
          <a:xfrm>
            <a:off x="9210337" y="4599800"/>
            <a:ext cx="2981662" cy="1409155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sz="1700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="" xmlns:a16="http://schemas.microsoft.com/office/drawing/2014/main" xmlns:lc="http://schemas.openxmlformats.org/drawingml/2006/lockedCanvas" id="{B9C2CEFC-5136-4230-830E-0092998DC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896" y1="38438" x2="75313" y2="39479"/>
                        <a14:foregroundMark x1="62865" y1="49115" x2="63906" y2="51927"/>
                        <a14:foregroundMark x1="71094" y1="52292" x2="71615" y2="54010"/>
                        <a14:foregroundMark x1="57448" y1="46823" x2="64271" y2="53333"/>
                        <a14:foregroundMark x1="61615" y1="33333" x2="69479" y2="33594"/>
                        <a14:foregroundMark x1="69479" y1="33594" x2="74792" y2="36302"/>
                        <a14:foregroundMark x1="50208" y1="42448" x2="68281" y2="27917"/>
                        <a14:foregroundMark x1="48125" y1="45625" x2="44948" y2="49635"/>
                        <a14:foregroundMark x1="29688" y1="52969" x2="27240" y2="52969"/>
                        <a14:foregroundMark x1="31302" y1="75260" x2="31302" y2="75260"/>
                        <a14:foregroundMark x1="37083" y1="79635" x2="37760" y2="80521"/>
                        <a14:foregroundMark x1="30938" y1="74740" x2="31615" y2="75625"/>
                        <a14:foregroundMark x1="44271" y1="85417" x2="44271" y2="85417"/>
                        <a14:foregroundMark x1="44427" y1="85260" x2="45156" y2="85625"/>
                        <a14:foregroundMark x1="45521" y1="86146" x2="46198" y2="861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301" y="4550685"/>
            <a:ext cx="1627804" cy="13124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Rettangolo 24"/>
          <p:cNvSpPr/>
          <p:nvPr/>
        </p:nvSpPr>
        <p:spPr>
          <a:xfrm>
            <a:off x="9363706" y="4550685"/>
            <a:ext cx="270063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1600" b="1" dirty="0" err="1" smtClean="0">
                <a:solidFill>
                  <a:prstClr val="black"/>
                </a:solidFill>
                <a:latin typeface="Arial Narrow" panose="020B0606020202030204" pitchFamily="34" charset="0"/>
                <a:cs typeface="Mongolian Baiti" panose="03000500000000000000" pitchFamily="66" charset="0"/>
              </a:rPr>
              <a:t>Concept</a:t>
            </a:r>
            <a:r>
              <a:rPr lang="it-IT" sz="1600" b="1" dirty="0" smtClean="0">
                <a:solidFill>
                  <a:prstClr val="black"/>
                </a:solidFill>
                <a:latin typeface="Arial Narrow" panose="020B0606020202030204" pitchFamily="34" charset="0"/>
                <a:cs typeface="Mongolian Baiti" panose="03000500000000000000" pitchFamily="66" charset="0"/>
              </a:rPr>
              <a:t> Marketing:</a:t>
            </a:r>
          </a:p>
          <a:p>
            <a:pPr lvl="0" algn="ctr"/>
            <a:r>
              <a:rPr lang="it-IT" sz="1600" dirty="0" smtClean="0">
                <a:solidFill>
                  <a:prstClr val="black"/>
                </a:solidFill>
                <a:latin typeface="Arial Narrow" panose="020B0606020202030204" pitchFamily="34" charset="0"/>
                <a:cs typeface="Mongolian Baiti" panose="03000500000000000000" pitchFamily="66" charset="0"/>
              </a:rPr>
              <a:t>Cambio del programma di fidelizzazione per i potenziali </a:t>
            </a:r>
            <a:r>
              <a:rPr lang="it-IT" sz="1600" dirty="0" err="1" smtClean="0">
                <a:solidFill>
                  <a:prstClr val="black"/>
                </a:solidFill>
                <a:latin typeface="Arial Narrow" panose="020B0606020202030204" pitchFamily="34" charset="0"/>
                <a:cs typeface="Mongolian Baiti" panose="03000500000000000000" pitchFamily="66" charset="0"/>
              </a:rPr>
              <a:t>churner</a:t>
            </a:r>
            <a:r>
              <a:rPr lang="it-IT" sz="1600" dirty="0" smtClean="0">
                <a:solidFill>
                  <a:prstClr val="black"/>
                </a:solidFill>
                <a:latin typeface="Arial Narrow" panose="020B0606020202030204" pitchFamily="34" charset="0"/>
                <a:cs typeface="Mongolian Baiti" panose="03000500000000000000" pitchFamily="66" charset="0"/>
              </a:rPr>
              <a:t> al fine di comprenderne i bisogni e migliorarne la soddisfazione </a:t>
            </a:r>
            <a:endParaRPr lang="it-IT" sz="1600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xmlns="" id="{94BF326F-E2F7-4051-9C9C-FEAC118D01CE}"/>
              </a:ext>
            </a:extLst>
          </p:cNvPr>
          <p:cNvGrpSpPr/>
          <p:nvPr/>
        </p:nvGrpSpPr>
        <p:grpSpPr>
          <a:xfrm>
            <a:off x="344651" y="1151989"/>
            <a:ext cx="1504745" cy="1112108"/>
            <a:chOff x="497303" y="3182355"/>
            <a:chExt cx="1504745" cy="1482778"/>
          </a:xfrm>
        </p:grpSpPr>
        <p:sp>
          <p:nvSpPr>
            <p:cNvPr id="28" name="Rettangolo 27">
              <a:extLst>
                <a:ext uri="{FF2B5EF4-FFF2-40B4-BE49-F238E27FC236}">
                  <a16:creationId xmlns:a16="http://schemas.microsoft.com/office/drawing/2014/main" xmlns="" id="{79BFEFCC-4BF5-4076-BD1A-C2235733A974}"/>
                </a:ext>
              </a:extLst>
            </p:cNvPr>
            <p:cNvSpPr/>
            <p:nvPr/>
          </p:nvSpPr>
          <p:spPr>
            <a:xfrm>
              <a:off x="926939" y="3415918"/>
              <a:ext cx="639104" cy="373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xmlns="" id="{DD2BE309-02E5-4AB5-A46A-4C2CFFADF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303" y="3182355"/>
              <a:ext cx="1504745" cy="1482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78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3929449"/>
          </a:xfrm>
        </p:spPr>
        <p:txBody>
          <a:bodyPr rtlCol="0"/>
          <a:lstStyle/>
          <a:p>
            <a:pPr rtl="0"/>
            <a:r>
              <a:rPr lang="it-IT" dirty="0" smtClean="0">
                <a:latin typeface="Century Gothic" panose="020B0502020202020204" pitchFamily="34" charset="0"/>
              </a:rPr>
              <a:t>GRAZIE PER L’ATTENZIONE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it-I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6053"/>
          </a:xfrm>
        </p:spPr>
        <p:txBody>
          <a:bodyPr rtlCol="0"/>
          <a:lstStyle/>
          <a:p>
            <a:pPr algn="l"/>
            <a:r>
              <a:rPr lang="en-US" sz="2800" dirty="0"/>
              <a:t>Strategy: a </a:t>
            </a:r>
            <a:r>
              <a:rPr lang="en-US" sz="2800" dirty="0" smtClean="0"/>
              <a:t>model </a:t>
            </a:r>
            <a:r>
              <a:rPr lang="en-US" sz="2800" dirty="0"/>
              <a:t>for data-driven actions</a:t>
            </a:r>
            <a:endParaRPr lang="it-IT" dirty="0">
              <a:latin typeface="Century Gothic" panose="020B0502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it-IT" dirty="0" smtClean="0">
              <a:latin typeface="Palatino Linotype" panose="02040502050505030304" pitchFamily="18" charset="0"/>
            </a:endParaRPr>
          </a:p>
          <a:p>
            <a:pPr rtl="0"/>
            <a:endParaRPr lang="it-IT" dirty="0"/>
          </a:p>
          <a:p>
            <a:pPr rtl="0"/>
            <a:endParaRPr lang="it-IT" dirty="0" smtClean="0">
              <a:latin typeface="Palatino Linotype" panose="02040502050505030304" pitchFamily="18" charset="0"/>
            </a:endParaRPr>
          </a:p>
        </p:txBody>
      </p:sp>
      <p:sp>
        <p:nvSpPr>
          <p:cNvPr id="22" name="object 15"/>
          <p:cNvSpPr/>
          <p:nvPr/>
        </p:nvSpPr>
        <p:spPr>
          <a:xfrm flipV="1">
            <a:off x="609601" y="3327876"/>
            <a:ext cx="10279310" cy="478173"/>
          </a:xfrm>
          <a:custGeom>
            <a:avLst/>
            <a:gdLst/>
            <a:ahLst/>
            <a:cxnLst/>
            <a:rect l="l" t="t" r="r" b="b"/>
            <a:pathLst>
              <a:path w="16230600">
                <a:moveTo>
                  <a:pt x="0" y="0"/>
                </a:moveTo>
                <a:lnTo>
                  <a:pt x="16230599" y="0"/>
                </a:lnTo>
              </a:path>
            </a:pathLst>
          </a:custGeom>
          <a:ln w="47624">
            <a:solidFill>
              <a:srgbClr val="FFFFFF"/>
            </a:solidFill>
          </a:ln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7" name="object 20"/>
          <p:cNvSpPr/>
          <p:nvPr/>
        </p:nvSpPr>
        <p:spPr>
          <a:xfrm>
            <a:off x="14540459" y="2554376"/>
            <a:ext cx="112310" cy="113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8" name="Esagono 27">
            <a:extLst>
              <a:ext uri="{FF2B5EF4-FFF2-40B4-BE49-F238E27FC236}">
                <a16:creationId xmlns:lc="http://schemas.openxmlformats.org/drawingml/2006/lockedCanvas" xmlns:a16="http://schemas.microsoft.com/office/drawing/2014/main" xmlns="" id="{DE5971BC-FE2F-4CBF-BCF7-2BDC10961A2E}"/>
              </a:ext>
            </a:extLst>
          </p:cNvPr>
          <p:cNvSpPr>
            <a:spLocks noChangeAspect="1"/>
          </p:cNvSpPr>
          <p:nvPr/>
        </p:nvSpPr>
        <p:spPr>
          <a:xfrm>
            <a:off x="421996" y="2918972"/>
            <a:ext cx="2143476" cy="1820714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714957" y="2026787"/>
            <a:ext cx="1557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4C2D14"/>
                </a:solidFill>
                <a:latin typeface="+mj-lt"/>
              </a:rPr>
              <a:t>BUSINESS </a:t>
            </a:r>
          </a:p>
          <a:p>
            <a:r>
              <a:rPr lang="it-IT" b="1" dirty="0" smtClean="0">
                <a:solidFill>
                  <a:srgbClr val="4C2D14"/>
                </a:solidFill>
                <a:latin typeface="+mj-lt"/>
              </a:rPr>
              <a:t>QUESTIONS</a:t>
            </a:r>
            <a:endParaRPr lang="it-IT" b="1" dirty="0">
              <a:solidFill>
                <a:srgbClr val="4C2D14"/>
              </a:solidFill>
              <a:latin typeface="+mj-lt"/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="" xmlns:a16="http://schemas.microsoft.com/office/drawing/2014/main" id="{D920D66C-3F51-4763-BB6F-BE07C2EB00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9" y="2977002"/>
            <a:ext cx="1761447" cy="1658098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="" xmlns:a16="http://schemas.microsoft.com/office/drawing/2014/main" id="{88F1EA41-B0AE-4860-A6C1-E085B0718B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34" y="2902194"/>
            <a:ext cx="1854270" cy="1854270"/>
          </a:xfrm>
          <a:prstGeom prst="rect">
            <a:avLst/>
          </a:prstGeom>
        </p:spPr>
      </p:pic>
      <p:sp>
        <p:nvSpPr>
          <p:cNvPr id="34" name="Esagono 33">
            <a:extLst>
              <a:ext uri="{FF2B5EF4-FFF2-40B4-BE49-F238E27FC236}">
                <a16:creationId xmlns:lc="http://schemas.openxmlformats.org/drawingml/2006/lockedCanvas" xmlns:a16="http://schemas.microsoft.com/office/drawing/2014/main" xmlns="" id="{DE5971BC-FE2F-4CBF-BCF7-2BDC10961A2E}"/>
              </a:ext>
            </a:extLst>
          </p:cNvPr>
          <p:cNvSpPr>
            <a:spLocks noChangeAspect="1"/>
          </p:cNvSpPr>
          <p:nvPr/>
        </p:nvSpPr>
        <p:spPr>
          <a:xfrm>
            <a:off x="3067760" y="2932139"/>
            <a:ext cx="2143476" cy="1820714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3244459" y="2008809"/>
            <a:ext cx="17222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4C2D14"/>
                </a:solidFill>
                <a:latin typeface="+mj-lt"/>
              </a:rPr>
              <a:t>PULIZIA DEI DATI</a:t>
            </a:r>
          </a:p>
          <a:p>
            <a:endParaRPr lang="it-IT" dirty="0">
              <a:latin typeface="Palatino Linotype" panose="02040502050505030304" pitchFamily="18" charset="0"/>
            </a:endParaRPr>
          </a:p>
        </p:txBody>
      </p:sp>
      <p:pic>
        <p:nvPicPr>
          <p:cNvPr id="37" name="Immagine 36">
            <a:extLst>
              <a:ext uri="{FF2B5EF4-FFF2-40B4-BE49-F238E27FC236}">
                <a16:creationId xmlns="" xmlns:a16="http://schemas.microsoft.com/office/drawing/2014/main" id="{DBCE12C5-3F7C-4608-9A7B-207937E920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6"/>
          <a:stretch/>
        </p:blipFill>
        <p:spPr>
          <a:xfrm>
            <a:off x="4057698" y="3037539"/>
            <a:ext cx="933628" cy="889598"/>
          </a:xfrm>
          <a:prstGeom prst="rect">
            <a:avLst/>
          </a:prstGeom>
        </p:spPr>
      </p:pic>
      <p:pic>
        <p:nvPicPr>
          <p:cNvPr id="38" name="Elemento grafico 9">
            <a:extLst>
              <a:ext uri="{FF2B5EF4-FFF2-40B4-BE49-F238E27FC236}">
                <a16:creationId xmlns="" xmlns:a16="http://schemas.microsoft.com/office/drawing/2014/main" id="{EDE47606-D245-4066-B90F-6712EF5DA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999923">
            <a:off x="3401095" y="3172661"/>
            <a:ext cx="723449" cy="723449"/>
          </a:xfrm>
          <a:prstGeom prst="rect">
            <a:avLst/>
          </a:prstGeom>
        </p:spPr>
      </p:pic>
      <p:pic>
        <p:nvPicPr>
          <p:cNvPr id="39" name="Elemento grafico 11" descr="Database">
            <a:extLst>
              <a:ext uri="{FF2B5EF4-FFF2-40B4-BE49-F238E27FC236}">
                <a16:creationId xmlns="" xmlns:a16="http://schemas.microsoft.com/office/drawing/2014/main" id="{01AF4AE5-C4AC-4CA7-B7E8-02D53911B2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73470" y="3863182"/>
            <a:ext cx="880827" cy="880827"/>
          </a:xfrm>
          <a:prstGeom prst="rect">
            <a:avLst/>
          </a:prstGeom>
        </p:spPr>
      </p:pic>
      <p:sp>
        <p:nvSpPr>
          <p:cNvPr id="40" name="Esagono 39">
            <a:extLst>
              <a:ext uri="{FF2B5EF4-FFF2-40B4-BE49-F238E27FC236}">
                <a16:creationId xmlns:lc="http://schemas.openxmlformats.org/drawingml/2006/lockedCanvas" xmlns:a16="http://schemas.microsoft.com/office/drawing/2014/main" xmlns="" id="{DE5971BC-FE2F-4CBF-BCF7-2BDC10961A2E}"/>
              </a:ext>
            </a:extLst>
          </p:cNvPr>
          <p:cNvSpPr>
            <a:spLocks noChangeAspect="1"/>
          </p:cNvSpPr>
          <p:nvPr/>
        </p:nvSpPr>
        <p:spPr>
          <a:xfrm>
            <a:off x="5880989" y="2918972"/>
            <a:ext cx="2143476" cy="1820714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42" name="Rettangolo 41"/>
          <p:cNvSpPr/>
          <p:nvPr/>
        </p:nvSpPr>
        <p:spPr>
          <a:xfrm>
            <a:off x="5808663" y="2160416"/>
            <a:ext cx="2021261" cy="640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4C2D14"/>
                </a:solidFill>
                <a:latin typeface="+mj-lt"/>
              </a:rPr>
              <a:t>MODELLAZIONE</a:t>
            </a:r>
            <a:endParaRPr lang="it-IT" b="1" dirty="0">
              <a:solidFill>
                <a:srgbClr val="4C2D14"/>
              </a:solidFill>
              <a:latin typeface="+mj-lt"/>
            </a:endParaRPr>
          </a:p>
          <a:p>
            <a:endParaRPr lang="it-IT" dirty="0">
              <a:latin typeface="Palatino Linotype" panose="02040502050505030304" pitchFamily="18" charset="0"/>
            </a:endParaRPr>
          </a:p>
        </p:txBody>
      </p:sp>
      <p:pic>
        <p:nvPicPr>
          <p:cNvPr id="43" name="Elemento grafico 7" descr="Testa con ingranaggi">
            <a:extLst>
              <a:ext uri="{FF2B5EF4-FFF2-40B4-BE49-F238E27FC236}">
                <a16:creationId xmlns="" xmlns:a16="http://schemas.microsoft.com/office/drawing/2014/main" id="{CE715B0F-1585-441F-ABA6-49E777277E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21214876" flipH="1">
            <a:off x="6103187" y="3141956"/>
            <a:ext cx="914400" cy="914400"/>
          </a:xfrm>
          <a:prstGeom prst="rect">
            <a:avLst/>
          </a:prstGeom>
        </p:spPr>
      </p:pic>
      <p:pic>
        <p:nvPicPr>
          <p:cNvPr id="44" name="Elemento grafico 4" descr="Ingranaggi">
            <a:extLst>
              <a:ext uri="{FF2B5EF4-FFF2-40B4-BE49-F238E27FC236}">
                <a16:creationId xmlns="" xmlns:a16="http://schemas.microsoft.com/office/drawing/2014/main" id="{5D0C7963-0C46-497C-B095-E9AB4C886C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84980">
            <a:off x="6731696" y="3476868"/>
            <a:ext cx="977612" cy="977612"/>
          </a:xfrm>
          <a:prstGeom prst="rect">
            <a:avLst/>
          </a:prstGeom>
        </p:spPr>
      </p:pic>
      <p:sp>
        <p:nvSpPr>
          <p:cNvPr id="45" name="Esagono 44">
            <a:extLst>
              <a:ext uri="{FF2B5EF4-FFF2-40B4-BE49-F238E27FC236}">
                <a16:creationId xmlns:lc="http://schemas.openxmlformats.org/drawingml/2006/lockedCanvas" xmlns:a16="http://schemas.microsoft.com/office/drawing/2014/main" xmlns="" id="{DE5971BC-FE2F-4CBF-BCF7-2BDC10961A2E}"/>
              </a:ext>
            </a:extLst>
          </p:cNvPr>
          <p:cNvSpPr>
            <a:spLocks noChangeAspect="1"/>
          </p:cNvSpPr>
          <p:nvPr/>
        </p:nvSpPr>
        <p:spPr>
          <a:xfrm>
            <a:off x="8846502" y="2940434"/>
            <a:ext cx="2143476" cy="1820714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9024015" y="2173015"/>
            <a:ext cx="2309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4C2D14"/>
                </a:solidFill>
                <a:latin typeface="+mj-lt"/>
              </a:rPr>
              <a:t>VALUTAZIONE</a:t>
            </a:r>
            <a:endParaRPr lang="it-IT" b="1" dirty="0">
              <a:solidFill>
                <a:srgbClr val="4C2D14"/>
              </a:solidFill>
              <a:latin typeface="+mj-lt"/>
            </a:endParaRPr>
          </a:p>
          <a:p>
            <a:endParaRPr lang="it-IT" dirty="0">
              <a:latin typeface="Palatino Linotype" panose="02040502050505030304" pitchFamily="18" charset="0"/>
            </a:endParaRPr>
          </a:p>
        </p:txBody>
      </p:sp>
      <p:pic>
        <p:nvPicPr>
          <p:cNvPr id="47" name="Immagine 46">
            <a:extLst>
              <a:ext uri="{FF2B5EF4-FFF2-40B4-BE49-F238E27FC236}">
                <a16:creationId xmlns="" xmlns:a16="http://schemas.microsoft.com/office/drawing/2014/main" id="{7270FE26-5542-4371-8D0A-4502F9F22AF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132" y="3001664"/>
            <a:ext cx="1309327" cy="130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2404"/>
          </a:xfrm>
        </p:spPr>
        <p:txBody>
          <a:bodyPr rtlCol="0"/>
          <a:lstStyle/>
          <a:p>
            <a:pPr algn="l"/>
            <a:r>
              <a:rPr lang="en-US" sz="2800" dirty="0" err="1" smtClean="0"/>
              <a:t>Modelli</a:t>
            </a:r>
            <a:r>
              <a:rPr lang="en-US" sz="2800" dirty="0" smtClean="0"/>
              <a:t> </a:t>
            </a:r>
            <a:r>
              <a:rPr lang="en-US" sz="2800" dirty="0" err="1" smtClean="0"/>
              <a:t>Sviluppati</a:t>
            </a:r>
            <a:endParaRPr lang="it-IT" sz="28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1093509"/>
            <a:ext cx="12192000" cy="5095569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endParaRPr lang="en-US" sz="1600" b="1" dirty="0">
              <a:solidFill>
                <a:schemeClr val="tx2"/>
              </a:solidFill>
              <a:latin typeface="+mj-lt"/>
            </a:endParaRPr>
          </a:p>
          <a:p>
            <a:pPr marL="0" indent="0" algn="ctr">
              <a:buNone/>
            </a:pPr>
            <a:endParaRPr lang="en-US" sz="1600" b="1" dirty="0" smtClean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1600" b="1" dirty="0" smtClean="0">
                <a:solidFill>
                  <a:schemeClr val="tx2"/>
                </a:solidFill>
                <a:latin typeface="+mj-lt"/>
              </a:rPr>
              <a:t>         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RFM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Model: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Consente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di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scattare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un’istantanea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del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valore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attuale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della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customer base,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identificando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segmenti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di client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ai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quali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proporre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azioni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di marketing ad hoc e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valutare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l’eventuale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migrazione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client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tra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I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diversi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segmenti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per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implementare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azioni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correttive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/>
            </a:r>
            <a:b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endParaRPr lang="en-US" sz="1600" b="1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         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RFM 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Clustering: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Consente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di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identificare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cluster di client con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comportamenti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distintivi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e non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identificabili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a priori,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derivandone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insight per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sviluppare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azioni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 smtClean="0">
                <a:solidFill>
                  <a:schemeClr val="tx2"/>
                </a:solidFill>
                <a:latin typeface="Arial Narrow" panose="020B0606020202030204" pitchFamily="34" charset="0"/>
              </a:rPr>
              <a:t>specifiche</a:t>
            </a: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di marketing</a:t>
            </a:r>
            <a:b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</a:br>
            <a:endParaRPr lang="en-US" sz="1600" b="1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marL="285750" indent="-285750"/>
            <a:endParaRPr lang="en-US" sz="16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marL="0" lvl="0" indent="0">
              <a:buNone/>
            </a:pPr>
            <a:r>
              <a:rPr lang="en-US" sz="1600" b="1" dirty="0" smtClean="0">
                <a:solidFill>
                  <a:srgbClr val="44546A"/>
                </a:solidFill>
                <a:latin typeface="Arial Narrow" panose="020B0606020202030204" pitchFamily="34" charset="0"/>
              </a:rPr>
              <a:t>             Propensity 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to churn: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Consente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di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assegnare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a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ciascun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cliente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la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sua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probabilità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di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abbandono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, in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modo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da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implementare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specifiche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azioni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di marketing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correttive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finalizzate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a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trattenere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i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clienti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a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più</a:t>
            </a:r>
            <a:r>
              <a:rPr lang="en-US" sz="1600" b="1" dirty="0">
                <a:solidFill>
                  <a:srgbClr val="44546A"/>
                </a:solidFill>
                <a:latin typeface="Arial Narrow" panose="020B0606020202030204" pitchFamily="34" charset="0"/>
              </a:rPr>
              <a:t> alto </a:t>
            </a:r>
            <a:r>
              <a:rPr lang="en-US" sz="1600" b="1" dirty="0" err="1">
                <a:solidFill>
                  <a:srgbClr val="44546A"/>
                </a:solidFill>
                <a:latin typeface="Arial Narrow" panose="020B0606020202030204" pitchFamily="34" charset="0"/>
              </a:rPr>
              <a:t>valore</a:t>
            </a:r>
            <a:endParaRPr lang="en-US" sz="1600" b="1" dirty="0">
              <a:solidFill>
                <a:srgbClr val="44546A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b="1" dirty="0" smtClean="0">
              <a:solidFill>
                <a:schemeClr val="tx2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tx2"/>
                </a:solidFill>
                <a:latin typeface="Arial Narrow" panose="020B0606020202030204" pitchFamily="34" charset="0"/>
              </a:rPr>
              <a:t>           </a:t>
            </a:r>
            <a:endParaRPr lang="en-US" sz="1600" b="1" dirty="0">
              <a:solidFill>
                <a:schemeClr val="tx2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121" y="1556967"/>
            <a:ext cx="495334" cy="430628"/>
          </a:xfrm>
          <a:custGeom>
            <a:avLst/>
            <a:gdLst/>
            <a:ahLst/>
            <a:cxnLst/>
            <a:rect l="l" t="t" r="r" b="b"/>
            <a:pathLst>
              <a:path w="836930" h="645795">
                <a:moveTo>
                  <a:pt x="127598" y="200810"/>
                </a:moveTo>
                <a:lnTo>
                  <a:pt x="85065" y="215155"/>
                </a:lnTo>
                <a:lnTo>
                  <a:pt x="14177" y="286881"/>
                </a:lnTo>
                <a:lnTo>
                  <a:pt x="0" y="329906"/>
                </a:lnTo>
                <a:lnTo>
                  <a:pt x="221" y="340665"/>
                </a:lnTo>
                <a:lnTo>
                  <a:pt x="1772" y="351423"/>
                </a:lnTo>
                <a:lnTo>
                  <a:pt x="5981" y="362182"/>
                </a:lnTo>
                <a:lnTo>
                  <a:pt x="14177" y="372941"/>
                </a:lnTo>
                <a:lnTo>
                  <a:pt x="212674" y="559407"/>
                </a:lnTo>
                <a:lnTo>
                  <a:pt x="283562" y="631132"/>
                </a:lnTo>
                <a:lnTo>
                  <a:pt x="294195" y="639425"/>
                </a:lnTo>
                <a:lnTo>
                  <a:pt x="304828" y="643684"/>
                </a:lnTo>
                <a:lnTo>
                  <a:pt x="315461" y="645253"/>
                </a:lnTo>
                <a:lnTo>
                  <a:pt x="326094" y="645477"/>
                </a:lnTo>
                <a:lnTo>
                  <a:pt x="334512" y="645253"/>
                </a:lnTo>
                <a:lnTo>
                  <a:pt x="340272" y="643684"/>
                </a:lnTo>
                <a:lnTo>
                  <a:pt x="346032" y="639425"/>
                </a:lnTo>
                <a:lnTo>
                  <a:pt x="354449" y="631132"/>
                </a:lnTo>
                <a:lnTo>
                  <a:pt x="425337" y="559407"/>
                </a:lnTo>
                <a:lnTo>
                  <a:pt x="616466" y="372941"/>
                </a:lnTo>
                <a:lnTo>
                  <a:pt x="326094" y="372941"/>
                </a:lnTo>
                <a:lnTo>
                  <a:pt x="155963" y="215155"/>
                </a:lnTo>
                <a:lnTo>
                  <a:pt x="153525" y="206862"/>
                </a:lnTo>
                <a:lnTo>
                  <a:pt x="147097" y="202603"/>
                </a:lnTo>
                <a:lnTo>
                  <a:pt x="138011" y="201034"/>
                </a:lnTo>
                <a:lnTo>
                  <a:pt x="127598" y="200810"/>
                </a:lnTo>
                <a:close/>
              </a:path>
              <a:path w="836930" h="645795">
                <a:moveTo>
                  <a:pt x="708889" y="0"/>
                </a:moveTo>
                <a:lnTo>
                  <a:pt x="698256" y="2241"/>
                </a:lnTo>
                <a:lnTo>
                  <a:pt x="676989" y="12103"/>
                </a:lnTo>
                <a:lnTo>
                  <a:pt x="666356" y="14345"/>
                </a:lnTo>
                <a:lnTo>
                  <a:pt x="326094" y="372941"/>
                </a:lnTo>
                <a:lnTo>
                  <a:pt x="616466" y="372941"/>
                </a:lnTo>
                <a:lnTo>
                  <a:pt x="822310" y="172120"/>
                </a:lnTo>
                <a:lnTo>
                  <a:pt x="824525" y="161367"/>
                </a:lnTo>
                <a:lnTo>
                  <a:pt x="834272" y="139854"/>
                </a:lnTo>
                <a:lnTo>
                  <a:pt x="836487" y="129095"/>
                </a:lnTo>
                <a:lnTo>
                  <a:pt x="836266" y="120578"/>
                </a:lnTo>
                <a:lnTo>
                  <a:pt x="834715" y="114750"/>
                </a:lnTo>
                <a:lnTo>
                  <a:pt x="830506" y="108922"/>
                </a:lnTo>
                <a:lnTo>
                  <a:pt x="822310" y="100405"/>
                </a:lnTo>
                <a:lnTo>
                  <a:pt x="751422" y="14345"/>
                </a:lnTo>
                <a:lnTo>
                  <a:pt x="740788" y="12103"/>
                </a:lnTo>
                <a:lnTo>
                  <a:pt x="719522" y="2241"/>
                </a:lnTo>
                <a:lnTo>
                  <a:pt x="70888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/>
          <p:nvPr/>
        </p:nvSpPr>
        <p:spPr>
          <a:xfrm>
            <a:off x="151066" y="3673931"/>
            <a:ext cx="495334" cy="430628"/>
          </a:xfrm>
          <a:custGeom>
            <a:avLst/>
            <a:gdLst/>
            <a:ahLst/>
            <a:cxnLst/>
            <a:rect l="l" t="t" r="r" b="b"/>
            <a:pathLst>
              <a:path w="836930" h="645795">
                <a:moveTo>
                  <a:pt x="127598" y="200810"/>
                </a:moveTo>
                <a:lnTo>
                  <a:pt x="85065" y="215155"/>
                </a:lnTo>
                <a:lnTo>
                  <a:pt x="14177" y="286881"/>
                </a:lnTo>
                <a:lnTo>
                  <a:pt x="0" y="329906"/>
                </a:lnTo>
                <a:lnTo>
                  <a:pt x="221" y="340665"/>
                </a:lnTo>
                <a:lnTo>
                  <a:pt x="1772" y="351423"/>
                </a:lnTo>
                <a:lnTo>
                  <a:pt x="5981" y="362182"/>
                </a:lnTo>
                <a:lnTo>
                  <a:pt x="14177" y="372941"/>
                </a:lnTo>
                <a:lnTo>
                  <a:pt x="212674" y="559407"/>
                </a:lnTo>
                <a:lnTo>
                  <a:pt x="283562" y="631132"/>
                </a:lnTo>
                <a:lnTo>
                  <a:pt x="294195" y="639425"/>
                </a:lnTo>
                <a:lnTo>
                  <a:pt x="304828" y="643684"/>
                </a:lnTo>
                <a:lnTo>
                  <a:pt x="315461" y="645253"/>
                </a:lnTo>
                <a:lnTo>
                  <a:pt x="326094" y="645477"/>
                </a:lnTo>
                <a:lnTo>
                  <a:pt x="334512" y="645253"/>
                </a:lnTo>
                <a:lnTo>
                  <a:pt x="340272" y="643684"/>
                </a:lnTo>
                <a:lnTo>
                  <a:pt x="346032" y="639425"/>
                </a:lnTo>
                <a:lnTo>
                  <a:pt x="354449" y="631132"/>
                </a:lnTo>
                <a:lnTo>
                  <a:pt x="425337" y="559407"/>
                </a:lnTo>
                <a:lnTo>
                  <a:pt x="616466" y="372941"/>
                </a:lnTo>
                <a:lnTo>
                  <a:pt x="326094" y="372941"/>
                </a:lnTo>
                <a:lnTo>
                  <a:pt x="155963" y="215155"/>
                </a:lnTo>
                <a:lnTo>
                  <a:pt x="153525" y="206862"/>
                </a:lnTo>
                <a:lnTo>
                  <a:pt x="147097" y="202603"/>
                </a:lnTo>
                <a:lnTo>
                  <a:pt x="138011" y="201034"/>
                </a:lnTo>
                <a:lnTo>
                  <a:pt x="127598" y="200810"/>
                </a:lnTo>
                <a:close/>
              </a:path>
              <a:path w="836930" h="645795">
                <a:moveTo>
                  <a:pt x="708889" y="0"/>
                </a:moveTo>
                <a:lnTo>
                  <a:pt x="698256" y="2241"/>
                </a:lnTo>
                <a:lnTo>
                  <a:pt x="676989" y="12103"/>
                </a:lnTo>
                <a:lnTo>
                  <a:pt x="666356" y="14345"/>
                </a:lnTo>
                <a:lnTo>
                  <a:pt x="326094" y="372941"/>
                </a:lnTo>
                <a:lnTo>
                  <a:pt x="616466" y="372941"/>
                </a:lnTo>
                <a:lnTo>
                  <a:pt x="822310" y="172120"/>
                </a:lnTo>
                <a:lnTo>
                  <a:pt x="824525" y="161367"/>
                </a:lnTo>
                <a:lnTo>
                  <a:pt x="834272" y="139854"/>
                </a:lnTo>
                <a:lnTo>
                  <a:pt x="836487" y="129095"/>
                </a:lnTo>
                <a:lnTo>
                  <a:pt x="836266" y="120578"/>
                </a:lnTo>
                <a:lnTo>
                  <a:pt x="834715" y="114750"/>
                </a:lnTo>
                <a:lnTo>
                  <a:pt x="830506" y="108922"/>
                </a:lnTo>
                <a:lnTo>
                  <a:pt x="822310" y="100405"/>
                </a:lnTo>
                <a:lnTo>
                  <a:pt x="751422" y="14345"/>
                </a:lnTo>
                <a:lnTo>
                  <a:pt x="740788" y="12103"/>
                </a:lnTo>
                <a:lnTo>
                  <a:pt x="719522" y="2241"/>
                </a:lnTo>
                <a:lnTo>
                  <a:pt x="708889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174121" y="2620574"/>
            <a:ext cx="495334" cy="430628"/>
          </a:xfrm>
          <a:custGeom>
            <a:avLst/>
            <a:gdLst/>
            <a:ahLst/>
            <a:cxnLst/>
            <a:rect l="l" t="t" r="r" b="b"/>
            <a:pathLst>
              <a:path w="836930" h="645795">
                <a:moveTo>
                  <a:pt x="127598" y="200810"/>
                </a:moveTo>
                <a:lnTo>
                  <a:pt x="85065" y="215155"/>
                </a:lnTo>
                <a:lnTo>
                  <a:pt x="14177" y="286881"/>
                </a:lnTo>
                <a:lnTo>
                  <a:pt x="0" y="329906"/>
                </a:lnTo>
                <a:lnTo>
                  <a:pt x="221" y="340665"/>
                </a:lnTo>
                <a:lnTo>
                  <a:pt x="1772" y="351423"/>
                </a:lnTo>
                <a:lnTo>
                  <a:pt x="5981" y="362182"/>
                </a:lnTo>
                <a:lnTo>
                  <a:pt x="14177" y="372941"/>
                </a:lnTo>
                <a:lnTo>
                  <a:pt x="212674" y="559407"/>
                </a:lnTo>
                <a:lnTo>
                  <a:pt x="283562" y="631132"/>
                </a:lnTo>
                <a:lnTo>
                  <a:pt x="294195" y="639425"/>
                </a:lnTo>
                <a:lnTo>
                  <a:pt x="304828" y="643684"/>
                </a:lnTo>
                <a:lnTo>
                  <a:pt x="315461" y="645253"/>
                </a:lnTo>
                <a:lnTo>
                  <a:pt x="326094" y="645477"/>
                </a:lnTo>
                <a:lnTo>
                  <a:pt x="334512" y="645253"/>
                </a:lnTo>
                <a:lnTo>
                  <a:pt x="340272" y="643684"/>
                </a:lnTo>
                <a:lnTo>
                  <a:pt x="346032" y="639425"/>
                </a:lnTo>
                <a:lnTo>
                  <a:pt x="354449" y="631132"/>
                </a:lnTo>
                <a:lnTo>
                  <a:pt x="425337" y="559407"/>
                </a:lnTo>
                <a:lnTo>
                  <a:pt x="616466" y="372941"/>
                </a:lnTo>
                <a:lnTo>
                  <a:pt x="326094" y="372941"/>
                </a:lnTo>
                <a:lnTo>
                  <a:pt x="155963" y="215155"/>
                </a:lnTo>
                <a:lnTo>
                  <a:pt x="153525" y="206862"/>
                </a:lnTo>
                <a:lnTo>
                  <a:pt x="147097" y="202603"/>
                </a:lnTo>
                <a:lnTo>
                  <a:pt x="138011" y="201034"/>
                </a:lnTo>
                <a:lnTo>
                  <a:pt x="127598" y="200810"/>
                </a:lnTo>
                <a:close/>
              </a:path>
              <a:path w="836930" h="645795">
                <a:moveTo>
                  <a:pt x="708889" y="0"/>
                </a:moveTo>
                <a:lnTo>
                  <a:pt x="698256" y="2241"/>
                </a:lnTo>
                <a:lnTo>
                  <a:pt x="676989" y="12103"/>
                </a:lnTo>
                <a:lnTo>
                  <a:pt x="666356" y="14345"/>
                </a:lnTo>
                <a:lnTo>
                  <a:pt x="326094" y="372941"/>
                </a:lnTo>
                <a:lnTo>
                  <a:pt x="616466" y="372941"/>
                </a:lnTo>
                <a:lnTo>
                  <a:pt x="822310" y="172120"/>
                </a:lnTo>
                <a:lnTo>
                  <a:pt x="824525" y="161367"/>
                </a:lnTo>
                <a:lnTo>
                  <a:pt x="834272" y="139854"/>
                </a:lnTo>
                <a:lnTo>
                  <a:pt x="836487" y="129095"/>
                </a:lnTo>
                <a:lnTo>
                  <a:pt x="836266" y="120578"/>
                </a:lnTo>
                <a:lnTo>
                  <a:pt x="834715" y="114750"/>
                </a:lnTo>
                <a:lnTo>
                  <a:pt x="830506" y="108922"/>
                </a:lnTo>
                <a:lnTo>
                  <a:pt x="822310" y="100405"/>
                </a:lnTo>
                <a:lnTo>
                  <a:pt x="751422" y="14345"/>
                </a:lnTo>
                <a:lnTo>
                  <a:pt x="740788" y="12103"/>
                </a:lnTo>
                <a:lnTo>
                  <a:pt x="719522" y="2241"/>
                </a:lnTo>
                <a:lnTo>
                  <a:pt x="70888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"/>
            <a:ext cx="12038029" cy="833571"/>
          </a:xfrm>
        </p:spPr>
        <p:txBody>
          <a:bodyPr rtlCol="0"/>
          <a:lstStyle/>
          <a:p>
            <a:pPr algn="l" rtl="0"/>
            <a:r>
              <a:rPr lang="it-IT" sz="2800" dirty="0" smtClean="0">
                <a:latin typeface="Century Gothic" panose="020B0502020202020204" pitchFamily="34" charset="0"/>
              </a:rPr>
              <a:t>Business </a:t>
            </a:r>
            <a:r>
              <a:rPr lang="it-IT" sz="2800" dirty="0" err="1" smtClean="0">
                <a:latin typeface="Century Gothic" panose="020B0502020202020204" pitchFamily="34" charset="0"/>
              </a:rPr>
              <a:t>Questions</a:t>
            </a:r>
            <a:endParaRPr lang="it-IT" sz="2800" dirty="0">
              <a:latin typeface="Century Gothic" panose="020B0502020202020204" pitchFamily="34" charset="0"/>
            </a:endParaRPr>
          </a:p>
        </p:txBody>
      </p:sp>
      <p:sp>
        <p:nvSpPr>
          <p:cNvPr id="20" name="Esagono 19">
            <a:extLst>
              <a:ext uri="{FF2B5EF4-FFF2-40B4-BE49-F238E27FC236}">
                <a16:creationId xmlns="" xmlns:a16="http://schemas.microsoft.com/office/drawing/2014/main" id="{38999E2B-D3B9-46E6-B664-897698A3D96E}"/>
              </a:ext>
            </a:extLst>
          </p:cNvPr>
          <p:cNvSpPr>
            <a:spLocks noChangeAspect="1"/>
          </p:cNvSpPr>
          <p:nvPr/>
        </p:nvSpPr>
        <p:spPr>
          <a:xfrm>
            <a:off x="578868" y="2931629"/>
            <a:ext cx="1641916" cy="1394678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sp>
        <p:nvSpPr>
          <p:cNvPr id="23" name="Esagono 22">
            <a:extLst>
              <a:ext uri="{FF2B5EF4-FFF2-40B4-BE49-F238E27FC236}">
                <a16:creationId xmlns:lc="http://schemas.openxmlformats.org/drawingml/2006/lockedCanvas" xmlns:a16="http://schemas.microsoft.com/office/drawing/2014/main" xmlns="" id="{DE5971BC-FE2F-4CBF-BCF7-2BDC10961A2E}"/>
              </a:ext>
            </a:extLst>
          </p:cNvPr>
          <p:cNvSpPr>
            <a:spLocks noChangeAspect="1"/>
          </p:cNvSpPr>
          <p:nvPr/>
        </p:nvSpPr>
        <p:spPr>
          <a:xfrm>
            <a:off x="567499" y="1141643"/>
            <a:ext cx="1586404" cy="1394678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pic>
        <p:nvPicPr>
          <p:cNvPr id="28" name="Immagin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1918" y="1618321"/>
            <a:ext cx="3431306" cy="1836000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645" y="1087359"/>
            <a:ext cx="3700428" cy="1980000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2" y="917642"/>
            <a:ext cx="3229464" cy="1728000"/>
          </a:xfrm>
          <a:prstGeom prst="rect">
            <a:avLst/>
          </a:prstGeom>
        </p:spPr>
      </p:pic>
      <p:sp>
        <p:nvSpPr>
          <p:cNvPr id="31" name="Rettangolo 30"/>
          <p:cNvSpPr/>
          <p:nvPr/>
        </p:nvSpPr>
        <p:spPr>
          <a:xfrm>
            <a:off x="3092336" y="1031774"/>
            <a:ext cx="36726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RFM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3092336" y="1465612"/>
            <a:ext cx="6248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Arial Narrow" panose="020B0606020202030204" pitchFamily="34" charset="0"/>
              </a:rPr>
              <a:t>Quanti sono i clienti che hanno </a:t>
            </a:r>
            <a:r>
              <a:rPr lang="it-IT" b="1" dirty="0" smtClean="0">
                <a:latin typeface="Arial Narrow" panose="020B0606020202030204" pitchFamily="34" charset="0"/>
              </a:rPr>
              <a:t>acquistato</a:t>
            </a:r>
            <a:r>
              <a:rPr lang="it-IT" dirty="0" smtClean="0">
                <a:latin typeface="Arial Narrow" panose="020B0606020202030204" pitchFamily="34" charset="0"/>
              </a:rPr>
              <a:t> poco/tanto </a:t>
            </a:r>
            <a:r>
              <a:rPr lang="it-IT" b="1" dirty="0" smtClean="0">
                <a:latin typeface="Arial Narrow" panose="020B0606020202030204" pitchFamily="34" charset="0"/>
              </a:rPr>
              <a:t>nell’ultimo periodo</a:t>
            </a:r>
            <a:r>
              <a:rPr lang="it-IT" dirty="0" smtClean="0">
                <a:latin typeface="Arial Narrow" panose="020B0606020202030204" pitchFamily="34" charset="0"/>
              </a:rPr>
              <a:t>? Quanti sono i clienti che </a:t>
            </a:r>
            <a:r>
              <a:rPr lang="it-IT" b="1" dirty="0" smtClean="0">
                <a:latin typeface="Arial Narrow" panose="020B0606020202030204" pitchFamily="34" charset="0"/>
              </a:rPr>
              <a:t>spendono tanto</a:t>
            </a:r>
            <a:r>
              <a:rPr lang="it-IT" dirty="0" smtClean="0">
                <a:latin typeface="Arial Narrow" panose="020B0606020202030204" pitchFamily="34" charset="0"/>
              </a:rPr>
              <a:t>? Quanti invece sono clienti </a:t>
            </a:r>
            <a:r>
              <a:rPr lang="it-IT" b="1" dirty="0" smtClean="0">
                <a:latin typeface="Arial Narrow" panose="020B0606020202030204" pitchFamily="34" charset="0"/>
              </a:rPr>
              <a:t>«occasionali»?</a:t>
            </a:r>
            <a:endParaRPr lang="it-IT" b="1" dirty="0">
              <a:latin typeface="Arial Narrow" panose="020B0606020202030204" pitchFamily="34" charset="0"/>
            </a:endParaRPr>
          </a:p>
        </p:txBody>
      </p:sp>
      <p:pic>
        <p:nvPicPr>
          <p:cNvPr id="34" name="Immagin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37" y="3147783"/>
            <a:ext cx="972000" cy="972000"/>
          </a:xfrm>
          <a:prstGeom prst="rect">
            <a:avLst/>
          </a:prstGeom>
        </p:spPr>
      </p:pic>
      <p:sp>
        <p:nvSpPr>
          <p:cNvPr id="35" name="Rettangolo 34"/>
          <p:cNvSpPr/>
          <p:nvPr/>
        </p:nvSpPr>
        <p:spPr>
          <a:xfrm>
            <a:off x="3092336" y="2863733"/>
            <a:ext cx="12907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Arial Narrow" panose="020B0606020202030204" pitchFamily="34" charset="0"/>
              </a:rPr>
              <a:t>Clustering</a:t>
            </a:r>
            <a:r>
              <a:rPr lang="it-IT" dirty="0" smtClean="0">
                <a:latin typeface="Century Gothic" panose="020B0502020202020204" pitchFamily="34" charset="0"/>
              </a:rPr>
              <a:t> </a:t>
            </a:r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3092336" y="333942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 smtClean="0">
                <a:latin typeface="Arial Narrow" panose="020B0606020202030204" pitchFamily="34" charset="0"/>
              </a:rPr>
              <a:t>Quanti sono i clienti che fanno parte della </a:t>
            </a:r>
            <a:r>
              <a:rPr lang="it-IT" b="1" dirty="0" smtClean="0">
                <a:latin typeface="Arial Narrow" panose="020B0606020202030204" pitchFamily="34" charset="0"/>
              </a:rPr>
              <a:t>Fascia Alta</a:t>
            </a:r>
            <a:r>
              <a:rPr lang="it-IT" dirty="0" smtClean="0">
                <a:latin typeface="Arial Narrow" panose="020B0606020202030204" pitchFamily="34" charset="0"/>
              </a:rPr>
              <a:t>? Quanti della </a:t>
            </a:r>
            <a:r>
              <a:rPr lang="it-IT" b="1" dirty="0" smtClean="0">
                <a:latin typeface="Arial Narrow" panose="020B0606020202030204" pitchFamily="34" charset="0"/>
              </a:rPr>
              <a:t>fascia Media</a:t>
            </a:r>
            <a:r>
              <a:rPr lang="it-IT" dirty="0" smtClean="0">
                <a:latin typeface="Arial Narrow" panose="020B0606020202030204" pitchFamily="34" charset="0"/>
              </a:rPr>
              <a:t>? Quanti della </a:t>
            </a:r>
            <a:r>
              <a:rPr lang="it-IT" b="1" dirty="0" smtClean="0">
                <a:latin typeface="Arial Narrow" panose="020B0606020202030204" pitchFamily="34" charset="0"/>
              </a:rPr>
              <a:t>fascia Bassa</a:t>
            </a:r>
            <a:r>
              <a:rPr lang="it-IT" dirty="0" smtClean="0">
                <a:latin typeface="Arial Narrow" panose="020B0606020202030204" pitchFamily="34" charset="0"/>
              </a:rPr>
              <a:t>? Quanti sono i clienti </a:t>
            </a:r>
            <a:r>
              <a:rPr lang="it-IT" b="1" dirty="0" smtClean="0">
                <a:latin typeface="Arial Narrow" panose="020B0606020202030204" pitchFamily="34" charset="0"/>
              </a:rPr>
              <a:t>più importanti</a:t>
            </a:r>
            <a:r>
              <a:rPr lang="it-IT" dirty="0" smtClean="0">
                <a:latin typeface="Arial Narrow" panose="020B0606020202030204" pitchFamily="34" charset="0"/>
              </a:rPr>
              <a:t>?</a:t>
            </a:r>
            <a:endParaRPr lang="it-IT" dirty="0">
              <a:latin typeface="Arial Narrow" panose="020B0606020202030204" pitchFamily="34" charset="0"/>
            </a:endParaRPr>
          </a:p>
        </p:txBody>
      </p:sp>
      <p:sp>
        <p:nvSpPr>
          <p:cNvPr id="37" name="Esagono 36">
            <a:extLst>
              <a:ext uri="{FF2B5EF4-FFF2-40B4-BE49-F238E27FC236}">
                <a16:creationId xmlns="" xmlns:a16="http://schemas.microsoft.com/office/drawing/2014/main" id="{38999E2B-D3B9-46E6-B664-897698A3D96E}"/>
              </a:ext>
            </a:extLst>
          </p:cNvPr>
          <p:cNvSpPr>
            <a:spLocks noChangeAspect="1"/>
          </p:cNvSpPr>
          <p:nvPr/>
        </p:nvSpPr>
        <p:spPr>
          <a:xfrm>
            <a:off x="578868" y="4741033"/>
            <a:ext cx="1641916" cy="1394678"/>
          </a:xfrm>
          <a:prstGeom prst="hexag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>
              <a:latin typeface="Montserrat" panose="00000500000000000000" pitchFamily="2" charset="0"/>
            </a:endParaRPr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6" y="5099534"/>
            <a:ext cx="1200000" cy="720000"/>
          </a:xfrm>
          <a:prstGeom prst="rect">
            <a:avLst/>
          </a:prstGeom>
        </p:spPr>
      </p:pic>
      <p:sp>
        <p:nvSpPr>
          <p:cNvPr id="40" name="Rettangolo 39"/>
          <p:cNvSpPr/>
          <p:nvPr/>
        </p:nvSpPr>
        <p:spPr>
          <a:xfrm>
            <a:off x="3092336" y="4796991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err="1" smtClean="0">
                <a:latin typeface="Arial Narrow" panose="020B0606020202030204" pitchFamily="34" charset="0"/>
              </a:rPr>
              <a:t>Churn</a:t>
            </a:r>
            <a:endParaRPr lang="it-IT" dirty="0">
              <a:latin typeface="Arial Narrow" panose="020B0606020202030204" pitchFamily="34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3092336" y="524038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latin typeface="Arial Narrow" panose="020B0606020202030204" pitchFamily="34" charset="0"/>
              </a:rPr>
              <a:t>Qual è, per ciascun cliente, </a:t>
            </a:r>
            <a:r>
              <a:rPr lang="it-IT" b="1" dirty="0">
                <a:latin typeface="Arial Narrow" panose="020B0606020202030204" pitchFamily="34" charset="0"/>
              </a:rPr>
              <a:t>la probabilità di abbandono</a:t>
            </a:r>
            <a:r>
              <a:rPr lang="it-IT" dirty="0">
                <a:latin typeface="Arial Narrow" panose="020B0606020202030204" pitchFamily="34" charset="0"/>
              </a:rPr>
              <a:t>? Quali </a:t>
            </a:r>
            <a:r>
              <a:rPr lang="it-IT" b="1" dirty="0">
                <a:latin typeface="Arial Narrow" panose="020B0606020202030204" pitchFamily="34" charset="0"/>
              </a:rPr>
              <a:t>azioni</a:t>
            </a:r>
            <a:r>
              <a:rPr lang="it-IT" dirty="0">
                <a:latin typeface="Arial Narrow" panose="020B0606020202030204" pitchFamily="34" charset="0"/>
              </a:rPr>
              <a:t> di marketing correttive, finalizzate a trattenere i clienti a </a:t>
            </a:r>
            <a:r>
              <a:rPr lang="it-IT" b="1" dirty="0">
                <a:latin typeface="Arial Narrow" panose="020B0606020202030204" pitchFamily="34" charset="0"/>
              </a:rPr>
              <a:t>più alto valore</a:t>
            </a:r>
            <a:r>
              <a:rPr lang="it-IT" dirty="0">
                <a:latin typeface="Arial Narrow" panose="020B0606020202030204" pitchFamily="34" charset="0"/>
              </a:rPr>
              <a:t>, si possono implementare?</a:t>
            </a:r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980423"/>
          </a:xfrm>
        </p:spPr>
        <p:txBody>
          <a:bodyPr rtlCol="0"/>
          <a:lstStyle/>
          <a:p>
            <a:pPr algn="l"/>
            <a:r>
              <a:rPr lang="en-US" sz="2800" spc="-325" dirty="0"/>
              <a:t>Analysis </a:t>
            </a:r>
            <a:r>
              <a:rPr lang="en-US" sz="2800" spc="-105" dirty="0"/>
              <a:t>workflow: </a:t>
            </a:r>
            <a:r>
              <a:rPr lang="en-US" sz="2800" spc="-525" dirty="0"/>
              <a:t>a  </a:t>
            </a:r>
            <a:r>
              <a:rPr lang="en-US" sz="2800" spc="-525" dirty="0" smtClean="0"/>
              <a:t> </a:t>
            </a:r>
            <a:r>
              <a:rPr lang="en-US" sz="2800" spc="-215" dirty="0" smtClean="0"/>
              <a:t>data-driven communication</a:t>
            </a:r>
            <a:r>
              <a:rPr lang="en-US" sz="2800" spc="-505" dirty="0" smtClean="0"/>
              <a:t> </a:t>
            </a:r>
            <a:r>
              <a:rPr lang="en-US" sz="2800" spc="-250" dirty="0"/>
              <a:t>strategy</a:t>
            </a:r>
            <a:endParaRPr lang="it-IT" sz="280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975" y="1509713"/>
            <a:ext cx="5721020" cy="4525963"/>
          </a:xfrm>
        </p:spPr>
      </p:pic>
      <p:sp>
        <p:nvSpPr>
          <p:cNvPr id="5" name="object 29"/>
          <p:cNvSpPr/>
          <p:nvPr/>
        </p:nvSpPr>
        <p:spPr>
          <a:xfrm>
            <a:off x="2413281" y="2355316"/>
            <a:ext cx="556517" cy="5565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0"/>
          <p:cNvSpPr/>
          <p:nvPr/>
        </p:nvSpPr>
        <p:spPr>
          <a:xfrm>
            <a:off x="2519642" y="3481426"/>
            <a:ext cx="487444" cy="2073897"/>
          </a:xfrm>
          <a:custGeom>
            <a:avLst/>
            <a:gdLst/>
            <a:ahLst/>
            <a:cxnLst/>
            <a:rect l="l" t="t" r="r" b="b"/>
            <a:pathLst>
              <a:path w="623570" h="3505834">
                <a:moveTo>
                  <a:pt x="415505" y="248920"/>
                </a:moveTo>
                <a:lnTo>
                  <a:pt x="407517" y="248920"/>
                </a:lnTo>
                <a:lnTo>
                  <a:pt x="407517" y="240030"/>
                </a:lnTo>
                <a:lnTo>
                  <a:pt x="359575" y="240030"/>
                </a:lnTo>
                <a:lnTo>
                  <a:pt x="354838" y="229870"/>
                </a:lnTo>
                <a:lnTo>
                  <a:pt x="351586" y="220980"/>
                </a:lnTo>
                <a:lnTo>
                  <a:pt x="348335" y="214630"/>
                </a:lnTo>
                <a:lnTo>
                  <a:pt x="343598" y="208280"/>
                </a:lnTo>
                <a:lnTo>
                  <a:pt x="354203" y="200660"/>
                </a:lnTo>
                <a:lnTo>
                  <a:pt x="362572" y="191770"/>
                </a:lnTo>
                <a:lnTo>
                  <a:pt x="369443" y="184150"/>
                </a:lnTo>
                <a:lnTo>
                  <a:pt x="375551" y="176530"/>
                </a:lnTo>
                <a:lnTo>
                  <a:pt x="375551" y="168910"/>
                </a:lnTo>
                <a:lnTo>
                  <a:pt x="369189" y="157480"/>
                </a:lnTo>
                <a:lnTo>
                  <a:pt x="357949" y="144780"/>
                </a:lnTo>
                <a:lnTo>
                  <a:pt x="354584" y="140970"/>
                </a:lnTo>
                <a:lnTo>
                  <a:pt x="338480" y="123190"/>
                </a:lnTo>
                <a:lnTo>
                  <a:pt x="327609" y="111760"/>
                </a:lnTo>
                <a:lnTo>
                  <a:pt x="319620" y="111760"/>
                </a:lnTo>
                <a:lnTo>
                  <a:pt x="287667" y="138176"/>
                </a:lnTo>
                <a:lnTo>
                  <a:pt x="287667" y="280670"/>
                </a:lnTo>
                <a:lnTo>
                  <a:pt x="281914" y="314960"/>
                </a:lnTo>
                <a:lnTo>
                  <a:pt x="265684" y="342900"/>
                </a:lnTo>
                <a:lnTo>
                  <a:pt x="240461" y="361950"/>
                </a:lnTo>
                <a:lnTo>
                  <a:pt x="207746" y="368300"/>
                </a:lnTo>
                <a:lnTo>
                  <a:pt x="178409" y="361950"/>
                </a:lnTo>
                <a:lnTo>
                  <a:pt x="152819" y="342900"/>
                </a:lnTo>
                <a:lnTo>
                  <a:pt x="134708" y="314960"/>
                </a:lnTo>
                <a:lnTo>
                  <a:pt x="127850" y="280670"/>
                </a:lnTo>
                <a:lnTo>
                  <a:pt x="134708" y="251460"/>
                </a:lnTo>
                <a:lnTo>
                  <a:pt x="152819" y="224790"/>
                </a:lnTo>
                <a:lnTo>
                  <a:pt x="178409" y="207010"/>
                </a:lnTo>
                <a:lnTo>
                  <a:pt x="207746" y="200660"/>
                </a:lnTo>
                <a:lnTo>
                  <a:pt x="240461" y="207010"/>
                </a:lnTo>
                <a:lnTo>
                  <a:pt x="265684" y="224790"/>
                </a:lnTo>
                <a:lnTo>
                  <a:pt x="281914" y="251460"/>
                </a:lnTo>
                <a:lnTo>
                  <a:pt x="287667" y="280670"/>
                </a:lnTo>
                <a:lnTo>
                  <a:pt x="287667" y="138176"/>
                </a:lnTo>
                <a:lnTo>
                  <a:pt x="279666" y="144780"/>
                </a:lnTo>
                <a:lnTo>
                  <a:pt x="271678" y="144780"/>
                </a:lnTo>
                <a:lnTo>
                  <a:pt x="263677" y="135890"/>
                </a:lnTo>
                <a:lnTo>
                  <a:pt x="255689" y="135890"/>
                </a:lnTo>
                <a:lnTo>
                  <a:pt x="247700" y="88900"/>
                </a:lnTo>
                <a:lnTo>
                  <a:pt x="247700" y="80010"/>
                </a:lnTo>
                <a:lnTo>
                  <a:pt x="167805" y="80010"/>
                </a:lnTo>
                <a:lnTo>
                  <a:pt x="167678" y="100330"/>
                </a:lnTo>
                <a:lnTo>
                  <a:pt x="166801" y="111760"/>
                </a:lnTo>
                <a:lnTo>
                  <a:pt x="164426" y="124460"/>
                </a:lnTo>
                <a:lnTo>
                  <a:pt x="159816" y="135890"/>
                </a:lnTo>
                <a:lnTo>
                  <a:pt x="151815" y="135890"/>
                </a:lnTo>
                <a:lnTo>
                  <a:pt x="143827" y="144780"/>
                </a:lnTo>
                <a:lnTo>
                  <a:pt x="135839" y="144780"/>
                </a:lnTo>
                <a:lnTo>
                  <a:pt x="103873" y="111760"/>
                </a:lnTo>
                <a:lnTo>
                  <a:pt x="95885" y="111760"/>
                </a:lnTo>
                <a:lnTo>
                  <a:pt x="84899" y="118110"/>
                </a:lnTo>
                <a:lnTo>
                  <a:pt x="67919" y="133350"/>
                </a:lnTo>
                <a:lnTo>
                  <a:pt x="50939" y="149860"/>
                </a:lnTo>
                <a:lnTo>
                  <a:pt x="39954" y="160020"/>
                </a:lnTo>
                <a:lnTo>
                  <a:pt x="39954" y="176530"/>
                </a:lnTo>
                <a:lnTo>
                  <a:pt x="50558" y="184150"/>
                </a:lnTo>
                <a:lnTo>
                  <a:pt x="58928" y="191770"/>
                </a:lnTo>
                <a:lnTo>
                  <a:pt x="65798" y="200660"/>
                </a:lnTo>
                <a:lnTo>
                  <a:pt x="71907" y="208280"/>
                </a:lnTo>
                <a:lnTo>
                  <a:pt x="63919" y="215900"/>
                </a:lnTo>
                <a:lnTo>
                  <a:pt x="63919" y="232410"/>
                </a:lnTo>
                <a:lnTo>
                  <a:pt x="7988" y="240030"/>
                </a:lnTo>
                <a:lnTo>
                  <a:pt x="0" y="248920"/>
                </a:lnTo>
                <a:lnTo>
                  <a:pt x="0" y="320040"/>
                </a:lnTo>
                <a:lnTo>
                  <a:pt x="7988" y="320040"/>
                </a:lnTo>
                <a:lnTo>
                  <a:pt x="63919" y="328930"/>
                </a:lnTo>
                <a:lnTo>
                  <a:pt x="63919" y="344170"/>
                </a:lnTo>
                <a:lnTo>
                  <a:pt x="71907" y="351790"/>
                </a:lnTo>
                <a:lnTo>
                  <a:pt x="65798" y="363220"/>
                </a:lnTo>
                <a:lnTo>
                  <a:pt x="58928" y="372110"/>
                </a:lnTo>
                <a:lnTo>
                  <a:pt x="50558" y="381000"/>
                </a:lnTo>
                <a:lnTo>
                  <a:pt x="39954" y="392430"/>
                </a:lnTo>
                <a:lnTo>
                  <a:pt x="39954" y="400050"/>
                </a:lnTo>
                <a:lnTo>
                  <a:pt x="46316" y="410210"/>
                </a:lnTo>
                <a:lnTo>
                  <a:pt x="60921" y="424180"/>
                </a:lnTo>
                <a:lnTo>
                  <a:pt x="77025" y="438150"/>
                </a:lnTo>
                <a:lnTo>
                  <a:pt x="87884" y="448310"/>
                </a:lnTo>
                <a:lnTo>
                  <a:pt x="103873" y="448310"/>
                </a:lnTo>
                <a:lnTo>
                  <a:pt x="135839" y="424180"/>
                </a:lnTo>
                <a:lnTo>
                  <a:pt x="143827" y="424180"/>
                </a:lnTo>
                <a:lnTo>
                  <a:pt x="151815" y="431800"/>
                </a:lnTo>
                <a:lnTo>
                  <a:pt x="159816" y="431800"/>
                </a:lnTo>
                <a:lnTo>
                  <a:pt x="167805" y="480060"/>
                </a:lnTo>
                <a:lnTo>
                  <a:pt x="167805" y="488950"/>
                </a:lnTo>
                <a:lnTo>
                  <a:pt x="247700" y="488950"/>
                </a:lnTo>
                <a:lnTo>
                  <a:pt x="247700" y="480060"/>
                </a:lnTo>
                <a:lnTo>
                  <a:pt x="252323" y="468630"/>
                </a:lnTo>
                <a:lnTo>
                  <a:pt x="254698" y="455930"/>
                </a:lnTo>
                <a:lnTo>
                  <a:pt x="255574" y="444500"/>
                </a:lnTo>
                <a:lnTo>
                  <a:pt x="255689" y="431800"/>
                </a:lnTo>
                <a:lnTo>
                  <a:pt x="263677" y="424180"/>
                </a:lnTo>
                <a:lnTo>
                  <a:pt x="279666" y="424180"/>
                </a:lnTo>
                <a:lnTo>
                  <a:pt x="319620" y="448310"/>
                </a:lnTo>
                <a:lnTo>
                  <a:pt x="327609" y="448310"/>
                </a:lnTo>
                <a:lnTo>
                  <a:pt x="337350" y="443230"/>
                </a:lnTo>
                <a:lnTo>
                  <a:pt x="351586" y="430530"/>
                </a:lnTo>
                <a:lnTo>
                  <a:pt x="357060" y="424180"/>
                </a:lnTo>
                <a:lnTo>
                  <a:pt x="365823" y="414020"/>
                </a:lnTo>
                <a:lnTo>
                  <a:pt x="375551" y="400050"/>
                </a:lnTo>
                <a:lnTo>
                  <a:pt x="375551" y="392430"/>
                </a:lnTo>
                <a:lnTo>
                  <a:pt x="369443" y="381000"/>
                </a:lnTo>
                <a:lnTo>
                  <a:pt x="362572" y="372110"/>
                </a:lnTo>
                <a:lnTo>
                  <a:pt x="358990" y="368300"/>
                </a:lnTo>
                <a:lnTo>
                  <a:pt x="354203" y="363220"/>
                </a:lnTo>
                <a:lnTo>
                  <a:pt x="343598" y="351790"/>
                </a:lnTo>
                <a:lnTo>
                  <a:pt x="348335" y="346710"/>
                </a:lnTo>
                <a:lnTo>
                  <a:pt x="354838" y="334010"/>
                </a:lnTo>
                <a:lnTo>
                  <a:pt x="359575" y="328930"/>
                </a:lnTo>
                <a:lnTo>
                  <a:pt x="407517" y="320040"/>
                </a:lnTo>
                <a:lnTo>
                  <a:pt x="415505" y="320040"/>
                </a:lnTo>
                <a:lnTo>
                  <a:pt x="415505" y="248920"/>
                </a:lnTo>
                <a:close/>
              </a:path>
              <a:path w="623570" h="3505834">
                <a:moveTo>
                  <a:pt x="553123" y="3392487"/>
                </a:moveTo>
                <a:lnTo>
                  <a:pt x="550545" y="3381438"/>
                </a:lnTo>
                <a:lnTo>
                  <a:pt x="543750" y="3371799"/>
                </a:lnTo>
                <a:lnTo>
                  <a:pt x="534136" y="3364979"/>
                </a:lnTo>
                <a:lnTo>
                  <a:pt x="523125" y="3362401"/>
                </a:lnTo>
                <a:lnTo>
                  <a:pt x="500646" y="3362401"/>
                </a:lnTo>
                <a:lnTo>
                  <a:pt x="500646" y="3317278"/>
                </a:lnTo>
                <a:lnTo>
                  <a:pt x="497954" y="3301885"/>
                </a:lnTo>
                <a:lnTo>
                  <a:pt x="490347" y="3290011"/>
                </a:lnTo>
                <a:lnTo>
                  <a:pt x="478510" y="3282365"/>
                </a:lnTo>
                <a:lnTo>
                  <a:pt x="463169" y="3279660"/>
                </a:lnTo>
                <a:lnTo>
                  <a:pt x="328244" y="3279660"/>
                </a:lnTo>
                <a:lnTo>
                  <a:pt x="328244" y="3227019"/>
                </a:lnTo>
                <a:lnTo>
                  <a:pt x="350735" y="3227019"/>
                </a:lnTo>
                <a:lnTo>
                  <a:pt x="361746" y="3225609"/>
                </a:lnTo>
                <a:lnTo>
                  <a:pt x="371348" y="3221380"/>
                </a:lnTo>
                <a:lnTo>
                  <a:pt x="378142" y="3214332"/>
                </a:lnTo>
                <a:lnTo>
                  <a:pt x="380720" y="3204451"/>
                </a:lnTo>
                <a:lnTo>
                  <a:pt x="380720" y="3114192"/>
                </a:lnTo>
                <a:lnTo>
                  <a:pt x="378142" y="3104324"/>
                </a:lnTo>
                <a:lnTo>
                  <a:pt x="371348" y="3097276"/>
                </a:lnTo>
                <a:lnTo>
                  <a:pt x="361746" y="3093047"/>
                </a:lnTo>
                <a:lnTo>
                  <a:pt x="350735" y="3091624"/>
                </a:lnTo>
                <a:lnTo>
                  <a:pt x="268287" y="3091624"/>
                </a:lnTo>
                <a:lnTo>
                  <a:pt x="258445" y="3093047"/>
                </a:lnTo>
                <a:lnTo>
                  <a:pt x="251421" y="3097276"/>
                </a:lnTo>
                <a:lnTo>
                  <a:pt x="247205" y="3104324"/>
                </a:lnTo>
                <a:lnTo>
                  <a:pt x="245795" y="3114192"/>
                </a:lnTo>
                <a:lnTo>
                  <a:pt x="245795" y="3204451"/>
                </a:lnTo>
                <a:lnTo>
                  <a:pt x="247205" y="3214332"/>
                </a:lnTo>
                <a:lnTo>
                  <a:pt x="251421" y="3221380"/>
                </a:lnTo>
                <a:lnTo>
                  <a:pt x="258445" y="3225609"/>
                </a:lnTo>
                <a:lnTo>
                  <a:pt x="268287" y="3227019"/>
                </a:lnTo>
                <a:lnTo>
                  <a:pt x="290766" y="3227019"/>
                </a:lnTo>
                <a:lnTo>
                  <a:pt x="290766" y="3279660"/>
                </a:lnTo>
                <a:lnTo>
                  <a:pt x="155854" y="3279660"/>
                </a:lnTo>
                <a:lnTo>
                  <a:pt x="144843" y="3282365"/>
                </a:lnTo>
                <a:lnTo>
                  <a:pt x="135242" y="3290011"/>
                </a:lnTo>
                <a:lnTo>
                  <a:pt x="128447" y="3301885"/>
                </a:lnTo>
                <a:lnTo>
                  <a:pt x="125869" y="3317278"/>
                </a:lnTo>
                <a:lnTo>
                  <a:pt x="125869" y="3362401"/>
                </a:lnTo>
                <a:lnTo>
                  <a:pt x="95885" y="3362401"/>
                </a:lnTo>
                <a:lnTo>
                  <a:pt x="86042" y="3364979"/>
                </a:lnTo>
                <a:lnTo>
                  <a:pt x="79019" y="3371799"/>
                </a:lnTo>
                <a:lnTo>
                  <a:pt x="74803" y="3381438"/>
                </a:lnTo>
                <a:lnTo>
                  <a:pt x="73393" y="3392487"/>
                </a:lnTo>
                <a:lnTo>
                  <a:pt x="73393" y="3475215"/>
                </a:lnTo>
                <a:lnTo>
                  <a:pt x="74803" y="3486264"/>
                </a:lnTo>
                <a:lnTo>
                  <a:pt x="79019" y="3495903"/>
                </a:lnTo>
                <a:lnTo>
                  <a:pt x="86042" y="3502723"/>
                </a:lnTo>
                <a:lnTo>
                  <a:pt x="95885" y="3505301"/>
                </a:lnTo>
                <a:lnTo>
                  <a:pt x="185826" y="3505301"/>
                </a:lnTo>
                <a:lnTo>
                  <a:pt x="195668" y="3502723"/>
                </a:lnTo>
                <a:lnTo>
                  <a:pt x="202704" y="3495903"/>
                </a:lnTo>
                <a:lnTo>
                  <a:pt x="206921" y="3486264"/>
                </a:lnTo>
                <a:lnTo>
                  <a:pt x="208318" y="3475215"/>
                </a:lnTo>
                <a:lnTo>
                  <a:pt x="208318" y="3392487"/>
                </a:lnTo>
                <a:lnTo>
                  <a:pt x="206921" y="3381438"/>
                </a:lnTo>
                <a:lnTo>
                  <a:pt x="202704" y="3371799"/>
                </a:lnTo>
                <a:lnTo>
                  <a:pt x="195668" y="3364979"/>
                </a:lnTo>
                <a:lnTo>
                  <a:pt x="185826" y="3362401"/>
                </a:lnTo>
                <a:lnTo>
                  <a:pt x="155854" y="3362401"/>
                </a:lnTo>
                <a:lnTo>
                  <a:pt x="155854" y="3317278"/>
                </a:lnTo>
                <a:lnTo>
                  <a:pt x="290766" y="3317278"/>
                </a:lnTo>
                <a:lnTo>
                  <a:pt x="290766" y="3362401"/>
                </a:lnTo>
                <a:lnTo>
                  <a:pt x="268287" y="3362401"/>
                </a:lnTo>
                <a:lnTo>
                  <a:pt x="258445" y="3364979"/>
                </a:lnTo>
                <a:lnTo>
                  <a:pt x="251421" y="3371799"/>
                </a:lnTo>
                <a:lnTo>
                  <a:pt x="247205" y="3381438"/>
                </a:lnTo>
                <a:lnTo>
                  <a:pt x="245795" y="3392487"/>
                </a:lnTo>
                <a:lnTo>
                  <a:pt x="245795" y="3475215"/>
                </a:lnTo>
                <a:lnTo>
                  <a:pt x="247205" y="3486264"/>
                </a:lnTo>
                <a:lnTo>
                  <a:pt x="251421" y="3495903"/>
                </a:lnTo>
                <a:lnTo>
                  <a:pt x="258445" y="3502723"/>
                </a:lnTo>
                <a:lnTo>
                  <a:pt x="268287" y="3505301"/>
                </a:lnTo>
                <a:lnTo>
                  <a:pt x="350735" y="3505301"/>
                </a:lnTo>
                <a:lnTo>
                  <a:pt x="361746" y="3502723"/>
                </a:lnTo>
                <a:lnTo>
                  <a:pt x="371348" y="3495903"/>
                </a:lnTo>
                <a:lnTo>
                  <a:pt x="378142" y="3486264"/>
                </a:lnTo>
                <a:lnTo>
                  <a:pt x="380720" y="3475215"/>
                </a:lnTo>
                <a:lnTo>
                  <a:pt x="380720" y="3392487"/>
                </a:lnTo>
                <a:lnTo>
                  <a:pt x="378142" y="3381438"/>
                </a:lnTo>
                <a:lnTo>
                  <a:pt x="371348" y="3371799"/>
                </a:lnTo>
                <a:lnTo>
                  <a:pt x="361746" y="3364979"/>
                </a:lnTo>
                <a:lnTo>
                  <a:pt x="350735" y="3362401"/>
                </a:lnTo>
                <a:lnTo>
                  <a:pt x="328244" y="3362401"/>
                </a:lnTo>
                <a:lnTo>
                  <a:pt x="328244" y="3317278"/>
                </a:lnTo>
                <a:lnTo>
                  <a:pt x="463169" y="3317278"/>
                </a:lnTo>
                <a:lnTo>
                  <a:pt x="463169" y="3362401"/>
                </a:lnTo>
                <a:lnTo>
                  <a:pt x="440677" y="3362401"/>
                </a:lnTo>
                <a:lnTo>
                  <a:pt x="429679" y="3364979"/>
                </a:lnTo>
                <a:lnTo>
                  <a:pt x="420077" y="3371799"/>
                </a:lnTo>
                <a:lnTo>
                  <a:pt x="413283" y="3381438"/>
                </a:lnTo>
                <a:lnTo>
                  <a:pt x="410705" y="3392487"/>
                </a:lnTo>
                <a:lnTo>
                  <a:pt x="410705" y="3475215"/>
                </a:lnTo>
                <a:lnTo>
                  <a:pt x="413283" y="3486264"/>
                </a:lnTo>
                <a:lnTo>
                  <a:pt x="420077" y="3495903"/>
                </a:lnTo>
                <a:lnTo>
                  <a:pt x="429679" y="3502723"/>
                </a:lnTo>
                <a:lnTo>
                  <a:pt x="440677" y="3505301"/>
                </a:lnTo>
                <a:lnTo>
                  <a:pt x="523125" y="3505301"/>
                </a:lnTo>
                <a:lnTo>
                  <a:pt x="534136" y="3502723"/>
                </a:lnTo>
                <a:lnTo>
                  <a:pt x="543750" y="3495903"/>
                </a:lnTo>
                <a:lnTo>
                  <a:pt x="550545" y="3486264"/>
                </a:lnTo>
                <a:lnTo>
                  <a:pt x="553123" y="3475215"/>
                </a:lnTo>
                <a:lnTo>
                  <a:pt x="553123" y="3392487"/>
                </a:lnTo>
                <a:close/>
              </a:path>
              <a:path w="623570" h="3505834">
                <a:moveTo>
                  <a:pt x="623265" y="424180"/>
                </a:moveTo>
                <a:lnTo>
                  <a:pt x="622515" y="419100"/>
                </a:lnTo>
                <a:lnTo>
                  <a:pt x="617270" y="417830"/>
                </a:lnTo>
                <a:lnTo>
                  <a:pt x="603046" y="416560"/>
                </a:lnTo>
                <a:lnTo>
                  <a:pt x="575322" y="416560"/>
                </a:lnTo>
                <a:lnTo>
                  <a:pt x="567334" y="408940"/>
                </a:lnTo>
                <a:lnTo>
                  <a:pt x="567334" y="400050"/>
                </a:lnTo>
                <a:lnTo>
                  <a:pt x="559333" y="400050"/>
                </a:lnTo>
                <a:lnTo>
                  <a:pt x="565213" y="391160"/>
                </a:lnTo>
                <a:lnTo>
                  <a:pt x="570331" y="375920"/>
                </a:lnTo>
                <a:lnTo>
                  <a:pt x="572312" y="368300"/>
                </a:lnTo>
                <a:lnTo>
                  <a:pt x="573951" y="361950"/>
                </a:lnTo>
                <a:lnTo>
                  <a:pt x="575322" y="351790"/>
                </a:lnTo>
                <a:lnTo>
                  <a:pt x="570204" y="347980"/>
                </a:lnTo>
                <a:lnTo>
                  <a:pt x="558342" y="340360"/>
                </a:lnTo>
                <a:lnTo>
                  <a:pt x="544982" y="331470"/>
                </a:lnTo>
                <a:lnTo>
                  <a:pt x="535368" y="328930"/>
                </a:lnTo>
                <a:lnTo>
                  <a:pt x="535368" y="448310"/>
                </a:lnTo>
                <a:lnTo>
                  <a:pt x="532498" y="464820"/>
                </a:lnTo>
                <a:lnTo>
                  <a:pt x="524383" y="477520"/>
                </a:lnTo>
                <a:lnTo>
                  <a:pt x="511771" y="485140"/>
                </a:lnTo>
                <a:lnTo>
                  <a:pt x="495414" y="488950"/>
                </a:lnTo>
                <a:lnTo>
                  <a:pt x="479056" y="485140"/>
                </a:lnTo>
                <a:lnTo>
                  <a:pt x="466458" y="477520"/>
                </a:lnTo>
                <a:lnTo>
                  <a:pt x="458343" y="464820"/>
                </a:lnTo>
                <a:lnTo>
                  <a:pt x="455472" y="448310"/>
                </a:lnTo>
                <a:lnTo>
                  <a:pt x="458343" y="431800"/>
                </a:lnTo>
                <a:lnTo>
                  <a:pt x="466458" y="419100"/>
                </a:lnTo>
                <a:lnTo>
                  <a:pt x="479056" y="411480"/>
                </a:lnTo>
                <a:lnTo>
                  <a:pt x="495414" y="408940"/>
                </a:lnTo>
                <a:lnTo>
                  <a:pt x="511771" y="411480"/>
                </a:lnTo>
                <a:lnTo>
                  <a:pt x="524383" y="419100"/>
                </a:lnTo>
                <a:lnTo>
                  <a:pt x="532498" y="431800"/>
                </a:lnTo>
                <a:lnTo>
                  <a:pt x="535368" y="448310"/>
                </a:lnTo>
                <a:lnTo>
                  <a:pt x="535368" y="328930"/>
                </a:lnTo>
                <a:lnTo>
                  <a:pt x="528129" y="339090"/>
                </a:lnTo>
                <a:lnTo>
                  <a:pt x="510654" y="358140"/>
                </a:lnTo>
                <a:lnTo>
                  <a:pt x="503402" y="368300"/>
                </a:lnTo>
                <a:lnTo>
                  <a:pt x="487426" y="368300"/>
                </a:lnTo>
                <a:lnTo>
                  <a:pt x="483552" y="358140"/>
                </a:lnTo>
                <a:lnTo>
                  <a:pt x="474446" y="345440"/>
                </a:lnTo>
                <a:lnTo>
                  <a:pt x="463829" y="334010"/>
                </a:lnTo>
                <a:lnTo>
                  <a:pt x="455472" y="328930"/>
                </a:lnTo>
                <a:lnTo>
                  <a:pt x="450354" y="331470"/>
                </a:lnTo>
                <a:lnTo>
                  <a:pt x="438480" y="340360"/>
                </a:lnTo>
                <a:lnTo>
                  <a:pt x="425119" y="347980"/>
                </a:lnTo>
                <a:lnTo>
                  <a:pt x="415505" y="351790"/>
                </a:lnTo>
                <a:lnTo>
                  <a:pt x="418007" y="361950"/>
                </a:lnTo>
                <a:lnTo>
                  <a:pt x="428993" y="391160"/>
                </a:lnTo>
                <a:lnTo>
                  <a:pt x="431495" y="400050"/>
                </a:lnTo>
                <a:lnTo>
                  <a:pt x="423506" y="400050"/>
                </a:lnTo>
                <a:lnTo>
                  <a:pt x="423506" y="416560"/>
                </a:lnTo>
                <a:lnTo>
                  <a:pt x="412635" y="416560"/>
                </a:lnTo>
                <a:lnTo>
                  <a:pt x="381927" y="419100"/>
                </a:lnTo>
                <a:lnTo>
                  <a:pt x="375551" y="424180"/>
                </a:lnTo>
                <a:lnTo>
                  <a:pt x="375551" y="472440"/>
                </a:lnTo>
                <a:lnTo>
                  <a:pt x="381927" y="473710"/>
                </a:lnTo>
                <a:lnTo>
                  <a:pt x="396532" y="476250"/>
                </a:lnTo>
                <a:lnTo>
                  <a:pt x="412635" y="478790"/>
                </a:lnTo>
                <a:lnTo>
                  <a:pt x="423506" y="480060"/>
                </a:lnTo>
                <a:lnTo>
                  <a:pt x="423506" y="488950"/>
                </a:lnTo>
                <a:lnTo>
                  <a:pt x="431495" y="496570"/>
                </a:lnTo>
                <a:lnTo>
                  <a:pt x="428993" y="505460"/>
                </a:lnTo>
                <a:lnTo>
                  <a:pt x="418007" y="534670"/>
                </a:lnTo>
                <a:lnTo>
                  <a:pt x="415505" y="544830"/>
                </a:lnTo>
                <a:lnTo>
                  <a:pt x="420624" y="544830"/>
                </a:lnTo>
                <a:lnTo>
                  <a:pt x="426504" y="547370"/>
                </a:lnTo>
                <a:lnTo>
                  <a:pt x="436867" y="554990"/>
                </a:lnTo>
                <a:lnTo>
                  <a:pt x="455472" y="567690"/>
                </a:lnTo>
                <a:lnTo>
                  <a:pt x="463829" y="562610"/>
                </a:lnTo>
                <a:lnTo>
                  <a:pt x="474446" y="551180"/>
                </a:lnTo>
                <a:lnTo>
                  <a:pt x="483552" y="538480"/>
                </a:lnTo>
                <a:lnTo>
                  <a:pt x="487426" y="528320"/>
                </a:lnTo>
                <a:lnTo>
                  <a:pt x="503402" y="528320"/>
                </a:lnTo>
                <a:lnTo>
                  <a:pt x="508406" y="533400"/>
                </a:lnTo>
                <a:lnTo>
                  <a:pt x="535368" y="567690"/>
                </a:lnTo>
                <a:lnTo>
                  <a:pt x="540486" y="567690"/>
                </a:lnTo>
                <a:lnTo>
                  <a:pt x="546354" y="565150"/>
                </a:lnTo>
                <a:lnTo>
                  <a:pt x="556717" y="558800"/>
                </a:lnTo>
                <a:lnTo>
                  <a:pt x="575322" y="544830"/>
                </a:lnTo>
                <a:lnTo>
                  <a:pt x="573951" y="534670"/>
                </a:lnTo>
                <a:lnTo>
                  <a:pt x="572312" y="528320"/>
                </a:lnTo>
                <a:lnTo>
                  <a:pt x="570331" y="520700"/>
                </a:lnTo>
                <a:lnTo>
                  <a:pt x="565213" y="505460"/>
                </a:lnTo>
                <a:lnTo>
                  <a:pt x="559333" y="496570"/>
                </a:lnTo>
                <a:lnTo>
                  <a:pt x="566724" y="488950"/>
                </a:lnTo>
                <a:lnTo>
                  <a:pt x="575322" y="480060"/>
                </a:lnTo>
                <a:lnTo>
                  <a:pt x="623265" y="472440"/>
                </a:lnTo>
                <a:lnTo>
                  <a:pt x="623265" y="424180"/>
                </a:lnTo>
                <a:close/>
              </a:path>
              <a:path w="623570" h="3505834">
                <a:moveTo>
                  <a:pt x="623265" y="96520"/>
                </a:moveTo>
                <a:lnTo>
                  <a:pt x="622515" y="91440"/>
                </a:lnTo>
                <a:lnTo>
                  <a:pt x="617270" y="88900"/>
                </a:lnTo>
                <a:lnTo>
                  <a:pt x="575322" y="88900"/>
                </a:lnTo>
                <a:lnTo>
                  <a:pt x="567334" y="80010"/>
                </a:lnTo>
                <a:lnTo>
                  <a:pt x="567334" y="72390"/>
                </a:lnTo>
                <a:lnTo>
                  <a:pt x="559333" y="72390"/>
                </a:lnTo>
                <a:lnTo>
                  <a:pt x="565213" y="62230"/>
                </a:lnTo>
                <a:lnTo>
                  <a:pt x="570331" y="48260"/>
                </a:lnTo>
                <a:lnTo>
                  <a:pt x="572312" y="40640"/>
                </a:lnTo>
                <a:lnTo>
                  <a:pt x="573951" y="34290"/>
                </a:lnTo>
                <a:lnTo>
                  <a:pt x="575322" y="24130"/>
                </a:lnTo>
                <a:lnTo>
                  <a:pt x="570204" y="17780"/>
                </a:lnTo>
                <a:lnTo>
                  <a:pt x="558342" y="8890"/>
                </a:lnTo>
                <a:lnTo>
                  <a:pt x="544982" y="2540"/>
                </a:lnTo>
                <a:lnTo>
                  <a:pt x="535368" y="0"/>
                </a:lnTo>
                <a:lnTo>
                  <a:pt x="535368" y="120650"/>
                </a:lnTo>
                <a:lnTo>
                  <a:pt x="532498" y="137160"/>
                </a:lnTo>
                <a:lnTo>
                  <a:pt x="524383" y="149860"/>
                </a:lnTo>
                <a:lnTo>
                  <a:pt x="511771" y="157480"/>
                </a:lnTo>
                <a:lnTo>
                  <a:pt x="495414" y="160020"/>
                </a:lnTo>
                <a:lnTo>
                  <a:pt x="479056" y="157480"/>
                </a:lnTo>
                <a:lnTo>
                  <a:pt x="466458" y="149860"/>
                </a:lnTo>
                <a:lnTo>
                  <a:pt x="458343" y="137160"/>
                </a:lnTo>
                <a:lnTo>
                  <a:pt x="455472" y="120650"/>
                </a:lnTo>
                <a:lnTo>
                  <a:pt x="458343" y="104140"/>
                </a:lnTo>
                <a:lnTo>
                  <a:pt x="466458" y="91440"/>
                </a:lnTo>
                <a:lnTo>
                  <a:pt x="479056" y="83820"/>
                </a:lnTo>
                <a:lnTo>
                  <a:pt x="495414" y="80010"/>
                </a:lnTo>
                <a:lnTo>
                  <a:pt x="511771" y="83820"/>
                </a:lnTo>
                <a:lnTo>
                  <a:pt x="524383" y="91440"/>
                </a:lnTo>
                <a:lnTo>
                  <a:pt x="532498" y="104140"/>
                </a:lnTo>
                <a:lnTo>
                  <a:pt x="535368" y="120650"/>
                </a:lnTo>
                <a:lnTo>
                  <a:pt x="535368" y="0"/>
                </a:lnTo>
                <a:lnTo>
                  <a:pt x="528129" y="7620"/>
                </a:lnTo>
                <a:lnTo>
                  <a:pt x="510654" y="27940"/>
                </a:lnTo>
                <a:lnTo>
                  <a:pt x="503402" y="40640"/>
                </a:lnTo>
                <a:lnTo>
                  <a:pt x="503402" y="31750"/>
                </a:lnTo>
                <a:lnTo>
                  <a:pt x="487426" y="31750"/>
                </a:lnTo>
                <a:lnTo>
                  <a:pt x="487426" y="40640"/>
                </a:lnTo>
                <a:lnTo>
                  <a:pt x="483552" y="30480"/>
                </a:lnTo>
                <a:lnTo>
                  <a:pt x="474446" y="17780"/>
                </a:lnTo>
                <a:lnTo>
                  <a:pt x="463829" y="5080"/>
                </a:lnTo>
                <a:lnTo>
                  <a:pt x="455472" y="0"/>
                </a:lnTo>
                <a:lnTo>
                  <a:pt x="438480" y="12700"/>
                </a:lnTo>
                <a:lnTo>
                  <a:pt x="425119" y="20320"/>
                </a:lnTo>
                <a:lnTo>
                  <a:pt x="415505" y="24130"/>
                </a:lnTo>
                <a:lnTo>
                  <a:pt x="418007" y="34290"/>
                </a:lnTo>
                <a:lnTo>
                  <a:pt x="428993" y="62230"/>
                </a:lnTo>
                <a:lnTo>
                  <a:pt x="431495" y="72390"/>
                </a:lnTo>
                <a:lnTo>
                  <a:pt x="423506" y="72390"/>
                </a:lnTo>
                <a:lnTo>
                  <a:pt x="423506" y="88900"/>
                </a:lnTo>
                <a:lnTo>
                  <a:pt x="396532" y="88900"/>
                </a:lnTo>
                <a:lnTo>
                  <a:pt x="381927" y="91440"/>
                </a:lnTo>
                <a:lnTo>
                  <a:pt x="375551" y="96520"/>
                </a:lnTo>
                <a:lnTo>
                  <a:pt x="375551" y="144780"/>
                </a:lnTo>
                <a:lnTo>
                  <a:pt x="381927" y="146050"/>
                </a:lnTo>
                <a:lnTo>
                  <a:pt x="396532" y="148590"/>
                </a:lnTo>
                <a:lnTo>
                  <a:pt x="412635" y="151130"/>
                </a:lnTo>
                <a:lnTo>
                  <a:pt x="423506" y="152400"/>
                </a:lnTo>
                <a:lnTo>
                  <a:pt x="423506" y="160020"/>
                </a:lnTo>
                <a:lnTo>
                  <a:pt x="431495" y="168910"/>
                </a:lnTo>
                <a:lnTo>
                  <a:pt x="431241" y="173990"/>
                </a:lnTo>
                <a:lnTo>
                  <a:pt x="429488" y="179070"/>
                </a:lnTo>
                <a:lnTo>
                  <a:pt x="424751" y="189230"/>
                </a:lnTo>
                <a:lnTo>
                  <a:pt x="415505" y="208280"/>
                </a:lnTo>
                <a:lnTo>
                  <a:pt x="415505" y="215900"/>
                </a:lnTo>
                <a:lnTo>
                  <a:pt x="420624" y="217170"/>
                </a:lnTo>
                <a:lnTo>
                  <a:pt x="426504" y="219710"/>
                </a:lnTo>
                <a:lnTo>
                  <a:pt x="436867" y="226060"/>
                </a:lnTo>
                <a:lnTo>
                  <a:pt x="455472" y="240030"/>
                </a:lnTo>
                <a:lnTo>
                  <a:pt x="463829" y="234950"/>
                </a:lnTo>
                <a:lnTo>
                  <a:pt x="474446" y="223520"/>
                </a:lnTo>
                <a:lnTo>
                  <a:pt x="483552" y="209550"/>
                </a:lnTo>
                <a:lnTo>
                  <a:pt x="487426" y="200660"/>
                </a:lnTo>
                <a:lnTo>
                  <a:pt x="503402" y="200660"/>
                </a:lnTo>
                <a:lnTo>
                  <a:pt x="513397" y="210820"/>
                </a:lnTo>
                <a:lnTo>
                  <a:pt x="521385" y="222250"/>
                </a:lnTo>
                <a:lnTo>
                  <a:pt x="535368" y="240030"/>
                </a:lnTo>
                <a:lnTo>
                  <a:pt x="540486" y="240030"/>
                </a:lnTo>
                <a:lnTo>
                  <a:pt x="546354" y="237490"/>
                </a:lnTo>
                <a:lnTo>
                  <a:pt x="556717" y="229870"/>
                </a:lnTo>
                <a:lnTo>
                  <a:pt x="575322" y="215900"/>
                </a:lnTo>
                <a:lnTo>
                  <a:pt x="575322" y="208280"/>
                </a:lnTo>
                <a:lnTo>
                  <a:pt x="559333" y="168910"/>
                </a:lnTo>
                <a:lnTo>
                  <a:pt x="567944" y="160020"/>
                </a:lnTo>
                <a:lnTo>
                  <a:pt x="575322" y="152400"/>
                </a:lnTo>
                <a:lnTo>
                  <a:pt x="623265" y="144780"/>
                </a:lnTo>
                <a:lnTo>
                  <a:pt x="623265" y="965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17"/>
          <p:cNvGrpSpPr/>
          <p:nvPr/>
        </p:nvGrpSpPr>
        <p:grpSpPr>
          <a:xfrm>
            <a:off x="1594555" y="980422"/>
            <a:ext cx="2290701" cy="5128136"/>
            <a:chOff x="3328666" y="1963700"/>
            <a:chExt cx="2567680" cy="806947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1" name="object 21"/>
            <p:cNvSpPr/>
            <p:nvPr/>
          </p:nvSpPr>
          <p:spPr>
            <a:xfrm>
              <a:off x="4625073" y="2619553"/>
              <a:ext cx="0" cy="7413625"/>
            </a:xfrm>
            <a:custGeom>
              <a:avLst/>
              <a:gdLst/>
              <a:ahLst/>
              <a:cxnLst/>
              <a:rect l="l" t="t" r="r" b="b"/>
              <a:pathLst>
                <a:path h="7413625">
                  <a:moveTo>
                    <a:pt x="0" y="0"/>
                  </a:moveTo>
                  <a:lnTo>
                    <a:pt x="0" y="7413324"/>
                  </a:lnTo>
                </a:path>
              </a:pathLst>
            </a:custGeom>
            <a:grpFill/>
            <a:ln w="20941">
              <a:solidFill>
                <a:srgbClr val="5A5F5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2"/>
            <p:cNvSpPr/>
            <p:nvPr/>
          </p:nvSpPr>
          <p:spPr>
            <a:xfrm>
              <a:off x="3522081" y="1997174"/>
              <a:ext cx="2374265" cy="838200"/>
            </a:xfrm>
            <a:custGeom>
              <a:avLst/>
              <a:gdLst/>
              <a:ahLst/>
              <a:cxnLst/>
              <a:rect l="l" t="t" r="r" b="b"/>
              <a:pathLst>
                <a:path w="2374265" h="838200">
                  <a:moveTo>
                    <a:pt x="2166907" y="0"/>
                  </a:moveTo>
                  <a:lnTo>
                    <a:pt x="207847" y="0"/>
                  </a:lnTo>
                  <a:lnTo>
                    <a:pt x="167808" y="158"/>
                  </a:lnTo>
                  <a:lnTo>
                    <a:pt x="109621" y="4276"/>
                  </a:lnTo>
                  <a:lnTo>
                    <a:pt x="60726" y="22359"/>
                  </a:lnTo>
                  <a:lnTo>
                    <a:pt x="22360" y="60722"/>
                  </a:lnTo>
                  <a:lnTo>
                    <a:pt x="4274" y="109621"/>
                  </a:lnTo>
                  <a:lnTo>
                    <a:pt x="156" y="167808"/>
                  </a:lnTo>
                  <a:lnTo>
                    <a:pt x="0" y="206925"/>
                  </a:lnTo>
                  <a:lnTo>
                    <a:pt x="3" y="631174"/>
                  </a:lnTo>
                  <a:lnTo>
                    <a:pt x="171" y="670674"/>
                  </a:lnTo>
                  <a:lnTo>
                    <a:pt x="4279" y="728482"/>
                  </a:lnTo>
                  <a:lnTo>
                    <a:pt x="22360" y="777367"/>
                  </a:lnTo>
                  <a:lnTo>
                    <a:pt x="60726" y="815730"/>
                  </a:lnTo>
                  <a:lnTo>
                    <a:pt x="109607" y="833819"/>
                  </a:lnTo>
                  <a:lnTo>
                    <a:pt x="167419" y="837941"/>
                  </a:lnTo>
                  <a:lnTo>
                    <a:pt x="206925" y="838100"/>
                  </a:lnTo>
                  <a:lnTo>
                    <a:pt x="2165986" y="838100"/>
                  </a:lnTo>
                  <a:lnTo>
                    <a:pt x="2206025" y="837941"/>
                  </a:lnTo>
                  <a:lnTo>
                    <a:pt x="2264211" y="833819"/>
                  </a:lnTo>
                  <a:lnTo>
                    <a:pt x="2313111" y="815730"/>
                  </a:lnTo>
                  <a:lnTo>
                    <a:pt x="2351474" y="777367"/>
                  </a:lnTo>
                  <a:lnTo>
                    <a:pt x="2369559" y="728468"/>
                  </a:lnTo>
                  <a:lnTo>
                    <a:pt x="2373676" y="670285"/>
                  </a:lnTo>
                  <a:lnTo>
                    <a:pt x="2373833" y="631174"/>
                  </a:lnTo>
                  <a:lnTo>
                    <a:pt x="2373829" y="206925"/>
                  </a:lnTo>
                  <a:lnTo>
                    <a:pt x="2373661" y="167419"/>
                  </a:lnTo>
                  <a:lnTo>
                    <a:pt x="2369553" y="109607"/>
                  </a:lnTo>
                  <a:lnTo>
                    <a:pt x="2351474" y="60722"/>
                  </a:lnTo>
                  <a:lnTo>
                    <a:pt x="2313111" y="22359"/>
                  </a:lnTo>
                  <a:lnTo>
                    <a:pt x="2264226" y="4276"/>
                  </a:lnTo>
                  <a:lnTo>
                    <a:pt x="2206413" y="158"/>
                  </a:lnTo>
                  <a:lnTo>
                    <a:pt x="216690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3"/>
            <p:cNvSpPr/>
            <p:nvPr/>
          </p:nvSpPr>
          <p:spPr>
            <a:xfrm>
              <a:off x="3328666" y="1963700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475705" y="0"/>
                  </a:moveTo>
                  <a:lnTo>
                    <a:pt x="429338" y="0"/>
                  </a:lnTo>
                  <a:lnTo>
                    <a:pt x="383165" y="4718"/>
                  </a:lnTo>
                  <a:lnTo>
                    <a:pt x="337580" y="14155"/>
                  </a:lnTo>
                  <a:lnTo>
                    <a:pt x="292971" y="28311"/>
                  </a:lnTo>
                  <a:lnTo>
                    <a:pt x="249731" y="47185"/>
                  </a:lnTo>
                  <a:lnTo>
                    <a:pt x="208250" y="70778"/>
                  </a:lnTo>
                  <a:lnTo>
                    <a:pt x="168918" y="99090"/>
                  </a:lnTo>
                  <a:lnTo>
                    <a:pt x="132128" y="132120"/>
                  </a:lnTo>
                  <a:lnTo>
                    <a:pt x="99096" y="168913"/>
                  </a:lnTo>
                  <a:lnTo>
                    <a:pt x="70783" y="208245"/>
                  </a:lnTo>
                  <a:lnTo>
                    <a:pt x="47188" y="249728"/>
                  </a:lnTo>
                  <a:lnTo>
                    <a:pt x="28313" y="292970"/>
                  </a:lnTo>
                  <a:lnTo>
                    <a:pt x="14156" y="337579"/>
                  </a:lnTo>
                  <a:lnTo>
                    <a:pt x="4718" y="383166"/>
                  </a:lnTo>
                  <a:lnTo>
                    <a:pt x="0" y="429339"/>
                  </a:lnTo>
                  <a:lnTo>
                    <a:pt x="0" y="475707"/>
                  </a:lnTo>
                  <a:lnTo>
                    <a:pt x="4718" y="521879"/>
                  </a:lnTo>
                  <a:lnTo>
                    <a:pt x="14156" y="567466"/>
                  </a:lnTo>
                  <a:lnTo>
                    <a:pt x="28313" y="612074"/>
                  </a:lnTo>
                  <a:lnTo>
                    <a:pt x="47188" y="655315"/>
                  </a:lnTo>
                  <a:lnTo>
                    <a:pt x="70783" y="696796"/>
                  </a:lnTo>
                  <a:lnTo>
                    <a:pt x="99096" y="736127"/>
                  </a:lnTo>
                  <a:lnTo>
                    <a:pt x="132128" y="772918"/>
                  </a:lnTo>
                  <a:lnTo>
                    <a:pt x="168918" y="805948"/>
                  </a:lnTo>
                  <a:lnTo>
                    <a:pt x="208250" y="834259"/>
                  </a:lnTo>
                  <a:lnTo>
                    <a:pt x="249731" y="857852"/>
                  </a:lnTo>
                  <a:lnTo>
                    <a:pt x="292971" y="876727"/>
                  </a:lnTo>
                  <a:lnTo>
                    <a:pt x="337580" y="890883"/>
                  </a:lnTo>
                  <a:lnTo>
                    <a:pt x="383165" y="900320"/>
                  </a:lnTo>
                  <a:lnTo>
                    <a:pt x="429338" y="905038"/>
                  </a:lnTo>
                  <a:lnTo>
                    <a:pt x="475705" y="905038"/>
                  </a:lnTo>
                  <a:lnTo>
                    <a:pt x="521878" y="900320"/>
                  </a:lnTo>
                  <a:lnTo>
                    <a:pt x="567463" y="890883"/>
                  </a:lnTo>
                  <a:lnTo>
                    <a:pt x="612072" y="876727"/>
                  </a:lnTo>
                  <a:lnTo>
                    <a:pt x="655312" y="857852"/>
                  </a:lnTo>
                  <a:lnTo>
                    <a:pt x="696793" y="834259"/>
                  </a:lnTo>
                  <a:lnTo>
                    <a:pt x="736125" y="805948"/>
                  </a:lnTo>
                  <a:lnTo>
                    <a:pt x="772915" y="772918"/>
                  </a:lnTo>
                  <a:lnTo>
                    <a:pt x="805947" y="736127"/>
                  </a:lnTo>
                  <a:lnTo>
                    <a:pt x="834260" y="696796"/>
                  </a:lnTo>
                  <a:lnTo>
                    <a:pt x="857855" y="655315"/>
                  </a:lnTo>
                  <a:lnTo>
                    <a:pt x="876730" y="612074"/>
                  </a:lnTo>
                  <a:lnTo>
                    <a:pt x="890887" y="567466"/>
                  </a:lnTo>
                  <a:lnTo>
                    <a:pt x="900325" y="521879"/>
                  </a:lnTo>
                  <a:lnTo>
                    <a:pt x="905043" y="475707"/>
                  </a:lnTo>
                  <a:lnTo>
                    <a:pt x="905043" y="429339"/>
                  </a:lnTo>
                  <a:lnTo>
                    <a:pt x="900325" y="383166"/>
                  </a:lnTo>
                  <a:lnTo>
                    <a:pt x="890887" y="337579"/>
                  </a:lnTo>
                  <a:lnTo>
                    <a:pt x="876730" y="292970"/>
                  </a:lnTo>
                  <a:lnTo>
                    <a:pt x="857855" y="249728"/>
                  </a:lnTo>
                  <a:lnTo>
                    <a:pt x="834260" y="208245"/>
                  </a:lnTo>
                  <a:lnTo>
                    <a:pt x="805947" y="168913"/>
                  </a:lnTo>
                  <a:lnTo>
                    <a:pt x="772915" y="132120"/>
                  </a:lnTo>
                  <a:lnTo>
                    <a:pt x="736125" y="99090"/>
                  </a:lnTo>
                  <a:lnTo>
                    <a:pt x="696793" y="70778"/>
                  </a:lnTo>
                  <a:lnTo>
                    <a:pt x="655312" y="47185"/>
                  </a:lnTo>
                  <a:lnTo>
                    <a:pt x="612072" y="28311"/>
                  </a:lnTo>
                  <a:lnTo>
                    <a:pt x="567463" y="14155"/>
                  </a:lnTo>
                  <a:lnTo>
                    <a:pt x="521878" y="4718"/>
                  </a:lnTo>
                  <a:lnTo>
                    <a:pt x="4757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4"/>
            <p:cNvSpPr/>
            <p:nvPr/>
          </p:nvSpPr>
          <p:spPr>
            <a:xfrm>
              <a:off x="3328666" y="1963702"/>
              <a:ext cx="905510" cy="905510"/>
            </a:xfrm>
            <a:custGeom>
              <a:avLst/>
              <a:gdLst/>
              <a:ahLst/>
              <a:cxnLst/>
              <a:rect l="l" t="t" r="r" b="b"/>
              <a:pathLst>
                <a:path w="905510" h="905510">
                  <a:moveTo>
                    <a:pt x="772918" y="132123"/>
                  </a:moveTo>
                  <a:lnTo>
                    <a:pt x="805949" y="168914"/>
                  </a:lnTo>
                  <a:lnTo>
                    <a:pt x="834261" y="208246"/>
                  </a:lnTo>
                  <a:lnTo>
                    <a:pt x="857854" y="249727"/>
                  </a:lnTo>
                  <a:lnTo>
                    <a:pt x="876729" y="292968"/>
                  </a:lnTo>
                  <a:lnTo>
                    <a:pt x="890885" y="337577"/>
                  </a:lnTo>
                  <a:lnTo>
                    <a:pt x="900322" y="383164"/>
                  </a:lnTo>
                  <a:lnTo>
                    <a:pt x="905041" y="429336"/>
                  </a:lnTo>
                  <a:lnTo>
                    <a:pt x="905041" y="475705"/>
                  </a:lnTo>
                  <a:lnTo>
                    <a:pt x="900322" y="521877"/>
                  </a:lnTo>
                  <a:lnTo>
                    <a:pt x="890885" y="567464"/>
                  </a:lnTo>
                  <a:lnTo>
                    <a:pt x="876729" y="612073"/>
                  </a:lnTo>
                  <a:lnTo>
                    <a:pt x="857854" y="655314"/>
                  </a:lnTo>
                  <a:lnTo>
                    <a:pt x="834261" y="696795"/>
                  </a:lnTo>
                  <a:lnTo>
                    <a:pt x="805949" y="736127"/>
                  </a:lnTo>
                  <a:lnTo>
                    <a:pt x="772918" y="772918"/>
                  </a:lnTo>
                  <a:lnTo>
                    <a:pt x="736127" y="805949"/>
                  </a:lnTo>
                  <a:lnTo>
                    <a:pt x="696795" y="834261"/>
                  </a:lnTo>
                  <a:lnTo>
                    <a:pt x="655314" y="857854"/>
                  </a:lnTo>
                  <a:lnTo>
                    <a:pt x="612073" y="876729"/>
                  </a:lnTo>
                  <a:lnTo>
                    <a:pt x="567464" y="890885"/>
                  </a:lnTo>
                  <a:lnTo>
                    <a:pt x="521877" y="900322"/>
                  </a:lnTo>
                  <a:lnTo>
                    <a:pt x="475705" y="905041"/>
                  </a:lnTo>
                  <a:lnTo>
                    <a:pt x="429336" y="905041"/>
                  </a:lnTo>
                  <a:lnTo>
                    <a:pt x="383164" y="900322"/>
                  </a:lnTo>
                  <a:lnTo>
                    <a:pt x="337577" y="890885"/>
                  </a:lnTo>
                  <a:lnTo>
                    <a:pt x="292968" y="876729"/>
                  </a:lnTo>
                  <a:lnTo>
                    <a:pt x="249727" y="857854"/>
                  </a:lnTo>
                  <a:lnTo>
                    <a:pt x="208246" y="834261"/>
                  </a:lnTo>
                  <a:lnTo>
                    <a:pt x="168914" y="805949"/>
                  </a:lnTo>
                  <a:lnTo>
                    <a:pt x="132123" y="772918"/>
                  </a:lnTo>
                  <a:lnTo>
                    <a:pt x="99092" y="736127"/>
                  </a:lnTo>
                  <a:lnTo>
                    <a:pt x="70780" y="696795"/>
                  </a:lnTo>
                  <a:lnTo>
                    <a:pt x="47186" y="655314"/>
                  </a:lnTo>
                  <a:lnTo>
                    <a:pt x="28312" y="612073"/>
                  </a:lnTo>
                  <a:lnTo>
                    <a:pt x="14156" y="567464"/>
                  </a:lnTo>
                  <a:lnTo>
                    <a:pt x="4718" y="521877"/>
                  </a:lnTo>
                  <a:lnTo>
                    <a:pt x="0" y="475705"/>
                  </a:lnTo>
                  <a:lnTo>
                    <a:pt x="0" y="429336"/>
                  </a:lnTo>
                  <a:lnTo>
                    <a:pt x="4718" y="383164"/>
                  </a:lnTo>
                  <a:lnTo>
                    <a:pt x="14156" y="337577"/>
                  </a:lnTo>
                  <a:lnTo>
                    <a:pt x="28312" y="292968"/>
                  </a:lnTo>
                  <a:lnTo>
                    <a:pt x="47186" y="249727"/>
                  </a:lnTo>
                  <a:lnTo>
                    <a:pt x="70780" y="208246"/>
                  </a:lnTo>
                  <a:lnTo>
                    <a:pt x="99092" y="168914"/>
                  </a:lnTo>
                  <a:lnTo>
                    <a:pt x="132123" y="132123"/>
                  </a:lnTo>
                  <a:lnTo>
                    <a:pt x="168914" y="99092"/>
                  </a:lnTo>
                  <a:lnTo>
                    <a:pt x="208246" y="70780"/>
                  </a:lnTo>
                  <a:lnTo>
                    <a:pt x="249727" y="47186"/>
                  </a:lnTo>
                  <a:lnTo>
                    <a:pt x="292968" y="28312"/>
                  </a:lnTo>
                  <a:lnTo>
                    <a:pt x="337577" y="14156"/>
                  </a:lnTo>
                  <a:lnTo>
                    <a:pt x="383164" y="4718"/>
                  </a:lnTo>
                  <a:lnTo>
                    <a:pt x="429336" y="0"/>
                  </a:lnTo>
                  <a:lnTo>
                    <a:pt x="475705" y="0"/>
                  </a:lnTo>
                  <a:lnTo>
                    <a:pt x="521877" y="4718"/>
                  </a:lnTo>
                  <a:lnTo>
                    <a:pt x="567464" y="14156"/>
                  </a:lnTo>
                  <a:lnTo>
                    <a:pt x="612073" y="28312"/>
                  </a:lnTo>
                  <a:lnTo>
                    <a:pt x="655314" y="47186"/>
                  </a:lnTo>
                  <a:lnTo>
                    <a:pt x="696795" y="70780"/>
                  </a:lnTo>
                  <a:lnTo>
                    <a:pt x="736127" y="99092"/>
                  </a:lnTo>
                  <a:lnTo>
                    <a:pt x="772918" y="132123"/>
                  </a:lnTo>
                  <a:close/>
                </a:path>
              </a:pathLst>
            </a:custGeom>
            <a:grpFill/>
            <a:ln w="52354">
              <a:solidFill>
                <a:srgbClr val="D99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Rettangolo 14"/>
          <p:cNvSpPr/>
          <p:nvPr/>
        </p:nvSpPr>
        <p:spPr>
          <a:xfrm>
            <a:off x="2427371" y="1041727"/>
            <a:ext cx="1482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it-IT" spc="-225" dirty="0" smtClean="0">
                <a:solidFill>
                  <a:srgbClr val="FFFFFF"/>
                </a:solidFill>
                <a:latin typeface="Arial"/>
                <a:cs typeface="Arial"/>
              </a:rPr>
              <a:t>RAW  DATA</a:t>
            </a:r>
            <a:endParaRPr lang="it-IT" dirty="0">
              <a:latin typeface="Arial"/>
              <a:cs typeface="Arial"/>
            </a:endParaRPr>
          </a:p>
        </p:txBody>
      </p:sp>
      <p:sp>
        <p:nvSpPr>
          <p:cNvPr id="16" name="object 27"/>
          <p:cNvSpPr/>
          <p:nvPr/>
        </p:nvSpPr>
        <p:spPr>
          <a:xfrm>
            <a:off x="1765998" y="1073471"/>
            <a:ext cx="489930" cy="4298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Immagin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64" y="4302374"/>
            <a:ext cx="432000" cy="432000"/>
          </a:xfrm>
          <a:prstGeom prst="rect">
            <a:avLst/>
          </a:prstGeom>
        </p:spPr>
      </p:pic>
      <p:sp>
        <p:nvSpPr>
          <p:cNvPr id="20" name="object 5"/>
          <p:cNvSpPr/>
          <p:nvPr/>
        </p:nvSpPr>
        <p:spPr>
          <a:xfrm flipV="1">
            <a:off x="4263459" y="2670375"/>
            <a:ext cx="4116967" cy="45719"/>
          </a:xfrm>
          <a:custGeom>
            <a:avLst/>
            <a:gdLst/>
            <a:ahLst/>
            <a:cxnLst/>
            <a:rect l="l" t="t" r="r" b="b"/>
            <a:pathLst>
              <a:path w="3320415" h="3810">
                <a:moveTo>
                  <a:pt x="3320159" y="3452"/>
                </a:moveTo>
                <a:lnTo>
                  <a:pt x="3299218" y="3431"/>
                </a:lnTo>
                <a:lnTo>
                  <a:pt x="20941" y="21"/>
                </a:lnTo>
                <a:lnTo>
                  <a:pt x="0" y="0"/>
                </a:lnTo>
              </a:path>
            </a:pathLst>
          </a:custGeom>
          <a:ln w="41883">
            <a:solidFill>
              <a:srgbClr val="BFBFB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ttangolo 20"/>
          <p:cNvSpPr/>
          <p:nvPr/>
        </p:nvSpPr>
        <p:spPr>
          <a:xfrm>
            <a:off x="8380427" y="1894249"/>
            <a:ext cx="36481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4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Data </a:t>
            </a:r>
            <a:r>
              <a:rPr lang="it-IT" sz="14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Cleaning</a:t>
            </a:r>
            <a:r>
              <a:rPr lang="it-IT" sz="1400" dirty="0" smtClean="0">
                <a:latin typeface="Arial Narrow" panose="020B0606020202030204" pitchFamily="34" charset="0"/>
              </a:rPr>
              <a:t>: </a:t>
            </a:r>
          </a:p>
          <a:p>
            <a:r>
              <a:rPr lang="it-IT" sz="1400" spc="-8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durante </a:t>
            </a:r>
            <a:r>
              <a:rPr lang="it-IT" sz="1400" spc="-14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questa </a:t>
            </a:r>
            <a:r>
              <a:rPr lang="it-IT" sz="1400" spc="-195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fase </a:t>
            </a:r>
            <a:r>
              <a:rPr lang="it-IT" sz="1400" spc="-195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it-IT" sz="1400" spc="-10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sono </a:t>
            </a:r>
            <a:r>
              <a:rPr lang="it-IT" sz="1400" spc="-95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state </a:t>
            </a:r>
            <a:r>
              <a:rPr lang="it-IT" sz="1400" spc="-7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affrontate </a:t>
            </a:r>
            <a:r>
              <a:rPr lang="it-IT" sz="1400" spc="-95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le </a:t>
            </a:r>
            <a:r>
              <a:rPr lang="it-IT" sz="1400" spc="-8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operazioni </a:t>
            </a:r>
            <a:r>
              <a:rPr lang="it-IT" sz="1400" spc="-6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di </a:t>
            </a:r>
            <a:r>
              <a:rPr lang="it-IT" sz="1400" spc="-9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definizione </a:t>
            </a:r>
            <a:r>
              <a:rPr lang="it-IT" sz="1400" spc="-95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del </a:t>
            </a:r>
            <a:r>
              <a:rPr lang="it-IT" sz="1400" spc="-45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formato </a:t>
            </a:r>
            <a:r>
              <a:rPr lang="it-IT" sz="1400" spc="-12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degli </a:t>
            </a:r>
            <a:r>
              <a:rPr lang="it-IT" sz="1400" spc="-2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attributi, </a:t>
            </a:r>
            <a:r>
              <a:rPr lang="it-IT" sz="1400" spc="-6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di </a:t>
            </a:r>
            <a:r>
              <a:rPr lang="it-IT" sz="1400" spc="-9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identificazione </a:t>
            </a:r>
            <a:r>
              <a:rPr lang="it-IT" sz="1400" spc="-95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dei </a:t>
            </a:r>
            <a:r>
              <a:rPr lang="it-IT" sz="1400" spc="-155" dirty="0" err="1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missing</a:t>
            </a:r>
            <a:r>
              <a:rPr lang="it-IT" sz="1400" spc="-155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it-IT" sz="1400" spc="-165" dirty="0" err="1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values</a:t>
            </a:r>
            <a:r>
              <a:rPr lang="it-IT" sz="1400" spc="-165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  </a:t>
            </a:r>
            <a:r>
              <a:rPr lang="it-IT" sz="1400" spc="-17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e  </a:t>
            </a:r>
            <a:r>
              <a:rPr lang="it-IT" sz="1400" spc="-6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di </a:t>
            </a:r>
            <a:r>
              <a:rPr lang="it-IT" sz="1400" spc="-4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record </a:t>
            </a:r>
            <a:r>
              <a:rPr lang="it-IT" sz="1400" spc="-34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it-IT" sz="1400" spc="-105" dirty="0" err="1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removal</a:t>
            </a:r>
            <a:endParaRPr lang="it-IT" sz="1400" dirty="0">
              <a:latin typeface="Arial Narrow" panose="020B0606020202030204" pitchFamily="34" charset="0"/>
            </a:endParaRPr>
          </a:p>
        </p:txBody>
      </p:sp>
      <p:sp>
        <p:nvSpPr>
          <p:cNvPr id="22" name="object 5"/>
          <p:cNvSpPr/>
          <p:nvPr/>
        </p:nvSpPr>
        <p:spPr>
          <a:xfrm flipV="1">
            <a:off x="3968388" y="3706556"/>
            <a:ext cx="3783579" cy="45719"/>
          </a:xfrm>
          <a:custGeom>
            <a:avLst/>
            <a:gdLst/>
            <a:ahLst/>
            <a:cxnLst/>
            <a:rect l="l" t="t" r="r" b="b"/>
            <a:pathLst>
              <a:path w="3320415" h="3810">
                <a:moveTo>
                  <a:pt x="3320159" y="3452"/>
                </a:moveTo>
                <a:lnTo>
                  <a:pt x="3299218" y="3431"/>
                </a:lnTo>
                <a:lnTo>
                  <a:pt x="20941" y="21"/>
                </a:lnTo>
                <a:lnTo>
                  <a:pt x="0" y="0"/>
                </a:lnTo>
              </a:path>
            </a:pathLst>
          </a:custGeom>
          <a:ln w="41883">
            <a:solidFill>
              <a:srgbClr val="BFBFB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Rettangolo 24"/>
          <p:cNvSpPr/>
          <p:nvPr/>
        </p:nvSpPr>
        <p:spPr>
          <a:xfrm>
            <a:off x="7897866" y="3146981"/>
            <a:ext cx="39592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1400" dirty="0" err="1" smtClean="0">
                <a:solidFill>
                  <a:schemeClr val="accent4"/>
                </a:solidFill>
                <a:latin typeface="Arial Narrow" panose="020B0606020202030204" pitchFamily="34" charset="0"/>
              </a:rPr>
              <a:t>Preprocessing</a:t>
            </a:r>
            <a:r>
              <a:rPr lang="it-IT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</a:t>
            </a:r>
          </a:p>
          <a:p>
            <a:pPr lvl="0"/>
            <a:r>
              <a:rPr lang="it-IT" sz="1400" spc="-8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l’obiettivo è di organizzare i dati in una forma che sia adatta per la  modellazione dei dati.</a:t>
            </a:r>
            <a:endParaRPr lang="it-IT" sz="1400" spc="-80" dirty="0">
              <a:solidFill>
                <a:srgbClr val="5A5F5E"/>
              </a:solidFill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26" name="object 5"/>
          <p:cNvSpPr/>
          <p:nvPr/>
        </p:nvSpPr>
        <p:spPr>
          <a:xfrm flipV="1">
            <a:off x="3738923" y="4552773"/>
            <a:ext cx="3510378" cy="45719"/>
          </a:xfrm>
          <a:custGeom>
            <a:avLst/>
            <a:gdLst/>
            <a:ahLst/>
            <a:cxnLst/>
            <a:rect l="l" t="t" r="r" b="b"/>
            <a:pathLst>
              <a:path w="3320415" h="3810">
                <a:moveTo>
                  <a:pt x="3320159" y="3452"/>
                </a:moveTo>
                <a:lnTo>
                  <a:pt x="3299218" y="3431"/>
                </a:lnTo>
                <a:lnTo>
                  <a:pt x="20941" y="21"/>
                </a:lnTo>
                <a:lnTo>
                  <a:pt x="0" y="0"/>
                </a:lnTo>
              </a:path>
            </a:pathLst>
          </a:custGeom>
          <a:ln w="41883">
            <a:solidFill>
              <a:srgbClr val="BFBFB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Rettangolo 27"/>
          <p:cNvSpPr/>
          <p:nvPr/>
        </p:nvSpPr>
        <p:spPr>
          <a:xfrm>
            <a:off x="7409468" y="3947912"/>
            <a:ext cx="40786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1400" dirty="0">
                <a:solidFill>
                  <a:srgbClr val="002060"/>
                </a:solidFill>
                <a:latin typeface="Arial Narrow" panose="020B0606020202030204" pitchFamily="34" charset="0"/>
              </a:rPr>
              <a:t>Data Exploration</a:t>
            </a:r>
            <a:r>
              <a:rPr lang="it-IT" sz="1400" dirty="0">
                <a:solidFill>
                  <a:prstClr val="black"/>
                </a:solidFill>
                <a:latin typeface="Arial Narrow" panose="020B0606020202030204" pitchFamily="34" charset="0"/>
              </a:rPr>
              <a:t>: </a:t>
            </a:r>
          </a:p>
          <a:p>
            <a:pPr lvl="0"/>
            <a:r>
              <a:rPr lang="it-IT" sz="1400" spc="-80" dirty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prima di procedere alla fase di modellazione sono state effettuate sugli attributi alcune analisi sia qualitative che quantitative (</a:t>
            </a:r>
            <a:r>
              <a:rPr lang="it-IT" sz="1400" spc="-8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t-test) </a:t>
            </a:r>
            <a:r>
              <a:rPr lang="it-IT" sz="1400" spc="-80" dirty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con lo scopo di individuare ed eliminare attributi ridondanti.</a:t>
            </a:r>
          </a:p>
        </p:txBody>
      </p:sp>
      <p:sp>
        <p:nvSpPr>
          <p:cNvPr id="29" name="object 5"/>
          <p:cNvSpPr/>
          <p:nvPr/>
        </p:nvSpPr>
        <p:spPr>
          <a:xfrm flipV="1">
            <a:off x="3597323" y="5398989"/>
            <a:ext cx="2262855" cy="45719"/>
          </a:xfrm>
          <a:custGeom>
            <a:avLst/>
            <a:gdLst/>
            <a:ahLst/>
            <a:cxnLst/>
            <a:rect l="l" t="t" r="r" b="b"/>
            <a:pathLst>
              <a:path w="3320415" h="3810">
                <a:moveTo>
                  <a:pt x="3320159" y="3452"/>
                </a:moveTo>
                <a:lnTo>
                  <a:pt x="3299218" y="3431"/>
                </a:lnTo>
                <a:lnTo>
                  <a:pt x="20941" y="21"/>
                </a:lnTo>
                <a:lnTo>
                  <a:pt x="0" y="0"/>
                </a:lnTo>
              </a:path>
            </a:pathLst>
          </a:custGeom>
          <a:ln w="41883">
            <a:solidFill>
              <a:srgbClr val="BFBFB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Rettangolo 32"/>
          <p:cNvSpPr/>
          <p:nvPr/>
        </p:nvSpPr>
        <p:spPr>
          <a:xfrm>
            <a:off x="5971415" y="4912937"/>
            <a:ext cx="36791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it-IT" sz="1400" dirty="0" err="1" smtClean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Modelling</a:t>
            </a:r>
            <a:r>
              <a:rPr lang="it-IT" sz="14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</a:t>
            </a:r>
            <a:endParaRPr lang="it-IT" sz="14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lvl="0"/>
            <a:r>
              <a:rPr lang="it-IT" sz="1400" spc="-80" dirty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il primo modello sviluppato è </a:t>
            </a:r>
            <a:r>
              <a:rPr lang="it-IT" sz="1400" spc="-8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RFM Model, </a:t>
            </a:r>
            <a:r>
              <a:rPr lang="it-IT" sz="1400" spc="-80" dirty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il secondo è un modello non supervisionato per la  </a:t>
            </a:r>
            <a:r>
              <a:rPr lang="it-IT" sz="1400" spc="-8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segmentazione comportamentale </a:t>
            </a:r>
            <a:r>
              <a:rPr lang="it-IT" sz="1400" spc="-80" dirty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della clientela ed infine si è sviluppato un modello di  propensione all’abbandono</a:t>
            </a:r>
            <a:r>
              <a:rPr lang="it-IT" sz="1400" spc="-80" dirty="0" smtClean="0">
                <a:solidFill>
                  <a:srgbClr val="5A5F5E"/>
                </a:solidFill>
                <a:latin typeface="Arial Narrow" panose="020B0606020202030204" pitchFamily="34" charset="0"/>
                <a:cs typeface="Arial"/>
              </a:rPr>
              <a:t>.</a:t>
            </a:r>
            <a:endParaRPr lang="it-IT" sz="1400" spc="-80" dirty="0">
              <a:solidFill>
                <a:srgbClr val="5A5F5E"/>
              </a:solidFill>
              <a:latin typeface="Arial Narrow" panose="020B0606020202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0388"/>
          </a:xfrm>
        </p:spPr>
        <p:txBody>
          <a:bodyPr/>
          <a:lstStyle/>
          <a:p>
            <a:pPr algn="l"/>
            <a:r>
              <a:rPr lang="it-IT" sz="2800" dirty="0" smtClean="0"/>
              <a:t>Data Exploration </a:t>
            </a:r>
            <a:endParaRPr lang="it-IT" sz="2800" dirty="0"/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67" y="2958225"/>
            <a:ext cx="6057998" cy="3376995"/>
          </a:xfr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550"/>
            <a:ext cx="4857946" cy="2688996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5457825" y="106770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1600" dirty="0" smtClean="0">
                <a:latin typeface="Arial Narrow" panose="020B0606020202030204" pitchFamily="34" charset="0"/>
              </a:rPr>
              <a:t>Dato che la Lombardia ha conseguito la maggior parte di </a:t>
            </a:r>
            <a:r>
              <a:rPr lang="it-IT" sz="1600" dirty="0" err="1" smtClean="0">
                <a:latin typeface="Arial Narrow" panose="020B0606020202030204" pitchFamily="34" charset="0"/>
              </a:rPr>
              <a:t>di</a:t>
            </a:r>
            <a:r>
              <a:rPr lang="it-IT" sz="1600" dirty="0" smtClean="0">
                <a:latin typeface="Arial Narrow" panose="020B0606020202030204" pitchFamily="34" charset="0"/>
              </a:rPr>
              <a:t> transazioni in un anno, ho voluto creare i miei modelli RFM, Clustering e </a:t>
            </a:r>
            <a:r>
              <a:rPr lang="it-IT" sz="1600" dirty="0" err="1" smtClean="0">
                <a:latin typeface="Arial Narrow" panose="020B0606020202030204" pitchFamily="34" charset="0"/>
              </a:rPr>
              <a:t>Churn</a:t>
            </a:r>
            <a:r>
              <a:rPr lang="it-IT" sz="1600" dirty="0" smtClean="0">
                <a:latin typeface="Arial Narrow" panose="020B0606020202030204" pitchFamily="34" charset="0"/>
              </a:rPr>
              <a:t> filtrando per la </a:t>
            </a:r>
            <a:r>
              <a:rPr lang="it-IT" sz="1600" b="1" dirty="0" smtClean="0">
                <a:latin typeface="Arial Narrow" panose="020B0606020202030204" pitchFamily="34" charset="0"/>
              </a:rPr>
              <a:t>Lombardia</a:t>
            </a:r>
            <a:endParaRPr lang="it-IT" sz="1600" b="1" dirty="0">
              <a:latin typeface="Arial Narrow" panose="020B0606020202030204" pitchFamily="34" charset="0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540765" y="4026896"/>
            <a:ext cx="4955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 smtClean="0">
                <a:latin typeface="Arial Narrow" panose="020B0606020202030204" pitchFamily="34" charset="0"/>
              </a:rPr>
              <a:t>Per </a:t>
            </a:r>
            <a:r>
              <a:rPr lang="it-IT" sz="1600" dirty="0">
                <a:latin typeface="Arial Narrow" panose="020B0606020202030204" pitchFamily="34" charset="0"/>
              </a:rPr>
              <a:t>il calcolo della soglia dipende dalla scala temporale dell'attività </a:t>
            </a:r>
            <a:r>
              <a:rPr lang="it-IT" sz="1600" dirty="0" smtClean="0">
                <a:latin typeface="Arial Narrow" panose="020B0606020202030204" pitchFamily="34" charset="0"/>
              </a:rPr>
              <a:t>degli Utenti e </a:t>
            </a:r>
            <a:r>
              <a:rPr lang="it-IT" sz="1600" dirty="0">
                <a:latin typeface="Arial Narrow" panose="020B0606020202030204" pitchFamily="34" charset="0"/>
              </a:rPr>
              <a:t>questa informazione può essere intuita </a:t>
            </a:r>
            <a:r>
              <a:rPr lang="it-IT" sz="1600" b="1" dirty="0">
                <a:latin typeface="Arial Narrow" panose="020B0606020202030204" pitchFamily="34" charset="0"/>
              </a:rPr>
              <a:t>dall'analisi </a:t>
            </a:r>
            <a:r>
              <a:rPr lang="it-IT" sz="1600" b="1" dirty="0" smtClean="0">
                <a:latin typeface="Arial Narrow" panose="020B0606020202030204" pitchFamily="34" charset="0"/>
              </a:rPr>
              <a:t>dei </a:t>
            </a:r>
            <a:r>
              <a:rPr lang="it-IT" sz="1600" b="1" dirty="0">
                <a:latin typeface="Arial Narrow" panose="020B0606020202030204" pitchFamily="34" charset="0"/>
              </a:rPr>
              <a:t>giorni per il prossimo </a:t>
            </a:r>
            <a:r>
              <a:rPr lang="it-IT" sz="1600" b="1" dirty="0" smtClean="0">
                <a:latin typeface="Arial Narrow" panose="020B0606020202030204" pitchFamily="34" charset="0"/>
              </a:rPr>
              <a:t>acquisto</a:t>
            </a:r>
            <a:r>
              <a:rPr lang="it-IT" sz="1600" dirty="0" smtClean="0">
                <a:latin typeface="Arial Narrow" panose="020B0606020202030204" pitchFamily="34" charset="0"/>
              </a:rPr>
              <a:t>. </a:t>
            </a:r>
          </a:p>
          <a:p>
            <a:r>
              <a:rPr lang="it-IT" sz="1600" dirty="0" smtClean="0">
                <a:latin typeface="Arial Narrow" panose="020B0606020202030204" pitchFamily="34" charset="0"/>
              </a:rPr>
              <a:t>80% dei clienti </a:t>
            </a:r>
            <a:r>
              <a:rPr lang="it-IT" sz="1600" b="1" dirty="0" smtClean="0">
                <a:latin typeface="Arial Narrow" panose="020B0606020202030204" pitchFamily="34" charset="0"/>
              </a:rPr>
              <a:t>riacquista</a:t>
            </a:r>
            <a:r>
              <a:rPr lang="it-IT" sz="1600" dirty="0" smtClean="0">
                <a:latin typeface="Arial Narrow" panose="020B0606020202030204" pitchFamily="34" charset="0"/>
              </a:rPr>
              <a:t> dopo 60 giorni.</a:t>
            </a:r>
          </a:p>
          <a:p>
            <a:r>
              <a:rPr lang="it-IT" sz="1600" dirty="0" smtClean="0">
                <a:latin typeface="Arial Narrow" panose="020B0606020202030204" pitchFamily="34" charset="0"/>
              </a:rPr>
              <a:t>Viene </a:t>
            </a:r>
            <a:r>
              <a:rPr lang="it-IT" sz="1600" dirty="0">
                <a:latin typeface="Arial Narrow" panose="020B0606020202030204" pitchFamily="34" charset="0"/>
              </a:rPr>
              <a:t>perciò individuata come data soglia il </a:t>
            </a:r>
            <a:r>
              <a:rPr lang="it-IT" sz="1600" dirty="0" smtClean="0">
                <a:latin typeface="Arial Narrow" panose="020B0606020202030204" pitchFamily="34" charset="0"/>
              </a:rPr>
              <a:t>28/02/2019 (ultima data di rivelazione il 30/04/2019)</a:t>
            </a:r>
            <a:endParaRPr lang="it-IT" sz="16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9559"/>
          </a:xfrm>
        </p:spPr>
        <p:txBody>
          <a:bodyPr rtlCol="0"/>
          <a:lstStyle/>
          <a:p>
            <a:pPr algn="l" rtl="0"/>
            <a:r>
              <a:rPr lang="it-IT" sz="2800" dirty="0" smtClean="0">
                <a:latin typeface="Century Gothic" panose="020B0502020202020204" pitchFamily="34" charset="0"/>
              </a:rPr>
              <a:t>RFM Model</a:t>
            </a:r>
            <a:endParaRPr lang="it-IT" sz="2800" dirty="0">
              <a:latin typeface="Century Gothic" panose="020B0502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829559"/>
            <a:ext cx="12192000" cy="5296605"/>
          </a:xfrm>
        </p:spPr>
        <p:txBody>
          <a:bodyPr rtlCol="0"/>
          <a:lstStyle/>
          <a:p>
            <a:pPr marL="0" indent="0">
              <a:buNone/>
            </a:pPr>
            <a:r>
              <a:rPr lang="it-IT" sz="1800" spc="-105" dirty="0" smtClean="0">
                <a:solidFill>
                  <a:schemeClr val="accent1"/>
                </a:solidFill>
                <a:latin typeface="Arial"/>
                <a:cs typeface="Arial"/>
              </a:rPr>
              <a:t>Analisi </a:t>
            </a:r>
            <a:r>
              <a:rPr lang="it-IT" sz="1800" spc="-90" dirty="0" smtClean="0">
                <a:solidFill>
                  <a:schemeClr val="accent1"/>
                </a:solidFill>
                <a:latin typeface="Arial"/>
                <a:cs typeface="Arial"/>
              </a:rPr>
              <a:t>relativa </a:t>
            </a:r>
            <a:r>
              <a:rPr lang="it-IT" sz="1800" spc="-155" dirty="0" smtClean="0">
                <a:solidFill>
                  <a:schemeClr val="accent1"/>
                </a:solidFill>
                <a:latin typeface="Arial"/>
                <a:cs typeface="Arial"/>
              </a:rPr>
              <a:t>al </a:t>
            </a:r>
            <a:r>
              <a:rPr lang="it-IT" sz="1800" spc="-50" dirty="0" smtClean="0">
                <a:solidFill>
                  <a:schemeClr val="accent1"/>
                </a:solidFill>
                <a:latin typeface="Arial"/>
                <a:cs typeface="Arial"/>
              </a:rPr>
              <a:t>periodo:  </a:t>
            </a:r>
            <a:r>
              <a:rPr lang="it-IT" sz="1800" spc="-100" dirty="0" smtClean="0">
                <a:solidFill>
                  <a:schemeClr val="accent1"/>
                </a:solidFill>
                <a:latin typeface="Arial"/>
                <a:cs typeface="Arial"/>
              </a:rPr>
              <a:t>28/02/2019 </a:t>
            </a:r>
            <a:r>
              <a:rPr lang="it-IT" sz="1800" spc="-20" dirty="0" smtClean="0">
                <a:solidFill>
                  <a:schemeClr val="accent1"/>
                </a:solidFill>
                <a:latin typeface="Arial"/>
                <a:cs typeface="Arial"/>
              </a:rPr>
              <a:t>-</a:t>
            </a:r>
            <a:r>
              <a:rPr lang="it-IT" sz="1800" spc="65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it-IT" sz="1800" spc="-100" dirty="0" smtClean="0">
                <a:solidFill>
                  <a:schemeClr val="accent1"/>
                </a:solidFill>
                <a:latin typeface="Arial"/>
                <a:cs typeface="Arial"/>
              </a:rPr>
              <a:t>30/04/2019       N Record = </a:t>
            </a:r>
            <a:r>
              <a:rPr lang="it-IT" sz="1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35734</a:t>
            </a:r>
            <a:endParaRPr lang="it-IT" sz="18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pc="-10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endParaRPr lang="it-IT" dirty="0" smtClean="0">
              <a:solidFill>
                <a:schemeClr val="accent1"/>
              </a:solidFill>
              <a:latin typeface="Arial"/>
              <a:cs typeface="Arial"/>
            </a:endParaRPr>
          </a:p>
          <a:p>
            <a:pPr marL="0" indent="0" rtl="0">
              <a:buNone/>
            </a:pPr>
            <a:endParaRPr lang="it-IT" dirty="0" smtClean="0">
              <a:latin typeface="Palatino Linotype" panose="02040502050505030304" pitchFamily="18" charset="0"/>
            </a:endParaRPr>
          </a:p>
          <a:p>
            <a:pPr marL="0" indent="0" rtl="0">
              <a:buNone/>
            </a:pPr>
            <a:endParaRPr lang="it-IT" dirty="0">
              <a:latin typeface="Palatino Linotype" panose="02040502050505030304" pitchFamily="18" charset="0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3351849" y="1490765"/>
            <a:ext cx="5771725" cy="1827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Creazione </a:t>
            </a:r>
            <a:r>
              <a:rPr lang="it-IT" spc="-5" dirty="0" err="1" smtClean="0">
                <a:latin typeface="Arial Narrow" panose="020B0606020202030204" pitchFamily="34" charset="0"/>
                <a:cs typeface="Arial"/>
              </a:rPr>
              <a:t>Datamart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:</a:t>
            </a: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 smtClean="0">
              <a:latin typeface="Arial Narrow" panose="020B0606020202030204" pitchFamily="34" charset="0"/>
              <a:cs typeface="Arial"/>
            </a:endParaRP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Controllo </a:t>
            </a:r>
            <a:r>
              <a:rPr lang="it-IT" spc="-150" dirty="0">
                <a:latin typeface="Arial Narrow" panose="020B0606020202030204" pitchFamily="34" charset="0"/>
                <a:cs typeface="Arial"/>
              </a:rPr>
              <a:t>e </a:t>
            </a:r>
            <a:r>
              <a:rPr lang="it-IT" b="1" spc="-90" dirty="0">
                <a:latin typeface="Arial Narrow" panose="020B0606020202030204" pitchFamily="34" charset="0"/>
                <a:cs typeface="Trebuchet MS"/>
              </a:rPr>
              <a:t>selezione  </a:t>
            </a:r>
            <a:r>
              <a:rPr lang="it-IT" spc="-85" dirty="0">
                <a:latin typeface="Arial Narrow" panose="020B0606020202030204" pitchFamily="34" charset="0"/>
                <a:cs typeface="Arial"/>
              </a:rPr>
              <a:t>delle </a:t>
            </a:r>
            <a:r>
              <a:rPr lang="it-IT" spc="-75" dirty="0">
                <a:latin typeface="Arial Narrow" panose="020B0606020202030204" pitchFamily="34" charset="0"/>
                <a:cs typeface="Arial"/>
              </a:rPr>
              <a:t>potenziali variabili </a:t>
            </a:r>
            <a:r>
              <a:rPr lang="it-IT" spc="-170" dirty="0" smtClean="0">
                <a:latin typeface="Arial Narrow" panose="020B0606020202030204" pitchFamily="34" charset="0"/>
                <a:cs typeface="Arial"/>
              </a:rPr>
              <a:t>da </a:t>
            </a:r>
            <a:r>
              <a:rPr lang="it-IT" spc="-60" dirty="0">
                <a:latin typeface="Arial Narrow" panose="020B0606020202030204" pitchFamily="34" charset="0"/>
                <a:cs typeface="Arial"/>
              </a:rPr>
              <a:t>inserire </a:t>
            </a:r>
            <a:r>
              <a:rPr lang="it-IT" spc="-85" dirty="0">
                <a:latin typeface="Arial Narrow" panose="020B0606020202030204" pitchFamily="34" charset="0"/>
                <a:cs typeface="Arial"/>
              </a:rPr>
              <a:t>del</a:t>
            </a:r>
            <a:r>
              <a:rPr lang="it-IT" spc="-185" dirty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60" dirty="0">
                <a:latin typeface="Arial Narrow" panose="020B0606020202030204" pitchFamily="34" charset="0"/>
                <a:cs typeface="Arial"/>
              </a:rPr>
              <a:t>modello</a:t>
            </a:r>
            <a:endParaRPr lang="it-IT" dirty="0">
              <a:latin typeface="Arial Narrow" panose="020B0606020202030204" pitchFamily="34" charset="0"/>
              <a:cs typeface="Arial"/>
            </a:endParaRPr>
          </a:p>
          <a:p>
            <a:pPr marL="297815" marR="210820" indent="-285750">
              <a:lnSpc>
                <a:spcPct val="97600"/>
              </a:lnSpc>
              <a:spcBef>
                <a:spcPts val="1155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60" dirty="0" smtClean="0">
                <a:latin typeface="Arial Narrow" panose="020B0606020202030204" pitchFamily="34" charset="0"/>
                <a:cs typeface="Arial"/>
              </a:rPr>
              <a:t>Definizione </a:t>
            </a:r>
            <a:r>
              <a:rPr lang="it-IT" spc="-50" dirty="0">
                <a:latin typeface="Arial Narrow" panose="020B0606020202030204" pitchFamily="34" charset="0"/>
                <a:cs typeface="Arial"/>
              </a:rPr>
              <a:t>di </a:t>
            </a:r>
            <a:r>
              <a:rPr lang="it-IT" spc="-155" dirty="0">
                <a:latin typeface="Arial Narrow" panose="020B0606020202030204" pitchFamily="34" charset="0"/>
                <a:cs typeface="Arial"/>
              </a:rPr>
              <a:t>una  </a:t>
            </a:r>
            <a:r>
              <a:rPr lang="it-IT" b="1" spc="-90" dirty="0">
                <a:latin typeface="Arial Narrow" panose="020B0606020202030204" pitchFamily="34" charset="0"/>
                <a:cs typeface="Trebuchet MS"/>
              </a:rPr>
              <a:t>finestra </a:t>
            </a:r>
            <a:r>
              <a:rPr lang="it-IT" b="1" spc="-70" dirty="0">
                <a:latin typeface="Arial Narrow" panose="020B0606020202030204" pitchFamily="34" charset="0"/>
                <a:cs typeface="Trebuchet MS"/>
              </a:rPr>
              <a:t>temporale </a:t>
            </a:r>
            <a:r>
              <a:rPr lang="it-IT" spc="-50" dirty="0">
                <a:latin typeface="Arial Narrow" panose="020B0606020202030204" pitchFamily="34" charset="0"/>
                <a:cs typeface="Arial"/>
              </a:rPr>
              <a:t>di </a:t>
            </a:r>
            <a:r>
              <a:rPr lang="it-IT" spc="-50" dirty="0" smtClean="0">
                <a:latin typeface="Arial Narrow" panose="020B0606020202030204" pitchFamily="34" charset="0"/>
                <a:cs typeface="Arial"/>
              </a:rPr>
              <a:t>due mesi</a:t>
            </a:r>
          </a:p>
          <a:p>
            <a:pPr marL="297815" marR="210820" indent="-285750">
              <a:lnSpc>
                <a:spcPct val="97600"/>
              </a:lnSpc>
              <a:spcBef>
                <a:spcPts val="1155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90" dirty="0" smtClean="0">
                <a:latin typeface="Arial Narrow" panose="020B0606020202030204" pitchFamily="34" charset="0"/>
                <a:cs typeface="Arial"/>
              </a:rPr>
              <a:t>Creazione </a:t>
            </a:r>
            <a:r>
              <a:rPr lang="it-IT" spc="-85" dirty="0">
                <a:latin typeface="Arial Narrow" panose="020B0606020202030204" pitchFamily="34" charset="0"/>
                <a:cs typeface="Arial"/>
              </a:rPr>
              <a:t>del</a:t>
            </a:r>
            <a:r>
              <a:rPr lang="it-IT" spc="20" dirty="0">
                <a:latin typeface="Arial Narrow" panose="020B0606020202030204" pitchFamily="34" charset="0"/>
                <a:cs typeface="Arial"/>
              </a:rPr>
              <a:t> </a:t>
            </a:r>
            <a:r>
              <a:rPr lang="it-IT" b="1" spc="-65" dirty="0" err="1" smtClean="0">
                <a:latin typeface="Arial Narrow" panose="020B0606020202030204" pitchFamily="34" charset="0"/>
                <a:cs typeface="Trebuchet MS"/>
              </a:rPr>
              <a:t>datamart</a:t>
            </a:r>
            <a:r>
              <a:rPr lang="it-IT" b="1" spc="-65" dirty="0" smtClean="0">
                <a:latin typeface="Arial Narrow" panose="020B0606020202030204" pitchFamily="34" charset="0"/>
                <a:cs typeface="Trebuchet MS"/>
              </a:rPr>
              <a:t> </a:t>
            </a:r>
            <a:r>
              <a:rPr lang="it-IT" spc="-50" dirty="0" smtClean="0">
                <a:latin typeface="Arial Narrow" panose="020B0606020202030204" pitchFamily="34" charset="0"/>
                <a:cs typeface="Arial"/>
              </a:rPr>
              <a:t>di</a:t>
            </a:r>
            <a:r>
              <a:rPr lang="it-IT" spc="-10" dirty="0" smtClean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125" dirty="0">
                <a:latin typeface="Arial Narrow" panose="020B0606020202030204" pitchFamily="34" charset="0"/>
                <a:cs typeface="Arial"/>
              </a:rPr>
              <a:t>analisi</a:t>
            </a:r>
            <a:endParaRPr lang="it-IT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0" y="1490100"/>
            <a:ext cx="30445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Arial Narrow" panose="020B0606020202030204" pitchFamily="34" charset="0"/>
              </a:rPr>
              <a:t>Variabili Esplicative:</a:t>
            </a:r>
          </a:p>
          <a:p>
            <a:endParaRPr lang="it-IT" dirty="0" smtClean="0">
              <a:latin typeface="Arial Narrow" panose="020B0606020202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 smtClean="0">
                <a:latin typeface="Arial Narrow" panose="020B0606020202030204" pitchFamily="34" charset="0"/>
              </a:rPr>
              <a:t>ID_CLI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 smtClean="0">
                <a:latin typeface="Arial Narrow" panose="020B0606020202030204" pitchFamily="34" charset="0"/>
              </a:rPr>
              <a:t>ID_SCONTRINO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 smtClean="0">
                <a:latin typeface="Arial Narrow" panose="020B0606020202030204" pitchFamily="34" charset="0"/>
              </a:rPr>
              <a:t>DATA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 smtClean="0">
                <a:latin typeface="Arial Narrow" panose="020B0606020202030204" pitchFamily="34" charset="0"/>
              </a:rPr>
              <a:t>QUANTITÀ TOTALE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 smtClean="0">
                <a:latin typeface="Arial Narrow" panose="020B0606020202030204" pitchFamily="34" charset="0"/>
              </a:rPr>
              <a:t>IMPORTO TOTALE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 smtClean="0">
                <a:latin typeface="Arial Narrow" panose="020B0606020202030204" pitchFamily="34" charset="0"/>
              </a:rPr>
              <a:t>RECENCY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 smtClean="0">
                <a:latin typeface="Arial Narrow" panose="020B0606020202030204" pitchFamily="34" charset="0"/>
              </a:rPr>
              <a:t>FREQUENCY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it-IT" dirty="0" smtClean="0">
                <a:latin typeface="Arial Narrow" panose="020B0606020202030204" pitchFamily="34" charset="0"/>
              </a:rPr>
              <a:t>MONETARY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it-IT" dirty="0">
              <a:latin typeface="Century Gothic" panose="020B0502020202020204" pitchFamily="34" charset="0"/>
            </a:endParaRPr>
          </a:p>
          <a:p>
            <a:endParaRPr lang="it-IT" dirty="0" smtClean="0">
              <a:latin typeface="Century Gothic" panose="020B0502020202020204" pitchFamily="34" charset="0"/>
            </a:endParaRPr>
          </a:p>
          <a:p>
            <a:endParaRPr lang="it-IT" dirty="0">
              <a:latin typeface="Century Gothic" panose="020B0502020202020204" pitchFamily="34" charset="0"/>
            </a:endParaRPr>
          </a:p>
          <a:p>
            <a:endParaRPr lang="it-IT" dirty="0" smtClean="0">
              <a:latin typeface="Century Gothic" panose="020B0502020202020204" pitchFamily="34" charset="0"/>
            </a:endParaRPr>
          </a:p>
          <a:p>
            <a:endParaRPr lang="it-IT" dirty="0" smtClean="0">
              <a:latin typeface="Century Gothic" panose="020B0502020202020204" pitchFamily="34" charset="0"/>
            </a:endParaRPr>
          </a:p>
          <a:p>
            <a:endParaRPr lang="it-IT" dirty="0" smtClean="0">
              <a:latin typeface="Century Gothic" panose="020B0502020202020204" pitchFamily="34" charset="0"/>
            </a:endParaRPr>
          </a:p>
          <a:p>
            <a:endParaRPr lang="it-IT" dirty="0">
              <a:latin typeface="Century Gothic" panose="020B0502020202020204" pitchFamily="34" charset="0"/>
            </a:endParaRPr>
          </a:p>
          <a:p>
            <a:endParaRPr lang="it-IT" dirty="0" smtClean="0">
              <a:latin typeface="Century Gothic" panose="020B0502020202020204" pitchFamily="34" charset="0"/>
            </a:endParaRPr>
          </a:p>
          <a:p>
            <a:endParaRPr lang="it-IT" dirty="0">
              <a:latin typeface="Century Gothic" panose="020B0502020202020204" pitchFamily="34" charset="0"/>
            </a:endParaRPr>
          </a:p>
          <a:p>
            <a:endParaRPr lang="it-IT" dirty="0" smtClean="0">
              <a:latin typeface="Century Gothic" panose="020B0502020202020204" pitchFamily="34" charset="0"/>
            </a:endParaRPr>
          </a:p>
          <a:p>
            <a:endParaRPr lang="it-IT" dirty="0">
              <a:latin typeface="Century Gothic" panose="020B0502020202020204" pitchFamily="34" charset="0"/>
            </a:endParaRPr>
          </a:p>
          <a:p>
            <a:endParaRPr lang="it-IT" dirty="0" smtClean="0">
              <a:latin typeface="Century Gothic" panose="020B0502020202020204" pitchFamily="34" charset="0"/>
            </a:endParaRPr>
          </a:p>
          <a:p>
            <a:endParaRPr lang="it-IT" dirty="0">
              <a:latin typeface="Century Gothic" panose="020B0502020202020204" pitchFamily="34" charset="0"/>
            </a:endParaRPr>
          </a:p>
          <a:p>
            <a:endParaRPr lang="it-IT" dirty="0"/>
          </a:p>
        </p:txBody>
      </p:sp>
      <p:sp>
        <p:nvSpPr>
          <p:cNvPr id="15" name="Rettangolo 14"/>
          <p:cNvSpPr/>
          <p:nvPr/>
        </p:nvSpPr>
        <p:spPr>
          <a:xfrm>
            <a:off x="9030723" y="1490100"/>
            <a:ext cx="3161277" cy="4116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Arial Narrow" panose="020B0606020202030204" pitchFamily="34" charset="0"/>
              </a:rPr>
              <a:t>Metodologia:</a:t>
            </a:r>
          </a:p>
          <a:p>
            <a:endParaRPr lang="it-IT" dirty="0">
              <a:latin typeface="Arial Narrow" panose="020B0606020202030204" pitchFamily="34" charset="0"/>
            </a:endParaRPr>
          </a:p>
          <a:p>
            <a:pPr marL="297815" marR="247015" indent="-285750">
              <a:lnSpc>
                <a:spcPts val="2140"/>
              </a:lnSpc>
              <a:spcBef>
                <a:spcPts val="1250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75" dirty="0" smtClean="0">
                <a:latin typeface="Arial Narrow" panose="020B0606020202030204" pitchFamily="34" charset="0"/>
                <a:cs typeface="Arial"/>
              </a:rPr>
              <a:t>Creazione dei </a:t>
            </a:r>
            <a:r>
              <a:rPr lang="it-IT" b="1" spc="-75" dirty="0" smtClean="0">
                <a:latin typeface="Arial Narrow" panose="020B0606020202030204" pitchFamily="34" charset="0"/>
                <a:cs typeface="Arial"/>
              </a:rPr>
              <a:t>Segmenti</a:t>
            </a:r>
            <a:r>
              <a:rPr lang="it-IT" spc="-75" dirty="0" smtClean="0">
                <a:latin typeface="Arial Narrow" panose="020B0606020202030204" pitchFamily="34" charset="0"/>
                <a:cs typeface="Arial"/>
              </a:rPr>
              <a:t> per identificazione degli utenti(attraverso i </a:t>
            </a:r>
            <a:r>
              <a:rPr lang="it-IT" b="1" spc="-75" dirty="0" smtClean="0">
                <a:latin typeface="Arial Narrow" panose="020B0606020202030204" pitchFamily="34" charset="0"/>
                <a:cs typeface="Arial"/>
              </a:rPr>
              <a:t>Quartili</a:t>
            </a:r>
            <a:r>
              <a:rPr lang="it-IT" spc="-75" dirty="0" smtClean="0">
                <a:latin typeface="Arial Narrow" panose="020B0606020202030204" pitchFamily="34" charset="0"/>
                <a:cs typeface="Arial"/>
              </a:rPr>
              <a:t>) e Visualizzazioni</a:t>
            </a:r>
          </a:p>
          <a:p>
            <a:pPr marL="297815" marR="247015" indent="-285750">
              <a:lnSpc>
                <a:spcPts val="2140"/>
              </a:lnSpc>
              <a:spcBef>
                <a:spcPts val="1250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95" dirty="0" smtClean="0">
                <a:latin typeface="Arial Narrow" panose="020B0606020202030204" pitchFamily="34" charset="0"/>
                <a:cs typeface="Arial"/>
              </a:rPr>
              <a:t>Rimozione </a:t>
            </a:r>
            <a:r>
              <a:rPr lang="it-IT" b="1" spc="-95" dirty="0" smtClean="0">
                <a:latin typeface="Arial Narrow" panose="020B0606020202030204" pitchFamily="34" charset="0"/>
                <a:cs typeface="Arial"/>
              </a:rPr>
              <a:t>Utenti Inattivi</a:t>
            </a:r>
            <a:r>
              <a:rPr lang="it-IT" spc="-95" dirty="0" smtClean="0">
                <a:latin typeface="Arial Narrow" panose="020B0606020202030204" pitchFamily="34" charset="0"/>
                <a:cs typeface="Arial"/>
              </a:rPr>
              <a:t>, prendo i considerazione il comportamento degli </a:t>
            </a:r>
            <a:r>
              <a:rPr lang="it-IT" b="1" spc="-95" dirty="0" smtClean="0">
                <a:latin typeface="Arial Narrow" panose="020B0606020202030204" pitchFamily="34" charset="0"/>
                <a:cs typeface="Arial"/>
              </a:rPr>
              <a:t>Utenti Attivi</a:t>
            </a:r>
          </a:p>
          <a:p>
            <a:pPr marL="297815" marR="247015" indent="-285750">
              <a:lnSpc>
                <a:spcPts val="2140"/>
              </a:lnSpc>
              <a:spcBef>
                <a:spcPts val="1250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95" dirty="0" smtClean="0">
                <a:latin typeface="Arial Narrow" panose="020B0606020202030204" pitchFamily="34" charset="0"/>
                <a:cs typeface="Arial"/>
              </a:rPr>
              <a:t>Implementazione </a:t>
            </a:r>
            <a:r>
              <a:rPr lang="it-IT" spc="-50" dirty="0">
                <a:latin typeface="Arial Narrow" panose="020B0606020202030204" pitchFamily="34" charset="0"/>
                <a:cs typeface="Arial"/>
              </a:rPr>
              <a:t>di </a:t>
            </a:r>
            <a:r>
              <a:rPr lang="it-IT" spc="-110" dirty="0" smtClean="0">
                <a:latin typeface="Arial Narrow" panose="020B0606020202030204" pitchFamily="34" charset="0"/>
                <a:cs typeface="Arial"/>
              </a:rPr>
              <a:t>una </a:t>
            </a:r>
            <a:r>
              <a:rPr lang="it-IT" b="1" spc="-110" dirty="0" smtClean="0">
                <a:latin typeface="Arial Narrow" panose="020B0606020202030204" pitchFamily="34" charset="0"/>
                <a:cs typeface="Arial"/>
              </a:rPr>
              <a:t>RFM-Matrix</a:t>
            </a:r>
            <a:endParaRPr lang="it-IT" b="1" dirty="0">
              <a:latin typeface="Arial Narrow" panose="020B0606020202030204" pitchFamily="34" charset="0"/>
              <a:cs typeface="Arial"/>
            </a:endParaRPr>
          </a:p>
          <a:p>
            <a:endParaRPr lang="it-IT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961"/>
          </a:xfrm>
        </p:spPr>
        <p:txBody>
          <a:bodyPr rtlCol="0"/>
          <a:lstStyle/>
          <a:p>
            <a:pPr algn="l"/>
            <a:r>
              <a:rPr lang="en-US" sz="2800" spc="-240" dirty="0" smtClean="0"/>
              <a:t>RF/RFM-Matrix </a:t>
            </a:r>
            <a:r>
              <a:rPr lang="en-US" sz="2800" spc="-80" dirty="0"/>
              <a:t> </a:t>
            </a:r>
            <a:r>
              <a:rPr lang="en-US" sz="2800" spc="-345" dirty="0" smtClean="0"/>
              <a:t>VALUTAZIONI</a:t>
            </a:r>
            <a:endParaRPr lang="it-IT" sz="28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9" y="970961"/>
            <a:ext cx="5270271" cy="2790334"/>
          </a:xfrm>
          <a:prstGeom prst="rect">
            <a:avLst/>
          </a:prstGeom>
        </p:spPr>
      </p:pic>
      <p:pic>
        <p:nvPicPr>
          <p:cNvPr id="7" name="Segnaposto contenuto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04" y="970962"/>
            <a:ext cx="5283527" cy="2790334"/>
          </a:xfr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404" y="3895037"/>
            <a:ext cx="5283527" cy="285750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38" y="3895037"/>
            <a:ext cx="5270271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2680"/>
          </a:xfrm>
        </p:spPr>
        <p:txBody>
          <a:bodyPr rtlCol="0"/>
          <a:lstStyle/>
          <a:p>
            <a:pPr algn="l" rtl="0"/>
            <a:r>
              <a:rPr lang="it-IT" sz="2800" dirty="0" smtClean="0">
                <a:latin typeface="Century Gothic" panose="020B0502020202020204" pitchFamily="34" charset="0"/>
              </a:rPr>
              <a:t>Clustering </a:t>
            </a:r>
            <a:r>
              <a:rPr lang="it-IT" sz="2800" dirty="0" smtClean="0">
                <a:latin typeface="Century Gothic" panose="020B0502020202020204" pitchFamily="34" charset="0"/>
              </a:rPr>
              <a:t>RFM</a:t>
            </a:r>
            <a:endParaRPr lang="it-IT" sz="2800" dirty="0">
              <a:latin typeface="Century Gothic" panose="020B0502020202020204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0" y="942681"/>
            <a:ext cx="2828041" cy="5401558"/>
          </a:xfrm>
        </p:spPr>
        <p:txBody>
          <a:bodyPr rtlCol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it-IT" sz="1800" dirty="0" smtClean="0">
              <a:solidFill>
                <a:prstClr val="black"/>
              </a:solidFill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endParaRPr lang="it-IT" sz="1800" dirty="0" smtClean="0">
              <a:solidFill>
                <a:prstClr val="black"/>
              </a:solidFill>
              <a:latin typeface="+mj-lt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it-IT" sz="18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Variabili </a:t>
            </a:r>
            <a:r>
              <a:rPr lang="it-IT" sz="1800" dirty="0">
                <a:solidFill>
                  <a:prstClr val="black"/>
                </a:solidFill>
                <a:latin typeface="Arial Narrow" panose="020B0606020202030204" pitchFamily="34" charset="0"/>
              </a:rPr>
              <a:t>Esplicative</a:t>
            </a:r>
            <a:r>
              <a:rPr lang="it-IT" sz="1800" dirty="0" smtClean="0">
                <a:solidFill>
                  <a:prstClr val="black"/>
                </a:solidFill>
                <a:latin typeface="Arial Narrow" panose="020B0606020202030204" pitchFamily="34" charset="0"/>
              </a:rPr>
              <a:t>:                                   </a:t>
            </a:r>
            <a:endParaRPr lang="it-IT" sz="1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it-IT" sz="1800" dirty="0">
              <a:solidFill>
                <a:prstClr val="black"/>
              </a:solidFill>
              <a:latin typeface="Arial Narrow" panose="020B0606020202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it-IT" sz="1800" dirty="0">
                <a:latin typeface="Arial Narrow" panose="020B0606020202030204" pitchFamily="34" charset="0"/>
              </a:rPr>
              <a:t>NUMERO DI UTENTI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800" dirty="0">
                <a:latin typeface="Arial Narrow" panose="020B0606020202030204" pitchFamily="34" charset="0"/>
              </a:rPr>
              <a:t>RECENCY MEDIA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800" dirty="0">
                <a:latin typeface="Arial Narrow" panose="020B0606020202030204" pitchFamily="34" charset="0"/>
              </a:rPr>
              <a:t>FREQUENCY MEDIA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800" dirty="0">
                <a:latin typeface="Arial Narrow" panose="020B0606020202030204" pitchFamily="34" charset="0"/>
              </a:rPr>
              <a:t>MONETARY MEDIA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it-IT" sz="1800" dirty="0">
                <a:latin typeface="Arial Narrow" panose="020B0606020202030204" pitchFamily="34" charset="0"/>
              </a:rPr>
              <a:t>ENTRATE </a:t>
            </a:r>
            <a:r>
              <a:rPr lang="it-IT" sz="1800" dirty="0" smtClean="0">
                <a:latin typeface="Arial Narrow" panose="020B0606020202030204" pitchFamily="34" charset="0"/>
              </a:rPr>
              <a:t>TOTALI</a:t>
            </a:r>
            <a:endParaRPr lang="it-IT" sz="1800" dirty="0">
              <a:latin typeface="Arial Narrow" panose="020B060602020203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3868132" y="942680"/>
            <a:ext cx="6096000" cy="20181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 smtClean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Creazione </a:t>
            </a:r>
            <a:r>
              <a:rPr lang="it-IT" spc="-5" dirty="0" err="1">
                <a:latin typeface="Arial Narrow" panose="020B0606020202030204" pitchFamily="34" charset="0"/>
                <a:cs typeface="Arial"/>
              </a:rPr>
              <a:t>Datamart</a:t>
            </a: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:</a:t>
            </a:r>
            <a:endParaRPr lang="it-IT" spc="-5" dirty="0">
              <a:latin typeface="Arial Narrow" panose="020B0606020202030204" pitchFamily="34" charset="0"/>
              <a:cs typeface="Arial"/>
            </a:endParaRP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5" dirty="0">
                <a:latin typeface="Arial Narrow" panose="020B0606020202030204" pitchFamily="34" charset="0"/>
                <a:cs typeface="Arial"/>
              </a:rPr>
              <a:t>Controllo </a:t>
            </a:r>
            <a:r>
              <a:rPr lang="it-IT" spc="-150" dirty="0">
                <a:latin typeface="Arial Narrow" panose="020B0606020202030204" pitchFamily="34" charset="0"/>
                <a:cs typeface="Arial"/>
              </a:rPr>
              <a:t>e </a:t>
            </a:r>
            <a:r>
              <a:rPr lang="it-IT" b="1" spc="-90" dirty="0">
                <a:latin typeface="Arial Narrow" panose="020B0606020202030204" pitchFamily="34" charset="0"/>
                <a:cs typeface="Trebuchet MS"/>
              </a:rPr>
              <a:t>selezione  </a:t>
            </a:r>
            <a:r>
              <a:rPr lang="it-IT" spc="-85" dirty="0">
                <a:latin typeface="Arial Narrow" panose="020B0606020202030204" pitchFamily="34" charset="0"/>
                <a:cs typeface="Arial"/>
              </a:rPr>
              <a:t>delle </a:t>
            </a:r>
            <a:r>
              <a:rPr lang="it-IT" spc="-75" dirty="0">
                <a:latin typeface="Arial Narrow" panose="020B0606020202030204" pitchFamily="34" charset="0"/>
                <a:cs typeface="Arial"/>
              </a:rPr>
              <a:t>potenziali </a:t>
            </a:r>
            <a:r>
              <a:rPr lang="it-IT" spc="-75" dirty="0" smtClean="0">
                <a:latin typeface="Arial Narrow" panose="020B0606020202030204" pitchFamily="34" charset="0"/>
                <a:cs typeface="Arial"/>
              </a:rPr>
              <a:t>variabili</a:t>
            </a: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r>
              <a:rPr lang="it-IT" spc="-75" dirty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75" dirty="0" smtClean="0">
                <a:latin typeface="Arial Narrow" panose="020B0606020202030204" pitchFamily="34" charset="0"/>
                <a:cs typeface="Arial"/>
              </a:rPr>
              <a:t>     </a:t>
            </a:r>
            <a:r>
              <a:rPr lang="it-IT" spc="-170" dirty="0">
                <a:latin typeface="Arial Narrow" panose="020B0606020202030204" pitchFamily="34" charset="0"/>
                <a:cs typeface="Arial"/>
              </a:rPr>
              <a:t>da </a:t>
            </a:r>
            <a:r>
              <a:rPr lang="it-IT" spc="-60" dirty="0">
                <a:latin typeface="Arial Narrow" panose="020B0606020202030204" pitchFamily="34" charset="0"/>
                <a:cs typeface="Arial"/>
              </a:rPr>
              <a:t>inserire </a:t>
            </a:r>
            <a:r>
              <a:rPr lang="it-IT" spc="-85" dirty="0">
                <a:latin typeface="Arial Narrow" panose="020B0606020202030204" pitchFamily="34" charset="0"/>
                <a:cs typeface="Arial"/>
              </a:rPr>
              <a:t>del</a:t>
            </a:r>
            <a:r>
              <a:rPr lang="it-IT" spc="-185" dirty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60" dirty="0" smtClean="0">
                <a:latin typeface="Arial Narrow" panose="020B0606020202030204" pitchFamily="34" charset="0"/>
                <a:cs typeface="Arial"/>
              </a:rPr>
              <a:t>modello</a:t>
            </a:r>
            <a:endParaRPr lang="it-IT" spc="-50" dirty="0">
              <a:latin typeface="Arial Narrow" panose="020B0606020202030204" pitchFamily="34" charset="0"/>
              <a:cs typeface="Arial"/>
            </a:endParaRPr>
          </a:p>
          <a:p>
            <a:pPr marL="297815" marR="210820" indent="-285750">
              <a:lnSpc>
                <a:spcPct val="97600"/>
              </a:lnSpc>
              <a:spcBef>
                <a:spcPts val="1155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90" dirty="0">
                <a:latin typeface="Arial Narrow" panose="020B0606020202030204" pitchFamily="34" charset="0"/>
                <a:cs typeface="Arial"/>
              </a:rPr>
              <a:t>Creazione </a:t>
            </a:r>
            <a:r>
              <a:rPr lang="it-IT" spc="-85" dirty="0">
                <a:latin typeface="Arial Narrow" panose="020B0606020202030204" pitchFamily="34" charset="0"/>
                <a:cs typeface="Arial"/>
              </a:rPr>
              <a:t>del</a:t>
            </a:r>
            <a:r>
              <a:rPr lang="it-IT" spc="20" dirty="0">
                <a:latin typeface="Arial Narrow" panose="020B0606020202030204" pitchFamily="34" charset="0"/>
                <a:cs typeface="Arial"/>
              </a:rPr>
              <a:t> </a:t>
            </a:r>
            <a:r>
              <a:rPr lang="it-IT" b="1" spc="-65" dirty="0" err="1">
                <a:latin typeface="Arial Narrow" panose="020B0606020202030204" pitchFamily="34" charset="0"/>
                <a:cs typeface="Trebuchet MS"/>
              </a:rPr>
              <a:t>datamart</a:t>
            </a:r>
            <a:r>
              <a:rPr lang="it-IT" b="1" spc="-65" dirty="0">
                <a:latin typeface="Arial Narrow" panose="020B0606020202030204" pitchFamily="34" charset="0"/>
                <a:cs typeface="Trebuchet MS"/>
              </a:rPr>
              <a:t> </a:t>
            </a:r>
            <a:r>
              <a:rPr lang="it-IT" spc="-50" dirty="0">
                <a:latin typeface="Arial Narrow" panose="020B0606020202030204" pitchFamily="34" charset="0"/>
                <a:cs typeface="Arial"/>
              </a:rPr>
              <a:t>di</a:t>
            </a:r>
            <a:r>
              <a:rPr lang="it-IT" spc="-10" dirty="0"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125" dirty="0">
                <a:latin typeface="Arial Narrow" panose="020B0606020202030204" pitchFamily="34" charset="0"/>
                <a:cs typeface="Arial"/>
              </a:rPr>
              <a:t>analisi</a:t>
            </a:r>
            <a:endParaRPr lang="it-IT" dirty="0">
              <a:latin typeface="Arial Narrow" panose="020B0606020202030204" pitchFamily="34" charset="0"/>
              <a:cs typeface="Arial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9153426" y="942680"/>
            <a:ext cx="3038574" cy="7248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 smtClean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Metodologia:</a:t>
            </a: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Arial Narrow" panose="020B0606020202030204" pitchFamily="34" charset="0"/>
              <a:cs typeface="Arial"/>
            </a:endParaRP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Creazione di 3 cluster per individuare le </a:t>
            </a:r>
            <a:r>
              <a:rPr lang="it-IT" b="1" spc="-5" dirty="0" smtClean="0">
                <a:latin typeface="Arial Narrow" panose="020B0606020202030204" pitchFamily="34" charset="0"/>
                <a:cs typeface="Arial"/>
              </a:rPr>
              <a:t>Fascia Bassa, Fascia Media e Fascia Alta</a:t>
            </a: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endParaRPr lang="it-IT" spc="-5" dirty="0" smtClean="0">
              <a:latin typeface="Arial Narrow" panose="020B0606020202030204" pitchFamily="34" charset="0"/>
              <a:cs typeface="Arial"/>
            </a:endParaRPr>
          </a:p>
          <a:p>
            <a:pPr marL="297815" marR="132080" indent="-28575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buFont typeface="Wingdings" panose="05000000000000000000" pitchFamily="2" charset="2"/>
              <a:buChar char="ü"/>
              <a:tabLst>
                <a:tab pos="233045" algn="l"/>
              </a:tabLst>
            </a:pPr>
            <a:r>
              <a:rPr lang="it-IT" spc="-5" dirty="0" smtClean="0">
                <a:latin typeface="Arial Narrow" panose="020B0606020202030204" pitchFamily="34" charset="0"/>
                <a:cs typeface="Arial"/>
              </a:rPr>
              <a:t>Implementazione dell’algoritmo di Clustering per </a:t>
            </a:r>
            <a:r>
              <a:rPr lang="it-IT" b="1" spc="-5" dirty="0" smtClean="0">
                <a:latin typeface="Arial Narrow" panose="020B0606020202030204" pitchFamily="34" charset="0"/>
                <a:cs typeface="Arial"/>
              </a:rPr>
              <a:t>Segmentazione Comportamentale</a:t>
            </a: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 smtClean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 smtClean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 smtClean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 smtClean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 smtClean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spc="-5" dirty="0">
              <a:latin typeface="+mj-lt"/>
              <a:cs typeface="Arial"/>
            </a:endParaRPr>
          </a:p>
          <a:p>
            <a:pPr marL="12065" marR="132080">
              <a:lnSpc>
                <a:spcPts val="2140"/>
              </a:lnSpc>
              <a:spcBef>
                <a:spcPts val="284"/>
              </a:spcBef>
              <a:buClr>
                <a:srgbClr val="535353"/>
              </a:buClr>
              <a:buSzPct val="81578"/>
              <a:tabLst>
                <a:tab pos="233045" algn="l"/>
              </a:tabLst>
            </a:pPr>
            <a:endParaRPr lang="it-IT" dirty="0">
              <a:latin typeface="+mj-lt"/>
              <a:cs typeface="Arial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0" y="942680"/>
            <a:ext cx="77582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pc="-105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Analisi </a:t>
            </a:r>
            <a:r>
              <a:rPr lang="it-IT" spc="-9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relativa </a:t>
            </a:r>
            <a:r>
              <a:rPr lang="it-IT" spc="-155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al </a:t>
            </a:r>
            <a:r>
              <a:rPr lang="it-IT" spc="-5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periodo:  </a:t>
            </a:r>
            <a:r>
              <a:rPr lang="it-IT" spc="-10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28/02/2019 </a:t>
            </a:r>
            <a:r>
              <a:rPr lang="it-IT" spc="-2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-</a:t>
            </a:r>
            <a:r>
              <a:rPr lang="it-IT" spc="65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it-IT" spc="-100" dirty="0">
                <a:solidFill>
                  <a:schemeClr val="accent1"/>
                </a:solidFill>
                <a:latin typeface="Arial Narrow" panose="020B0606020202030204" pitchFamily="34" charset="0"/>
                <a:cs typeface="Arial"/>
              </a:rPr>
              <a:t>30/04/2019       N Record = </a:t>
            </a:r>
            <a:r>
              <a:rPr lang="it-IT" dirty="0">
                <a:solidFill>
                  <a:schemeClr val="accent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35734</a:t>
            </a:r>
          </a:p>
        </p:txBody>
      </p:sp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zione di sfondo della società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84_TF03460510" id="{77E5343A-3B46-499A-B380-51634E8BB0C5}" vid="{F59F8285-7410-4761-B5D8-4B8994DFED5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riunione aziendale</Template>
  <TotalTime>3221</TotalTime>
  <Words>829</Words>
  <Application>Microsoft Office PowerPoint</Application>
  <PresentationFormat>Widescreen</PresentationFormat>
  <Paragraphs>185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4" baseType="lpstr">
      <vt:lpstr>Arial</vt:lpstr>
      <vt:lpstr>Arial Narrow</vt:lpstr>
      <vt:lpstr>Century Gothic</vt:lpstr>
      <vt:lpstr>Courier New</vt:lpstr>
      <vt:lpstr>Mongolian Baiti</vt:lpstr>
      <vt:lpstr>Montserrat</vt:lpstr>
      <vt:lpstr>Palatino Linotype</vt:lpstr>
      <vt:lpstr>Trebuchet MS</vt:lpstr>
      <vt:lpstr>Wingdings</vt:lpstr>
      <vt:lpstr>Presentazione di sfondo della società</vt:lpstr>
      <vt:lpstr>DIGITAL MARKETING ANALYSIS</vt:lpstr>
      <vt:lpstr>Strategy: a model for data-driven actions</vt:lpstr>
      <vt:lpstr>Modelli Sviluppati</vt:lpstr>
      <vt:lpstr>Business Questions</vt:lpstr>
      <vt:lpstr>Analysis workflow: a   data-driven communication strategy</vt:lpstr>
      <vt:lpstr>Data Exploration </vt:lpstr>
      <vt:lpstr>RFM Model</vt:lpstr>
      <vt:lpstr>RF/RFM-Matrix  VALUTAZIONI</vt:lpstr>
      <vt:lpstr>Clustering RFM</vt:lpstr>
      <vt:lpstr>Clustering RFM VALUTAZIONI</vt:lpstr>
      <vt:lpstr>Churn Model</vt:lpstr>
      <vt:lpstr>Churn Model VALUTAZIONI</vt:lpstr>
      <vt:lpstr>Azioni Data Driven </vt:lpstr>
      <vt:lpstr>GRAZIE PER L’ATTENZIONE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ANALYSIS</dc:title>
  <dc:creator>luca lazzati</dc:creator>
  <cp:lastModifiedBy>luca lazzati</cp:lastModifiedBy>
  <cp:revision>56</cp:revision>
  <dcterms:created xsi:type="dcterms:W3CDTF">2020-08-22T13:40:27Z</dcterms:created>
  <dcterms:modified xsi:type="dcterms:W3CDTF">2020-08-31T22:50:27Z</dcterms:modified>
</cp:coreProperties>
</file>