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199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9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7" y="1681162"/>
            <a:ext cx="5157786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7" y="2505074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9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199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1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599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0" y="2015331"/>
            <a:ext cx="12191999" cy="2887662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</a:rPr>
              <a:t>INVESTIGATING LINKAGES BETWEEN US OIL</a:t>
            </a:r>
            <a:br>
              <a:rPr lang="en-US" b="1">
                <a:solidFill>
                  <a:schemeClr val="bg1"/>
                </a:solidFill>
              </a:rPr>
            </a:br>
            <a:r>
              <a:rPr lang="en-US" b="1">
                <a:solidFill>
                  <a:schemeClr val="bg1"/>
                </a:solidFill>
              </a:rPr>
              <a:t>PRODUCTION AND RESULTING MARKET AND CONSUMER PRICES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1075500" y="5389346"/>
            <a:ext cx="10304318" cy="1655761"/>
          </a:xfrm>
        </p:spPr>
        <p:txBody>
          <a:bodyPr/>
          <a:lstStyle/>
          <a:p>
            <a:pPr>
              <a:defRPr/>
            </a:pPr>
            <a:r>
              <a:rPr lang="en-US" sz="2800">
                <a:solidFill>
                  <a:schemeClr val="bg1"/>
                </a:solidFill>
              </a:rPr>
              <a:t>By Luca Reichelt for his Project in </a:t>
            </a:r>
            <a:r>
              <a:rPr lang="en-US" sz="2800" b="0" i="0" u="none" strike="noStrike" cap="none" spc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Python 2 by Christian Westheide, University of Vienna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202927564" name="" hidden="0"/>
          <p:cNvSpPr txBox="1"/>
          <p:nvPr isPhoto="0" userDrawn="0"/>
        </p:nvSpPr>
        <p:spPr bwMode="auto">
          <a:xfrm flipH="0" flipV="0">
            <a:off x="193033" y="6500588"/>
            <a:ext cx="12069431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http://admin.acceleratingscience.com/metals/wp-content/uploads/sites/4/2015/02/istock_000000393530_medium.jpg</a:t>
            </a:r>
            <a:endParaRPr sz="1400">
              <a:solidFill>
                <a:schemeClr val="bg1"/>
              </a:solidFill>
            </a:endParaRPr>
          </a:p>
        </p:txBody>
      </p: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0" flipV="0">
            <a:off x="1454835" y="5126181"/>
            <a:ext cx="9159545" cy="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rgbClr val="EC6600"/>
            </a:gs>
            <a:gs pos="100000">
              <a:schemeClr val="bg1"/>
            </a:gs>
          </a:gsLst>
          <a:lin ang="162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245452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1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AND POSSIBLE QUESTIONS</a:t>
            </a:r>
            <a:endParaRPr/>
          </a:p>
        </p:txBody>
      </p:sp>
      <p:sp>
        <p:nvSpPr>
          <p:cNvPr id="1047644198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 flipH="0" flipV="0">
            <a:off x="838199" y="1825624"/>
            <a:ext cx="5181599" cy="3802784"/>
          </a:xfrm>
        </p:spPr>
        <p:txBody>
          <a:bodyPr/>
          <a:lstStyle/>
          <a:p>
            <a:pPr marL="0" indent="0" algn="ctr">
              <a:buFont typeface="Arial"/>
              <a:buNone/>
              <a:defRPr/>
            </a:pPr>
            <a:r>
              <a:rPr b="1"/>
              <a:t>Topic</a:t>
            </a:r>
            <a:endParaRPr b="1"/>
          </a:p>
          <a:p>
            <a:pPr algn="l">
              <a:defRPr/>
            </a:pPr>
            <a:r>
              <a:rPr sz="1800" b="0"/>
              <a:t>US biggest producer with 11,118,870 bbl/day</a:t>
            </a:r>
            <a:r>
              <a:rPr sz="1800" b="0" baseline="30000"/>
              <a:t>[2]</a:t>
            </a:r>
            <a:endParaRPr sz="1800" b="0" baseline="30000"/>
          </a:p>
          <a:p>
            <a:pPr algn="l">
              <a:defRPr/>
            </a:pPr>
            <a:r>
              <a:rPr sz="1800" b="0"/>
              <a:t>however not self-reliant (consumption&gt;production), but majority is domestic</a:t>
            </a:r>
            <a:r>
              <a:rPr sz="1800" b="0" baseline="30000"/>
              <a:t>[3]</a:t>
            </a:r>
            <a:endParaRPr sz="1800" b="0" baseline="30000"/>
          </a:p>
          <a:p>
            <a:pPr algn="l"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66% for transportation (gasoline(44%) and distillates))</a:t>
            </a:r>
            <a:r>
              <a:rPr lang="en-US" sz="1800" b="0" i="0" u="none" strike="noStrike" cap="none" spc="0" baseline="30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[5]</a:t>
            </a:r>
            <a:endParaRPr sz="1800" b="0"/>
          </a:p>
          <a:p>
            <a:pPr algn="l">
              <a:defRPr/>
            </a:pPr>
            <a:r>
              <a:rPr sz="1800" b="0"/>
              <a:t>recently prices spiked (allegedly) due to Covid-19 and the invasion of Ukraine (inflation + decrease in supply) and are expected to continue to rise</a:t>
            </a:r>
            <a:endParaRPr sz="1800" b="0"/>
          </a:p>
          <a:p>
            <a:pPr marL="0" indent="0" algn="l">
              <a:buFont typeface="Arial"/>
              <a:buNone/>
              <a:defRPr/>
            </a:pPr>
            <a:endParaRPr sz="2000" b="0"/>
          </a:p>
        </p:txBody>
      </p:sp>
      <p:sp>
        <p:nvSpPr>
          <p:cNvPr id="1504337803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 flipH="0" flipV="0">
            <a:off x="6340227" y="1825624"/>
            <a:ext cx="5013572" cy="3802784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 algn="ctr">
              <a:buFont typeface="Arial"/>
              <a:buNone/>
              <a:defRPr/>
            </a:pPr>
            <a:r>
              <a:rPr b="1"/>
              <a:t>Questions</a:t>
            </a:r>
            <a:endParaRPr b="1"/>
          </a:p>
          <a:p>
            <a:pPr marL="0" indent="0" algn="l">
              <a:buFont typeface="Arial"/>
              <a:buNone/>
              <a:defRPr/>
            </a:pPr>
            <a:r>
              <a:rPr sz="2000" b="0"/>
              <a:t>Are there any linkages between consumer prices and...</a:t>
            </a:r>
            <a:endParaRPr sz="2000" b="0"/>
          </a:p>
          <a:p>
            <a:pPr marL="0" indent="0" algn="l">
              <a:buFont typeface="Arial"/>
              <a:buNone/>
              <a:defRPr/>
            </a:pPr>
            <a:r>
              <a:rPr sz="2000" b="0"/>
              <a:t>...?</a:t>
            </a:r>
            <a:endParaRPr sz="2000" b="0"/>
          </a:p>
          <a:p>
            <a:pPr marL="0" indent="0" algn="l">
              <a:buFont typeface="Arial"/>
              <a:buNone/>
              <a:defRPr/>
            </a:pPr>
            <a:r>
              <a:rPr sz="2000" b="0"/>
              <a:t>...?</a:t>
            </a:r>
            <a:endParaRPr sz="2000" b="0"/>
          </a:p>
          <a:p>
            <a:pPr marL="0" indent="0" algn="l">
              <a:buFont typeface="Arial"/>
              <a:buNone/>
              <a:defRPr/>
            </a:pPr>
            <a:r>
              <a:rPr sz="2000" b="0"/>
              <a:t>...?</a:t>
            </a:r>
            <a:endParaRPr sz="2000" b="0"/>
          </a:p>
          <a:p>
            <a:pPr marL="0" indent="0" algn="l">
              <a:buFont typeface="Arial"/>
              <a:buNone/>
              <a:defRPr/>
            </a:pPr>
            <a:r>
              <a:rPr sz="2000" b="0"/>
              <a:t>...?</a:t>
            </a:r>
            <a:endParaRPr sz="2000" b="0"/>
          </a:p>
          <a:p>
            <a:pPr marL="0" indent="0" algn="l">
              <a:buFont typeface="Arial"/>
              <a:buNone/>
              <a:defRPr/>
            </a:pPr>
            <a:r>
              <a:rPr sz="2000" b="0"/>
              <a:t>...?</a:t>
            </a:r>
            <a:endParaRPr sz="2000" b="0"/>
          </a:p>
          <a:p>
            <a:pPr marL="0" indent="0">
              <a:buFont typeface="Arial"/>
              <a:buNone/>
              <a:defRPr/>
            </a:pPr>
            <a:endParaRPr b="1"/>
          </a:p>
        </p:txBody>
      </p:sp>
      <p:sp>
        <p:nvSpPr>
          <p:cNvPr id="1858842546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E54AB9E-1FE3-F2B2-03AC-B6D20B15F22E}" type="slidenum">
              <a:rPr lang="en-US"/>
              <a:t/>
            </a:fld>
            <a:endParaRPr lang="en-US"/>
          </a:p>
        </p:txBody>
      </p: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rot="0" flipH="0" flipV="0">
            <a:off x="6227712" y="2286000"/>
            <a:ext cx="0" cy="3636817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505206" name="" hidden="0"/>
          <p:cNvSpPr txBox="1"/>
          <p:nvPr isPhoto="0" userDrawn="0"/>
        </p:nvSpPr>
        <p:spPr bwMode="auto">
          <a:xfrm flipH="0" flipV="0">
            <a:off x="8587" y="5990553"/>
            <a:ext cx="12174825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1"/>
              <a:t>Main question: Do US consumer prices properly reflect the production output of the US oil industry?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50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rgbClr val="EC6600"/>
            </a:gs>
            <a:gs pos="100000">
              <a:srgbClr val="FFFFFF"/>
            </a:gs>
          </a:gsLst>
          <a:lin ang="162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648518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b="1"/>
              <a:t>Methods I plan to apply</a:t>
            </a:r>
            <a:endParaRPr b="1"/>
          </a:p>
        </p:txBody>
      </p:sp>
      <p:sp>
        <p:nvSpPr>
          <p:cNvPr id="144056254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 </a:t>
            </a:r>
            <a:r>
              <a:rPr b="0"/>
              <a:t>parameters</a:t>
            </a:r>
            <a:r>
              <a:rPr b="1"/>
              <a:t> </a:t>
            </a:r>
            <a:r>
              <a:rPr b="0"/>
              <a:t>of consumption to production and oil reserves</a:t>
            </a:r>
            <a:endParaRPr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zi</a:t>
            </a:r>
            <a:endParaRPr lang="en-US" sz="28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endParaRPr b="0"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to</a:t>
            </a:r>
            <a:endParaRPr b="0"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</a:t>
            </a:r>
            <a:endParaRPr lang="en-US" sz="28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endParaRPr lang="en-US" sz="28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rgbClr val="EC6600"/>
            </a:gs>
            <a:gs pos="100000">
              <a:srgbClr val="FFFFFF"/>
            </a:gs>
          </a:gsLst>
          <a:lin ang="162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136879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b="1"/>
              <a:t>DATA</a:t>
            </a:r>
            <a:endParaRPr b="1"/>
          </a:p>
        </p:txBody>
      </p:sp>
      <p:sp>
        <p:nvSpPr>
          <p:cNvPr id="190146972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>
              <a:buFont typeface="Arial"/>
              <a:buNone/>
              <a:defRPr/>
            </a:pPr>
            <a:r>
              <a:rPr/>
              <a:t>Data sources I will use include: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b="1"/>
              <a:t>for </a:t>
            </a:r>
            <a:r>
              <a:rPr b="0"/>
              <a:t>world oil prices</a:t>
            </a:r>
            <a:endParaRPr b="0"/>
          </a:p>
          <a:p>
            <a:pPr marL="0" indent="0">
              <a:buFont typeface="Arial"/>
              <a:buNone/>
              <a:defRPr/>
            </a:pPr>
            <a:r>
              <a:rPr lang="en-US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US production output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US oil reserves</a:t>
            </a:r>
            <a:endParaRPr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US oil import</a:t>
            </a:r>
            <a:endParaRPr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US gasoline prices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lang="en-US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to adjust prices to inflation rates</a:t>
            </a:r>
            <a:endParaRPr b="0"/>
          </a:p>
          <a:p>
            <a:pPr marL="0" indent="0">
              <a:buFont typeface="Arial"/>
              <a:buNone/>
              <a:defRPr/>
            </a:pPr>
            <a:r>
              <a:rPr/>
              <a:t>And maybe some more for a time-frame of approximately a hundred years ending today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rgbClr val="EC6600"/>
            </a:gs>
            <a:gs pos="100000">
              <a:srgbClr val="FFFFFF"/>
            </a:gs>
          </a:gsLst>
          <a:lin ang="162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04729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SOURCES</a:t>
            </a:r>
            <a:endParaRPr b="1"/>
          </a:p>
        </p:txBody>
      </p:sp>
      <p:sp>
        <p:nvSpPr>
          <p:cNvPr id="129278353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[1]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various pages from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https://www.eia.gov/dnav/pet/</a:t>
            </a:r>
            <a:endParaRPr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[2]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https://en.wikipedia.org/wiki/List_of_countries_by_oil_production</a:t>
            </a:r>
            <a:endParaRPr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[3]</a:t>
            </a:r>
            <a:r>
              <a:rPr sz="2200">
                <a:solidFill>
                  <a:schemeClr val="tx1"/>
                </a:solidFill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https://www.worldometers.info/oil/us-oil/</a:t>
            </a:r>
            <a:endParaRPr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[4]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https://www.officialdata.org/us/inflation/1800?amount=1</a:t>
            </a:r>
            <a:endParaRPr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[5] 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https://www.eia.gov/energyexplained/oil-and-petroleum-products/use-of-oil.php</a:t>
            </a:r>
            <a:endParaRPr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[2]</a:t>
            </a:r>
            <a:endParaRPr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[2]</a:t>
            </a:r>
            <a:endParaRPr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200">
              <a:solidFill>
                <a:schemeClr val="tx1"/>
              </a:solidFill>
            </a:endParaRPr>
          </a:p>
          <a:p>
            <a:pPr>
              <a:defRPr/>
            </a:pPr>
            <a:endParaRPr sz="2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Title-image: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http://admin.acceleratingscience.com/metals/wp-content/uploads/sites/4/2015/02/istock_000000393530_medium.jpg</a:t>
            </a:r>
            <a:endParaRPr sz="22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rgbClr val="EC6600"/>
            </a:gs>
            <a:gs pos="100000">
              <a:srgbClr val="FFFFFF"/>
            </a:gs>
          </a:gsLst>
          <a:lin ang="162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904173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9" y="2675730"/>
            <a:ext cx="10515600" cy="1325562"/>
          </a:xfrm>
        </p:spPr>
        <p:txBody>
          <a:bodyPr/>
          <a:lstStyle/>
          <a:p>
            <a:pPr algn="ctr">
              <a:defRPr/>
            </a:pPr>
            <a:r>
              <a:rPr lang="en-US" sz="7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Thank you!</a:t>
            </a:r>
            <a:endParaRPr sz="7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ONLYOFFICE/7.1.0.215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2022-06-25T20:34:40Z</dcterms:modified>
  <cp:category/>
  <cp:contentStatus/>
  <cp:version/>
</cp:coreProperties>
</file>