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eia.gov/petroleum/" TargetMode="Externa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0" y="2015331"/>
            <a:ext cx="12191999" cy="2887662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</a:rPr>
              <a:t>INVESTIGATING LINKAGES BETWEEN US OIL</a:t>
            </a:r>
            <a:br>
              <a:rPr lang="en-US" b="1">
                <a:solidFill>
                  <a:schemeClr val="bg1"/>
                </a:solidFill>
              </a:rPr>
            </a:br>
            <a:r>
              <a:rPr lang="en-US" b="1">
                <a:solidFill>
                  <a:schemeClr val="bg1"/>
                </a:solidFill>
              </a:rPr>
              <a:t>PRODUCTION AND</a:t>
            </a:r>
            <a:br>
              <a:rPr lang="en-US" b="1">
                <a:solidFill>
                  <a:schemeClr val="bg1"/>
                </a:solidFill>
              </a:rPr>
            </a:br>
            <a:r>
              <a:rPr lang="en-US" b="1">
                <a:solidFill>
                  <a:schemeClr val="bg1"/>
                </a:solidFill>
              </a:rPr>
              <a:t>CONSUMER PRICES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1075500" y="5389346"/>
            <a:ext cx="10304318" cy="1655761"/>
          </a:xfrm>
        </p:spPr>
        <p:txBody>
          <a:bodyPr/>
          <a:lstStyle/>
          <a:p>
            <a:pPr>
              <a:defRPr/>
            </a:pPr>
            <a:r>
              <a:rPr lang="en-US" sz="2800">
                <a:solidFill>
                  <a:schemeClr val="bg1"/>
                </a:solidFill>
              </a:rPr>
              <a:t>by Luca Reichelt for his project in </a:t>
            </a:r>
            <a:r>
              <a:rPr lang="en-US" sz="2800" b="0" i="0" u="none" strike="noStrike" cap="none" spc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Python 2 </a:t>
            </a:r>
            <a:endParaRPr lang="en-US" sz="2800" b="0" i="0" u="none" strike="noStrike" cap="none" spc="0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teached by Christian Westheide, University of Vienna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202927564" name="" hidden="0"/>
          <p:cNvSpPr txBox="1"/>
          <p:nvPr isPhoto="0" userDrawn="0"/>
        </p:nvSpPr>
        <p:spPr bwMode="auto">
          <a:xfrm flipH="0" flipV="0">
            <a:off x="193033" y="6500588"/>
            <a:ext cx="12069431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1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http://admin.acceleratingscience.com/metals/wp-content/uploads/sites/4/2015/02/istock_000000393530_medium.jpg</a:t>
            </a:r>
            <a:endParaRPr sz="1400">
              <a:solidFill>
                <a:schemeClr val="bg1"/>
              </a:solidFill>
            </a:endParaRPr>
          </a:p>
        </p:txBody>
      </p:sp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flipH="0" flipV="0">
            <a:off x="1454835" y="5126181"/>
            <a:ext cx="9159545" cy="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00" advClick="1">
        <p:pull dir="d"/>
      </p:transition>
    </mc:Choice>
    <mc:Fallback>
      <p:transition spd="med" advClick="1">
        <p:pull dir="d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rgbClr val="EC6600"/>
            </a:gs>
            <a:gs pos="100000">
              <a:schemeClr val="bg1"/>
            </a:gs>
          </a:gsLst>
          <a:lin ang="16200000" scaled="1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2454526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1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AND POSSIBLE QUESTIONS</a:t>
            </a:r>
            <a:endParaRPr/>
          </a:p>
        </p:txBody>
      </p:sp>
      <p:sp>
        <p:nvSpPr>
          <p:cNvPr id="1047644198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 flipH="0" flipV="0">
            <a:off x="838198" y="1825624"/>
            <a:ext cx="5181599" cy="3802784"/>
          </a:xfrm>
        </p:spPr>
        <p:txBody>
          <a:bodyPr/>
          <a:lstStyle/>
          <a:p>
            <a:pPr marL="0" indent="0" algn="ctr">
              <a:buFont typeface="Arial"/>
              <a:buNone/>
              <a:defRPr/>
            </a:pPr>
            <a:r>
              <a:rPr b="1"/>
              <a:t>Topic</a:t>
            </a:r>
            <a:endParaRPr b="1"/>
          </a:p>
          <a:p>
            <a:pPr algn="l">
              <a:defRPr/>
            </a:pPr>
            <a:r>
              <a:rPr sz="1800" b="0"/>
              <a:t>US biggest producer with 11,118,870 bbl/day</a:t>
            </a:r>
            <a:r>
              <a:rPr sz="1800" b="0" baseline="30000"/>
              <a:t>[2]</a:t>
            </a:r>
            <a:endParaRPr sz="1800" b="0" baseline="30000"/>
          </a:p>
          <a:p>
            <a:pPr algn="l">
              <a:defRPr/>
            </a:pPr>
            <a:r>
              <a:rPr sz="1800" b="0"/>
              <a:t>however not self-reliant (consumption&gt;production), but majority is domestic</a:t>
            </a:r>
            <a:r>
              <a:rPr sz="1800" b="0" baseline="30000"/>
              <a:t>[3]</a:t>
            </a:r>
            <a:endParaRPr sz="1800" b="0" baseline="30000"/>
          </a:p>
          <a:p>
            <a:pPr algn="l"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66% for transportation (gasoline(44%) and distillates))</a:t>
            </a:r>
            <a:r>
              <a:rPr lang="en-US" sz="1800" b="0" i="0" u="none" strike="noStrike" cap="none" spc="0" baseline="30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[5]</a:t>
            </a:r>
            <a:endParaRPr sz="1800" b="0"/>
          </a:p>
          <a:p>
            <a:pPr algn="l">
              <a:defRPr/>
            </a:pPr>
            <a:r>
              <a:rPr sz="1800" b="0"/>
              <a:t>recently prices spiked due to Covid-19 and the invasion of Ukraine (inflation + decrease in supply) and are expected to continue to rise</a:t>
            </a:r>
            <a:endParaRPr sz="1800" b="0"/>
          </a:p>
          <a:p>
            <a:pPr marL="0" indent="0" algn="l">
              <a:buFont typeface="Arial"/>
              <a:buNone/>
              <a:defRPr/>
            </a:pPr>
            <a:endParaRPr sz="2000" b="0"/>
          </a:p>
        </p:txBody>
      </p:sp>
      <p:sp>
        <p:nvSpPr>
          <p:cNvPr id="1504337803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 flipH="0" flipV="0">
            <a:off x="6340227" y="1825624"/>
            <a:ext cx="5013572" cy="3802784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0" indent="0" algn="ctr">
              <a:buFont typeface="Arial"/>
              <a:buNone/>
              <a:defRPr/>
            </a:pPr>
            <a:r>
              <a:rPr b="1"/>
              <a:t>Questions</a:t>
            </a:r>
            <a:endParaRPr b="1"/>
          </a:p>
          <a:p>
            <a:pPr marL="0" indent="0" algn="l">
              <a:buFont typeface="Arial"/>
              <a:buNone/>
              <a:defRPr/>
            </a:pPr>
            <a:r>
              <a:rPr sz="2000" b="0"/>
              <a:t>Are there any linkages between consumer prices and...</a:t>
            </a:r>
            <a:endParaRPr sz="2000" b="0"/>
          </a:p>
          <a:p>
            <a:pPr marL="0" indent="0" algn="l">
              <a:buFont typeface="Arial"/>
              <a:buNone/>
              <a:defRPr/>
            </a:pPr>
            <a:r>
              <a:rPr sz="2000" b="0"/>
              <a:t>... domestic production?</a:t>
            </a:r>
            <a:endParaRPr sz="2000" b="0"/>
          </a:p>
          <a:p>
            <a:pPr marL="0" indent="0" algn="l">
              <a:buFont typeface="Arial"/>
              <a:buNone/>
              <a:defRPr/>
            </a:pPr>
            <a:r>
              <a:rPr sz="2000" b="0"/>
              <a:t>... global crude oil prices?</a:t>
            </a:r>
            <a:endParaRPr sz="2000" b="0"/>
          </a:p>
          <a:p>
            <a:pPr marL="0" indent="0" algn="l">
              <a:buFont typeface="Arial"/>
              <a:buNone/>
              <a:defRPr/>
            </a:pPr>
            <a:r>
              <a:rPr sz="2000" b="0"/>
              <a:t>... domestic consumption?</a:t>
            </a:r>
            <a:endParaRPr sz="2000" b="0"/>
          </a:p>
          <a:p>
            <a:pPr marL="0" indent="0" algn="l">
              <a:buFont typeface="Arial"/>
              <a:buNone/>
              <a:defRPr/>
            </a:pPr>
            <a:r>
              <a:rPr sz="2000" b="0"/>
              <a:t>... petrol industry stock performance?</a:t>
            </a:r>
            <a:endParaRPr sz="2000" b="0"/>
          </a:p>
          <a:p>
            <a:pPr marL="0" indent="0" algn="l">
              <a:buFont typeface="Arial"/>
              <a:buNone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 Inflation levels?</a:t>
            </a:r>
            <a:endParaRPr sz="2000" b="0"/>
          </a:p>
          <a:p>
            <a:pPr marL="0" indent="0" algn="l">
              <a:buFont typeface="Arial"/>
              <a:buNone/>
              <a:defRPr/>
            </a:pPr>
            <a:r>
              <a:rPr sz="2000" b="0"/>
              <a:t>... all together or neither?</a:t>
            </a:r>
            <a:endParaRPr sz="2000" b="0"/>
          </a:p>
          <a:p>
            <a:pPr marL="0" indent="0">
              <a:buFont typeface="Arial"/>
              <a:buNone/>
              <a:defRPr/>
            </a:pPr>
            <a:endParaRPr b="1"/>
          </a:p>
        </p:txBody>
      </p:sp>
      <p:sp>
        <p:nvSpPr>
          <p:cNvPr id="1858842546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E54AB9E-1FE3-F2B2-03AC-B6D20B15F22E}" type="slidenum">
              <a:rPr lang="en-US"/>
              <a:t/>
            </a:fld>
            <a:endParaRPr lang="en-US"/>
          </a:p>
        </p:txBody>
      </p:sp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rot="0" flipH="1" flipV="0">
            <a:off x="6201243" y="2539330"/>
            <a:ext cx="0" cy="237537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505206" name="" hidden="0"/>
          <p:cNvSpPr txBox="1"/>
          <p:nvPr isPhoto="0" userDrawn="0"/>
        </p:nvSpPr>
        <p:spPr bwMode="auto">
          <a:xfrm flipH="0" flipV="0">
            <a:off x="831826" y="5687631"/>
            <a:ext cx="10522331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b="1"/>
              <a:t>Main : 1. Do US consumer prices properly reflect the production output of the US oil industry? </a:t>
            </a:r>
            <a:endParaRPr b="1"/>
          </a:p>
          <a:p>
            <a:pPr algn="ctr">
              <a:defRPr/>
            </a:pPr>
            <a:r>
              <a:rPr b="1"/>
              <a:t>2. If not production, what other metrics influence consumer prices the most and can ML predict consumer prices with (some of) these parameters?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00" advClick="1">
        <p:pull dir="d"/>
      </p:transition>
    </mc:Choice>
    <mc:Fallback>
      <p:transition spd="med" advClick="1">
        <p:pull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50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rgbClr val="EC6600"/>
            </a:gs>
            <a:gs pos="100000">
              <a:srgbClr val="FFFFFF"/>
            </a:gs>
          </a:gsLst>
          <a:lin ang="16200000" scaled="1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648518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b="1"/>
              <a:t>Methods</a:t>
            </a:r>
            <a:endParaRPr b="1"/>
          </a:p>
        </p:txBody>
      </p:sp>
      <p:sp>
        <p:nvSpPr>
          <p:cNvPr id="144056254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825623"/>
            <a:ext cx="10515600" cy="4716546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25000" lnSpcReduction="15000"/>
          </a:bodyPr>
          <a:lstStyle/>
          <a:p>
            <a:pPr>
              <a:lnSpc>
                <a:spcPct val="200000"/>
              </a:lnSpc>
              <a:defRPr/>
            </a:pPr>
            <a:r>
              <a:rPr lang="en-US" sz="1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additional ratio </a:t>
            </a:r>
            <a:r>
              <a:rPr sz="11000" b="0"/>
              <a:t>parameters</a:t>
            </a:r>
            <a:endParaRPr lang="en-US" sz="11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200000"/>
              </a:lnSpc>
              <a:defRPr/>
            </a:pPr>
            <a:r>
              <a:rPr lang="en-US" sz="1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stratified k-fold cross-validation</a:t>
            </a:r>
            <a:r>
              <a:rPr lang="en-US" sz="1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for data split</a:t>
            </a:r>
            <a:endParaRPr sz="11000" b="0"/>
          </a:p>
          <a:p>
            <a:pPr>
              <a:lnSpc>
                <a:spcPct val="100000"/>
              </a:lnSpc>
              <a:defRPr/>
            </a:pPr>
            <a:r>
              <a:rPr lang="en-US" sz="1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check which parameters are best to predict changes in consumer prices (Random forest)</a:t>
            </a:r>
            <a:r>
              <a:rPr sz="11000" b="0"/>
              <a:t> and tune hyperparameters using GridSearchCV</a:t>
            </a:r>
            <a:endParaRPr sz="11000" b="0"/>
          </a:p>
          <a:p>
            <a:pPr>
              <a:lnSpc>
                <a:spcPct val="100000"/>
              </a:lnSpc>
              <a:defRPr/>
            </a:pPr>
            <a:r>
              <a:rPr lang="en-US" sz="11000" b="0"/>
              <a:t>try and build a ML algorithm from these findings and test it for the past two years</a:t>
            </a:r>
            <a:endParaRPr lang="en-US" sz="11000" b="0"/>
          </a:p>
          <a:p>
            <a:pPr>
              <a:defRPr/>
            </a:pPr>
            <a:endParaRPr lang="en-US" sz="7200" b="0"/>
          </a:p>
          <a:p>
            <a:pPr>
              <a:defRPr/>
            </a:pPr>
            <a:endParaRPr lang="en-US" sz="28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00" advClick="1">
        <p:pull dir="d"/>
      </p:transition>
    </mc:Choice>
    <mc:Fallback>
      <p:transition spd="med" advClick="1">
        <p:pull dir="d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rgbClr val="EC6600"/>
            </a:gs>
            <a:gs pos="100000">
              <a:srgbClr val="FFFFFF"/>
            </a:gs>
          </a:gsLst>
          <a:lin ang="16200000" scaled="1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136879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b="1"/>
              <a:t>DATA</a:t>
            </a:r>
            <a:endParaRPr b="1"/>
          </a:p>
        </p:txBody>
      </p:sp>
      <p:sp>
        <p:nvSpPr>
          <p:cNvPr id="190146972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2600"/>
              <a:t>Data sources I will use include:</a:t>
            </a:r>
            <a:endParaRPr sz="2600"/>
          </a:p>
          <a:p>
            <a:pPr marL="0" indent="0">
              <a:buFont typeface="Arial"/>
              <a:buNone/>
              <a:defRPr/>
            </a:pPr>
            <a:endParaRPr sz="2600"/>
          </a:p>
          <a:p>
            <a:pPr marL="0" indent="0">
              <a:buFont typeface="Arial"/>
              <a:buNone/>
              <a:defRPr/>
            </a:pPr>
            <a:r>
              <a:rPr sz="2600" b="0"/>
              <a:t>Yahoo finance </a:t>
            </a:r>
            <a:r>
              <a:rPr sz="2600" b="1"/>
              <a:t>for </a:t>
            </a:r>
            <a:r>
              <a:rPr sz="2600" b="0"/>
              <a:t>world oil prices(crude futures)</a:t>
            </a:r>
            <a:endParaRPr sz="2600" b="0"/>
          </a:p>
          <a:p>
            <a:pPr marL="0" indent="0">
              <a:buFont typeface="Arial"/>
              <a:buNone/>
              <a:defRPr/>
            </a:pPr>
            <a:r>
              <a:rPr lang="en-US" sz="260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2" tooltip="https://www.eia.gov/petroleum/"/>
              </a:rPr>
              <a:t>eia.gov/petroleum/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for 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US production output, 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reserves, imports/exports, prices, 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consumption, us crude oil/petrol stock prices</a:t>
            </a:r>
            <a:endParaRPr sz="2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6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officialdata.org/us/inflation</a:t>
            </a:r>
            <a:r>
              <a:rPr lang="en-US" sz="2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to 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adjust prices to inflation rates</a:t>
            </a:r>
            <a:endParaRPr lang="en-US" sz="2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2600" b="0"/>
          </a:p>
          <a:p>
            <a:pPr marL="0" indent="0">
              <a:buFont typeface="Arial"/>
              <a:buNone/>
              <a:defRPr/>
            </a:pPr>
            <a:r>
              <a:rPr sz="2600"/>
              <a:t>And maybe some more for a time-frame of approximately a hundred years (starting 1920) ending today and weekly intervalls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00" advClick="1">
        <p:pull dir="d"/>
      </p:transition>
    </mc:Choice>
    <mc:Fallback>
      <p:transition spd="med" advClick="1">
        <p:pull dir="d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rgbClr val="EC6600"/>
            </a:gs>
            <a:gs pos="100000">
              <a:srgbClr val="FFFFFF"/>
            </a:gs>
          </a:gsLst>
          <a:lin ang="16200000" scaled="1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04729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SOURCES</a:t>
            </a:r>
            <a:endParaRPr b="1"/>
          </a:p>
        </p:txBody>
      </p:sp>
      <p:sp>
        <p:nvSpPr>
          <p:cNvPr id="129278353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US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[1]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various pages from 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https://www.eia.gov/dnav/pet/</a:t>
            </a:r>
            <a:endParaRPr lang="en-US" sz="2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[2] 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https://en.wikipedia.org/wiki/List_of_countries_by_oil_production</a:t>
            </a:r>
            <a:endParaRPr lang="en-US" sz="2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[3]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https://www.worldometers.info/oil/us-oil/</a:t>
            </a:r>
            <a:endParaRPr lang="en-US" sz="2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[4]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https://www.officialdata.org/us/inflation/1800?amount=1</a:t>
            </a:r>
            <a:endParaRPr lang="en-US" sz="2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[5] 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https://www.eia.gov/energyexplained/oil-and-petroleum-products/use-of-oil.php</a:t>
            </a:r>
            <a:endParaRPr lang="en-US" sz="2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US" sz="2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Title-image: 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http://admin.acceleratingscience.com/metals/wp-content/uploads/sites/4/2015/02/istock_000000393530_medium.jpg</a:t>
            </a:r>
            <a:endParaRPr lang="en-US" sz="2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00" advClick="1">
        <p:pull dir="d"/>
      </p:transition>
    </mc:Choice>
    <mc:Fallback>
      <p:transition spd="med" advClick="1">
        <p:pull dir="d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rgbClr val="EC6600"/>
            </a:gs>
            <a:gs pos="100000">
              <a:srgbClr val="FFFFFF"/>
            </a:gs>
          </a:gsLst>
          <a:lin ang="16200000" scaled="1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904173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8" y="2675730"/>
            <a:ext cx="10515600" cy="1325562"/>
          </a:xfrm>
        </p:spPr>
        <p:txBody>
          <a:bodyPr/>
          <a:lstStyle/>
          <a:p>
            <a:pPr algn="ctr">
              <a:defRPr/>
            </a:pPr>
            <a:r>
              <a:rPr lang="en-US" sz="7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Thank you!</a:t>
            </a:r>
            <a:endParaRPr sz="7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00" advClick="1">
        <p:pull dir="d"/>
      </p:transition>
    </mc:Choice>
    <mc:Fallback>
      <p:transition spd="med" advClick="1">
        <p:pull dir="d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ONLYOFFICE/7.1.0.215</Application>
  <DocSecurity>0</DocSecurity>
  <PresentationFormat>Widescreen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2022-06-27T21:46:12Z</dcterms:modified>
  <cp:category/>
  <cp:contentStatus/>
  <cp:version/>
</cp:coreProperties>
</file>