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y="5143500" cx="9144000"/>
  <p:notesSz cx="6858000" cy="9144000"/>
  <p:embeddedFontLst>
    <p:embeddedFont>
      <p:font typeface="Raleway"/>
      <p:regular r:id="rId41"/>
      <p:bold r:id="rId42"/>
      <p:italic r:id="rId43"/>
      <p:boldItalic r:id="rId44"/>
    </p:embeddedFont>
    <p:embeddedFont>
      <p:font typeface="Lato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font" Target="fonts/Raleway-bold.fntdata"/><Relationship Id="rId41" Type="http://schemas.openxmlformats.org/officeDocument/2006/relationships/font" Target="fonts/Raleway-regular.fntdata"/><Relationship Id="rId22" Type="http://schemas.openxmlformats.org/officeDocument/2006/relationships/slide" Target="slides/slide17.xml"/><Relationship Id="rId44" Type="http://schemas.openxmlformats.org/officeDocument/2006/relationships/font" Target="fonts/Raleway-boldItalic.fntdata"/><Relationship Id="rId21" Type="http://schemas.openxmlformats.org/officeDocument/2006/relationships/slide" Target="slides/slide16.xml"/><Relationship Id="rId43" Type="http://schemas.openxmlformats.org/officeDocument/2006/relationships/font" Target="fonts/Raleway-italic.fntdata"/><Relationship Id="rId24" Type="http://schemas.openxmlformats.org/officeDocument/2006/relationships/slide" Target="slides/slide19.xml"/><Relationship Id="rId46" Type="http://schemas.openxmlformats.org/officeDocument/2006/relationships/font" Target="fonts/Lato-bold.fntdata"/><Relationship Id="rId23" Type="http://schemas.openxmlformats.org/officeDocument/2006/relationships/slide" Target="slides/slide18.xml"/><Relationship Id="rId45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48" Type="http://schemas.openxmlformats.org/officeDocument/2006/relationships/font" Target="fonts/Lato-boldItalic.fntdata"/><Relationship Id="rId25" Type="http://schemas.openxmlformats.org/officeDocument/2006/relationships/slide" Target="slides/slide20.xml"/><Relationship Id="rId47" Type="http://schemas.openxmlformats.org/officeDocument/2006/relationships/font" Target="fonts/Lato-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1dfbeba2fa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1dfbeba2fa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1d059016fe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1d059016fe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Due to bad/no membership data before 2000, limited to short timeframe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1dfbeba2fa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1dfbeba2fa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1dfbeba2fa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1dfbeba2fa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0a031fc08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0a031fc08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The effective federal funds rate is essentially determined by the market but is influenced by the Federal Reserve through open market operations to reach the federal funds rate target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Net debt is calculated by subtracting a company's total cash and cash equivalents from its total short-term and long-term debt.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1d059016fe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1d059016fe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Due to bad/no membership data before 2000, limited to short and few timeframes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1dfbeba2fa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1dfbeba2fa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Due to bad/no membership data before 2000, limited to short timeframe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1dfbeba2fa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1dfbeba2fa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Due to bad/no membership data before 2000, limited to short timeframe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1d059016fe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1d059016f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1dfbeba2f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1dfbeba2f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ded8ea8b97_2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ded8ea8b97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1d059016fe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1d059016fe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1d059016fe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1d059016fe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1dfbeba2fa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21dfbeba2fa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1dfbeba2fa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21dfbeba2fa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1dfbeba2fa_2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21dfbeba2fa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1dfbeba2fa_2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1dfbeba2fa_2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1d059016fe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1d059016fe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1dfbeba2fa_2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1dfbeba2fa_2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1dfbeba2fa_2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21dfbeba2fa_2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1d059016fe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21d059016fe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1d059016f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1d059016f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1d059016fe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21d059016f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1dfbeba2fa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21dfbeba2fa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21dfbeba2f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21dfbeba2f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21d059016fe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21d059016fe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21d059016fe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21d059016fe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21dfbeba2fa_2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21dfbeba2fa_2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1d059016f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1d059016f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1d059016fe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1d059016fe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1dfbeba2fa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1dfbeba2fa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0a031fc08e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0a031fc08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1d059016fe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1d059016fe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1d059016fe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1d059016fe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The effective federal funds rate is essentially determined by the market but is influenced by the Federal Reserve through open market operations to reach the federal funds rate target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Net debt is calculated by subtracting a company's total cash and cash equivalents from its total short-term and long-term debt.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7800" y="141050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7650" y="4878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7650" y="1405325"/>
            <a:ext cx="7688700" cy="33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7800" y="48780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7800" y="1405325"/>
            <a:ext cx="3774300" cy="33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1900" y="1237075"/>
            <a:ext cx="3774300" cy="35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7800" y="48780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21225" y="48780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5" Type="http://schemas.openxmlformats.org/officeDocument/2006/relationships/image" Target="../media/image5.png"/><Relationship Id="rId6" Type="http://schemas.openxmlformats.org/officeDocument/2006/relationships/image" Target="../media/image15.png"/><Relationship Id="rId7" Type="http://schemas.openxmlformats.org/officeDocument/2006/relationships/image" Target="../media/image4.png"/><Relationship Id="rId8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Relationship Id="rId4" Type="http://schemas.openxmlformats.org/officeDocument/2006/relationships/image" Target="../media/image20.png"/><Relationship Id="rId5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Relationship Id="rId4" Type="http://schemas.openxmlformats.org/officeDocument/2006/relationships/image" Target="../media/image14.png"/><Relationship Id="rId5" Type="http://schemas.openxmlformats.org/officeDocument/2006/relationships/image" Target="../media/image1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3.png"/><Relationship Id="rId4" Type="http://schemas.openxmlformats.org/officeDocument/2006/relationships/image" Target="../media/image16.png"/><Relationship Id="rId5" Type="http://schemas.openxmlformats.org/officeDocument/2006/relationships/image" Target="../media/image1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2.png"/><Relationship Id="rId4" Type="http://schemas.openxmlformats.org/officeDocument/2006/relationships/image" Target="../media/image29.png"/><Relationship Id="rId5" Type="http://schemas.openxmlformats.org/officeDocument/2006/relationships/image" Target="../media/image2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0.png"/><Relationship Id="rId4" Type="http://schemas.openxmlformats.org/officeDocument/2006/relationships/image" Target="../media/image21.png"/><Relationship Id="rId5" Type="http://schemas.openxmlformats.org/officeDocument/2006/relationships/image" Target="../media/image2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1.png"/><Relationship Id="rId4" Type="http://schemas.openxmlformats.org/officeDocument/2006/relationships/image" Target="../media/image26.png"/><Relationship Id="rId5" Type="http://schemas.openxmlformats.org/officeDocument/2006/relationships/image" Target="../media/image2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5288100" cy="26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de" sz="3000"/>
              <a:t>Investigating periods of increasing interest rates for the S&amp;P 1500</a:t>
            </a:r>
            <a:endParaRPr sz="30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67701" y="2962850"/>
            <a:ext cx="5211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/>
              <a:t>by Luca Reichelt, 999786</a:t>
            </a:r>
            <a:endParaRPr sz="1800"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8528" y="1250100"/>
            <a:ext cx="2145472" cy="27156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idx="1" type="body"/>
          </p:nvPr>
        </p:nvSpPr>
        <p:spPr>
          <a:xfrm>
            <a:off x="727800" y="1405325"/>
            <a:ext cx="7808400" cy="33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23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Periods</a:t>
            </a:r>
            <a:endParaRPr sz="1900"/>
          </a:p>
        </p:txBody>
      </p:sp>
      <p:sp>
        <p:nvSpPr>
          <p:cNvPr id="149" name="Google Shape;149;p22"/>
          <p:cNvSpPr txBox="1"/>
          <p:nvPr>
            <p:ph type="title"/>
          </p:nvPr>
        </p:nvSpPr>
        <p:spPr>
          <a:xfrm>
            <a:off x="727650" y="4878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 Data</a:t>
            </a:r>
            <a:endParaRPr/>
          </a:p>
        </p:txBody>
      </p:sp>
      <p:sp>
        <p:nvSpPr>
          <p:cNvPr id="150" name="Google Shape;150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151" name="Google Shape;15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8499" y="2099975"/>
            <a:ext cx="3906800" cy="161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/>
          <p:nvPr>
            <p:ph type="title"/>
          </p:nvPr>
        </p:nvSpPr>
        <p:spPr>
          <a:xfrm>
            <a:off x="727800" y="48780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158" name="Google Shape;158;p23"/>
          <p:cNvSpPr txBox="1"/>
          <p:nvPr>
            <p:ph idx="1" type="body"/>
          </p:nvPr>
        </p:nvSpPr>
        <p:spPr>
          <a:xfrm>
            <a:off x="727800" y="1405325"/>
            <a:ext cx="7808400" cy="33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23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Weaknesses</a:t>
            </a:r>
            <a:endParaRPr sz="19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de" sz="1500">
                <a:solidFill>
                  <a:srgbClr val="000000"/>
                </a:solidFill>
              </a:rPr>
              <a:t>rather short periods (9 months minimum)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de" sz="1500">
                <a:solidFill>
                  <a:srgbClr val="000000"/>
                </a:solidFill>
              </a:rPr>
              <a:t>rather few periods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de" sz="1500">
                <a:solidFill>
                  <a:srgbClr val="000000"/>
                </a:solidFill>
              </a:rPr>
              <a:t>current period hasn’t concluded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de" sz="1500">
                <a:solidFill>
                  <a:srgbClr val="000000"/>
                </a:solidFill>
              </a:rPr>
              <a:t>no </a:t>
            </a:r>
            <a:r>
              <a:rPr lang="de" sz="1500">
                <a:solidFill>
                  <a:srgbClr val="000000"/>
                </a:solidFill>
              </a:rPr>
              <a:t>comparison</a:t>
            </a:r>
            <a:r>
              <a:rPr lang="de" sz="1500">
                <a:solidFill>
                  <a:srgbClr val="000000"/>
                </a:solidFill>
              </a:rPr>
              <a:t> of results to random timeframes (stocks always performing better?)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de" sz="1500">
                <a:solidFill>
                  <a:srgbClr val="000000"/>
                </a:solidFill>
              </a:rPr>
              <a:t>no consideration of initial crisis or crisis within period</a:t>
            </a:r>
            <a:endParaRPr sz="1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/>
          <p:nvPr>
            <p:ph type="title"/>
          </p:nvPr>
        </p:nvSpPr>
        <p:spPr>
          <a:xfrm>
            <a:off x="727650" y="4878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 Data</a:t>
            </a:r>
            <a:endParaRPr/>
          </a:p>
        </p:txBody>
      </p:sp>
      <p:sp>
        <p:nvSpPr>
          <p:cNvPr id="164" name="Google Shape;164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165" name="Google Shape;165;p24"/>
          <p:cNvPicPr preferRelativeResize="0"/>
          <p:nvPr/>
        </p:nvPicPr>
        <p:blipFill rotWithShape="1">
          <a:blip r:embed="rId3">
            <a:alphaModFix/>
          </a:blip>
          <a:srcRect b="5575" l="0" r="0" t="4650"/>
          <a:stretch/>
        </p:blipFill>
        <p:spPr>
          <a:xfrm>
            <a:off x="250150" y="1263514"/>
            <a:ext cx="8643699" cy="38799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/>
          <p:nvPr>
            <p:ph type="title"/>
          </p:nvPr>
        </p:nvSpPr>
        <p:spPr>
          <a:xfrm>
            <a:off x="727650" y="4878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 Data</a:t>
            </a:r>
            <a:endParaRPr/>
          </a:p>
        </p:txBody>
      </p:sp>
      <p:sp>
        <p:nvSpPr>
          <p:cNvPr id="171" name="Google Shape;171;p2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172" name="Google Shape;172;p25"/>
          <p:cNvPicPr preferRelativeResize="0"/>
          <p:nvPr/>
        </p:nvPicPr>
        <p:blipFill rotWithShape="1">
          <a:blip r:embed="rId3">
            <a:alphaModFix/>
          </a:blip>
          <a:srcRect b="4889" l="0" r="0" t="4889"/>
          <a:stretch/>
        </p:blipFill>
        <p:spPr>
          <a:xfrm>
            <a:off x="297825" y="1287350"/>
            <a:ext cx="8548350" cy="3856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/>
          <p:nvPr>
            <p:ph type="title"/>
          </p:nvPr>
        </p:nvSpPr>
        <p:spPr>
          <a:xfrm>
            <a:off x="727800" y="48780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179" name="Google Shape;179;p26"/>
          <p:cNvSpPr txBox="1"/>
          <p:nvPr>
            <p:ph idx="1" type="body"/>
          </p:nvPr>
        </p:nvSpPr>
        <p:spPr>
          <a:xfrm>
            <a:off x="727800" y="1940525"/>
            <a:ext cx="2504700" cy="28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500">
                <a:solidFill>
                  <a:schemeClr val="accent4"/>
                </a:solidFill>
              </a:rPr>
              <a:t>Target</a:t>
            </a:r>
            <a:r>
              <a:rPr lang="de" sz="1500">
                <a:solidFill>
                  <a:schemeClr val="accent4"/>
                </a:solidFill>
              </a:rPr>
              <a:t>: 		Performance of company  by change in Market Cap:</a:t>
            </a:r>
            <a:endParaRPr sz="1500">
              <a:solidFill>
                <a:schemeClr val="accent4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4"/>
              </a:buClr>
              <a:buSzPts val="1500"/>
              <a:buChar char="●"/>
            </a:pPr>
            <a:r>
              <a:rPr b="1" lang="de" sz="1500">
                <a:solidFill>
                  <a:schemeClr val="accent4"/>
                </a:solidFill>
              </a:rPr>
              <a:t>“Outperformed”</a:t>
            </a:r>
            <a:r>
              <a:rPr lang="de" sz="1500">
                <a:solidFill>
                  <a:schemeClr val="accent4"/>
                </a:solidFill>
              </a:rPr>
              <a:t> for higher than mean</a:t>
            </a:r>
            <a:endParaRPr sz="1500">
              <a:solidFill>
                <a:schemeClr val="accent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chemeClr val="accent4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Char char="●"/>
            </a:pPr>
            <a:r>
              <a:rPr b="1" lang="de" sz="1500">
                <a:solidFill>
                  <a:schemeClr val="accent4"/>
                </a:solidFill>
              </a:rPr>
              <a:t>“Not Outperformed”</a:t>
            </a:r>
            <a:endParaRPr sz="1500">
              <a:solidFill>
                <a:srgbClr val="000000"/>
              </a:solidFill>
            </a:endParaRPr>
          </a:p>
        </p:txBody>
      </p:sp>
      <p:sp>
        <p:nvSpPr>
          <p:cNvPr id="180" name="Google Shape;180;p26"/>
          <p:cNvSpPr txBox="1"/>
          <p:nvPr>
            <p:ph idx="1" type="body"/>
          </p:nvPr>
        </p:nvSpPr>
        <p:spPr>
          <a:xfrm>
            <a:off x="727800" y="1405325"/>
            <a:ext cx="780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rPr b="1" lang="de" sz="23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Target &amp; Features</a:t>
            </a:r>
            <a:endParaRPr sz="1900"/>
          </a:p>
        </p:txBody>
      </p:sp>
      <p:sp>
        <p:nvSpPr>
          <p:cNvPr id="181" name="Google Shape;181;p26"/>
          <p:cNvSpPr txBox="1"/>
          <p:nvPr>
            <p:ph idx="1" type="body"/>
          </p:nvPr>
        </p:nvSpPr>
        <p:spPr>
          <a:xfrm>
            <a:off x="3276775" y="1940525"/>
            <a:ext cx="2856000" cy="29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500">
                <a:solidFill>
                  <a:schemeClr val="accent4"/>
                </a:solidFill>
              </a:rPr>
              <a:t>Features:</a:t>
            </a:r>
            <a:endParaRPr b="1" sz="1500">
              <a:solidFill>
                <a:schemeClr val="accent4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4"/>
              </a:buClr>
              <a:buSzPts val="1500"/>
              <a:buChar char="●"/>
            </a:pPr>
            <a:r>
              <a:rPr lang="de" sz="1500">
                <a:solidFill>
                  <a:schemeClr val="accent4"/>
                </a:solidFill>
              </a:rPr>
              <a:t>Market Cap - Size by market valuation</a:t>
            </a:r>
            <a:endParaRPr sz="1500">
              <a:solidFill>
                <a:schemeClr val="accent4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Char char="●"/>
            </a:pPr>
            <a:r>
              <a:rPr lang="de" sz="1500">
                <a:solidFill>
                  <a:schemeClr val="accent4"/>
                </a:solidFill>
              </a:rPr>
              <a:t>Sector</a:t>
            </a:r>
            <a:endParaRPr sz="1500">
              <a:solidFill>
                <a:schemeClr val="accent4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Char char="●"/>
            </a:pPr>
            <a:r>
              <a:rPr lang="de" sz="1500">
                <a:solidFill>
                  <a:schemeClr val="accent4"/>
                </a:solidFill>
              </a:rPr>
              <a:t>Revenue T12M</a:t>
            </a:r>
            <a:endParaRPr sz="1500">
              <a:solidFill>
                <a:schemeClr val="accent4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Char char="●"/>
            </a:pPr>
            <a:r>
              <a:rPr lang="de" sz="1500">
                <a:solidFill>
                  <a:schemeClr val="accent4"/>
                </a:solidFill>
              </a:rPr>
              <a:t>Number of Employees</a:t>
            </a:r>
            <a:endParaRPr sz="1500">
              <a:solidFill>
                <a:schemeClr val="accent4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Char char="●"/>
            </a:pPr>
            <a:r>
              <a:rPr b="1" lang="de" sz="1500">
                <a:solidFill>
                  <a:schemeClr val="accent4"/>
                </a:solidFill>
              </a:rPr>
              <a:t>Profitability Ratios</a:t>
            </a:r>
            <a:endParaRPr b="1" sz="1500">
              <a:solidFill>
                <a:schemeClr val="accent4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Char char="○"/>
            </a:pPr>
            <a:r>
              <a:rPr lang="de" sz="1500">
                <a:solidFill>
                  <a:schemeClr val="accent4"/>
                </a:solidFill>
              </a:rPr>
              <a:t>EPS T12M - Profit per Share</a:t>
            </a:r>
            <a:endParaRPr sz="1500">
              <a:solidFill>
                <a:schemeClr val="accent4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Char char="○"/>
            </a:pPr>
            <a:r>
              <a:rPr lang="de" sz="1500">
                <a:solidFill>
                  <a:schemeClr val="accent4"/>
                </a:solidFill>
              </a:rPr>
              <a:t>P/E - Price to EPS</a:t>
            </a:r>
            <a:endParaRPr sz="1500">
              <a:solidFill>
                <a:srgbClr val="000000"/>
              </a:solidFill>
            </a:endParaRPr>
          </a:p>
        </p:txBody>
      </p:sp>
      <p:sp>
        <p:nvSpPr>
          <p:cNvPr id="182" name="Google Shape;182;p26"/>
          <p:cNvSpPr txBox="1"/>
          <p:nvPr>
            <p:ph idx="1" type="body"/>
          </p:nvPr>
        </p:nvSpPr>
        <p:spPr>
          <a:xfrm>
            <a:off x="5663100" y="2322850"/>
            <a:ext cx="3254700" cy="26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Char char="●"/>
            </a:pPr>
            <a:r>
              <a:rPr b="1" lang="de" sz="1500">
                <a:solidFill>
                  <a:schemeClr val="accent4"/>
                </a:solidFill>
              </a:rPr>
              <a:t>Risk Ratios</a:t>
            </a:r>
            <a:endParaRPr sz="1500">
              <a:solidFill>
                <a:schemeClr val="accent4"/>
              </a:solidFill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de" sz="1500">
                <a:solidFill>
                  <a:schemeClr val="accent4"/>
                </a:solidFill>
              </a:rPr>
              <a:t>Net Debt - Ability to pay off debt</a:t>
            </a:r>
            <a:endParaRPr sz="1500">
              <a:solidFill>
                <a:schemeClr val="accent4"/>
              </a:solidFill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de" sz="1500">
                <a:solidFill>
                  <a:schemeClr val="accent4"/>
                </a:solidFill>
              </a:rPr>
              <a:t>Sharpe M - Return to Risk</a:t>
            </a:r>
            <a:endParaRPr sz="1500">
              <a:solidFill>
                <a:schemeClr val="accent4"/>
              </a:solidFill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de" sz="1500">
                <a:solidFill>
                  <a:schemeClr val="accent4"/>
                </a:solidFill>
              </a:rPr>
              <a:t>Beta M - Compared Volatility</a:t>
            </a:r>
            <a:endParaRPr sz="1500">
              <a:solidFill>
                <a:schemeClr val="accent4"/>
              </a:solidFill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de" sz="1500">
                <a:solidFill>
                  <a:schemeClr val="accent4"/>
                </a:solidFill>
              </a:rPr>
              <a:t>Revenue per Employee</a:t>
            </a:r>
            <a:endParaRPr sz="1500">
              <a:solidFill>
                <a:srgbClr val="000000"/>
              </a:solidFill>
            </a:endParaRPr>
          </a:p>
        </p:txBody>
      </p:sp>
      <p:cxnSp>
        <p:nvCxnSpPr>
          <p:cNvPr id="183" name="Google Shape;183;p26"/>
          <p:cNvCxnSpPr/>
          <p:nvPr/>
        </p:nvCxnSpPr>
        <p:spPr>
          <a:xfrm>
            <a:off x="3276775" y="2302600"/>
            <a:ext cx="11100" cy="2014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7"/>
          <p:cNvSpPr txBox="1"/>
          <p:nvPr>
            <p:ph type="title"/>
          </p:nvPr>
        </p:nvSpPr>
        <p:spPr>
          <a:xfrm>
            <a:off x="727800" y="48780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190" name="Google Shape;190;p27"/>
          <p:cNvSpPr txBox="1"/>
          <p:nvPr>
            <p:ph idx="1" type="body"/>
          </p:nvPr>
        </p:nvSpPr>
        <p:spPr>
          <a:xfrm>
            <a:off x="727800" y="1405325"/>
            <a:ext cx="7808400" cy="33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23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Cleaning &amp; Preprocessing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de" sz="1500">
                <a:solidFill>
                  <a:srgbClr val="000000"/>
                </a:solidFill>
              </a:rPr>
              <a:t>transforming to correct data-types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de" sz="1500">
                <a:solidFill>
                  <a:srgbClr val="000000"/>
                </a:solidFill>
              </a:rPr>
              <a:t>dropping</a:t>
            </a:r>
            <a:r>
              <a:rPr lang="de" sz="1500">
                <a:solidFill>
                  <a:srgbClr val="000000"/>
                </a:solidFill>
              </a:rPr>
              <a:t> all observations with nan values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de" sz="1500">
                <a:solidFill>
                  <a:srgbClr val="000000"/>
                </a:solidFill>
              </a:rPr>
              <a:t>creating dummies (one-hot encoding) for the sector feature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de" sz="1500">
                <a:solidFill>
                  <a:srgbClr val="000000"/>
                </a:solidFill>
              </a:rPr>
              <a:t>adding a new feature: Revenue per Employee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de" sz="1500">
                <a:solidFill>
                  <a:srgbClr val="000000"/>
                </a:solidFill>
              </a:rPr>
              <a:t>adding the base for the target feature: Market Cap_perf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de" sz="1500">
                <a:solidFill>
                  <a:srgbClr val="000000"/>
                </a:solidFill>
              </a:rPr>
              <a:t>dropping Price and Market Cap_last</a:t>
            </a:r>
            <a:endParaRPr sz="1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8"/>
          <p:cNvSpPr txBox="1"/>
          <p:nvPr>
            <p:ph type="title"/>
          </p:nvPr>
        </p:nvSpPr>
        <p:spPr>
          <a:xfrm>
            <a:off x="727800" y="48780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6" name="Google Shape;19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275" y="1233325"/>
            <a:ext cx="8623449" cy="3910125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9"/>
          <p:cNvSpPr txBox="1"/>
          <p:nvPr>
            <p:ph type="title"/>
          </p:nvPr>
        </p:nvSpPr>
        <p:spPr>
          <a:xfrm>
            <a:off x="727800" y="48780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204" name="Google Shape;20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6500" y="0"/>
            <a:ext cx="517099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0"/>
          <p:cNvSpPr txBox="1"/>
          <p:nvPr>
            <p:ph type="title"/>
          </p:nvPr>
        </p:nvSpPr>
        <p:spPr>
          <a:xfrm>
            <a:off x="727800" y="48780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 Data: “Top 10”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211" name="Google Shape;211;p30"/>
          <p:cNvSpPr txBox="1"/>
          <p:nvPr>
            <p:ph idx="1" type="body"/>
          </p:nvPr>
        </p:nvSpPr>
        <p:spPr>
          <a:xfrm>
            <a:off x="727800" y="1726000"/>
            <a:ext cx="3446700" cy="30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de" sz="1500">
                <a:solidFill>
                  <a:srgbClr val="000000"/>
                </a:solidFill>
              </a:rPr>
              <a:t>Top10 performing companies for all concluded periods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de" sz="1500">
                <a:solidFill>
                  <a:srgbClr val="000000"/>
                </a:solidFill>
              </a:rPr>
              <a:t>Energy sector strongly overrepresented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de" sz="1500">
                <a:solidFill>
                  <a:srgbClr val="000000"/>
                </a:solidFill>
              </a:rPr>
              <a:t>Real Estate and Utilities are both not once in Top10</a:t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id="212" name="Google Shape;21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9200" y="1726000"/>
            <a:ext cx="2303650" cy="19843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72850" y="1726003"/>
            <a:ext cx="2515361" cy="1984325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0"/>
          <p:cNvSpPr txBox="1"/>
          <p:nvPr>
            <p:ph type="title"/>
          </p:nvPr>
        </p:nvSpPr>
        <p:spPr>
          <a:xfrm>
            <a:off x="6572925" y="1245800"/>
            <a:ext cx="25155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Top 10</a:t>
            </a:r>
            <a:endParaRPr/>
          </a:p>
        </p:txBody>
      </p:sp>
      <p:sp>
        <p:nvSpPr>
          <p:cNvPr id="215" name="Google Shape;215;p30"/>
          <p:cNvSpPr txBox="1"/>
          <p:nvPr>
            <p:ph type="title"/>
          </p:nvPr>
        </p:nvSpPr>
        <p:spPr>
          <a:xfrm>
            <a:off x="4269225" y="1245800"/>
            <a:ext cx="2303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All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31"/>
          <p:cNvPicPr preferRelativeResize="0"/>
          <p:nvPr/>
        </p:nvPicPr>
        <p:blipFill rotWithShape="1">
          <a:blip r:embed="rId3">
            <a:alphaModFix/>
          </a:blip>
          <a:srcRect b="3063" l="0" r="0" t="0"/>
          <a:stretch/>
        </p:blipFill>
        <p:spPr>
          <a:xfrm>
            <a:off x="152400" y="1672400"/>
            <a:ext cx="3899924" cy="127710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1"/>
          <p:cNvSpPr txBox="1"/>
          <p:nvPr>
            <p:ph type="title"/>
          </p:nvPr>
        </p:nvSpPr>
        <p:spPr>
          <a:xfrm>
            <a:off x="727800" y="48780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 Data: “Top 10” vs. All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31"/>
          <p:cNvSpPr txBox="1"/>
          <p:nvPr>
            <p:ph idx="12" type="sldNum"/>
          </p:nvPr>
        </p:nvSpPr>
        <p:spPr>
          <a:xfrm>
            <a:off x="8612502" y="49022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223" name="Google Shape;22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52325" y="1672400"/>
            <a:ext cx="3638350" cy="127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90675" y="1672399"/>
            <a:ext cx="1321754" cy="127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200" y="3625025"/>
            <a:ext cx="3976125" cy="12351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52325" y="3639600"/>
            <a:ext cx="3661725" cy="122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3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714050" y="3639288"/>
            <a:ext cx="1211973" cy="12205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31"/>
          <p:cNvSpPr txBox="1"/>
          <p:nvPr>
            <p:ph type="title"/>
          </p:nvPr>
        </p:nvSpPr>
        <p:spPr>
          <a:xfrm>
            <a:off x="804000" y="1202075"/>
            <a:ext cx="12681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Top 10</a:t>
            </a:r>
            <a:endParaRPr/>
          </a:p>
        </p:txBody>
      </p:sp>
      <p:sp>
        <p:nvSpPr>
          <p:cNvPr id="229" name="Google Shape;229;p31"/>
          <p:cNvSpPr txBox="1"/>
          <p:nvPr>
            <p:ph type="title"/>
          </p:nvPr>
        </p:nvSpPr>
        <p:spPr>
          <a:xfrm>
            <a:off x="838450" y="3089825"/>
            <a:ext cx="9666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31"/>
          <p:cNvSpPr/>
          <p:nvPr/>
        </p:nvSpPr>
        <p:spPr>
          <a:xfrm>
            <a:off x="152400" y="2491475"/>
            <a:ext cx="8859900" cy="1773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31"/>
          <p:cNvSpPr/>
          <p:nvPr/>
        </p:nvSpPr>
        <p:spPr>
          <a:xfrm>
            <a:off x="76200" y="4437150"/>
            <a:ext cx="8859900" cy="1773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31"/>
          <p:cNvSpPr/>
          <p:nvPr/>
        </p:nvSpPr>
        <p:spPr>
          <a:xfrm rot="-5400000">
            <a:off x="2058300" y="3055450"/>
            <a:ext cx="505800" cy="4782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33" name="Google Shape;233;p31"/>
          <p:cNvSpPr/>
          <p:nvPr/>
        </p:nvSpPr>
        <p:spPr>
          <a:xfrm rot="5400000">
            <a:off x="2803561" y="3055300"/>
            <a:ext cx="505800" cy="478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34" name="Google Shape;234;p31"/>
          <p:cNvSpPr/>
          <p:nvPr/>
        </p:nvSpPr>
        <p:spPr>
          <a:xfrm rot="5400000">
            <a:off x="3511864" y="3055300"/>
            <a:ext cx="505800" cy="478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35" name="Google Shape;235;p31"/>
          <p:cNvSpPr/>
          <p:nvPr/>
        </p:nvSpPr>
        <p:spPr>
          <a:xfrm rot="5400000">
            <a:off x="4876274" y="3055450"/>
            <a:ext cx="505800" cy="478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36" name="Google Shape;236;p31"/>
          <p:cNvSpPr/>
          <p:nvPr/>
        </p:nvSpPr>
        <p:spPr>
          <a:xfrm rot="-5400000">
            <a:off x="4145883" y="3055450"/>
            <a:ext cx="505800" cy="4782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37" name="Google Shape;237;p31"/>
          <p:cNvSpPr/>
          <p:nvPr/>
        </p:nvSpPr>
        <p:spPr>
          <a:xfrm rot="5400000">
            <a:off x="5630279" y="3055450"/>
            <a:ext cx="505800" cy="478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38" name="Google Shape;238;p31"/>
          <p:cNvSpPr/>
          <p:nvPr/>
        </p:nvSpPr>
        <p:spPr>
          <a:xfrm rot="5400000">
            <a:off x="6475484" y="3055450"/>
            <a:ext cx="505800" cy="478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39" name="Google Shape;239;p31"/>
          <p:cNvSpPr/>
          <p:nvPr/>
        </p:nvSpPr>
        <p:spPr>
          <a:xfrm rot="5400000">
            <a:off x="7198683" y="3055450"/>
            <a:ext cx="505800" cy="4782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40" name="Google Shape;240;p31"/>
          <p:cNvSpPr/>
          <p:nvPr/>
        </p:nvSpPr>
        <p:spPr>
          <a:xfrm rot="5400000">
            <a:off x="8098650" y="3055300"/>
            <a:ext cx="505800" cy="4782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7800" y="48780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de" sz="2840"/>
              <a:t>Table of Contents</a:t>
            </a:r>
            <a:endParaRPr sz="2840"/>
          </a:p>
        </p:txBody>
      </p:sp>
      <p:sp>
        <p:nvSpPr>
          <p:cNvPr id="94" name="Google Shape;94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95" name="Google Shape;95;p14"/>
          <p:cNvSpPr txBox="1"/>
          <p:nvPr>
            <p:ph idx="4294967295" type="body"/>
          </p:nvPr>
        </p:nvSpPr>
        <p:spPr>
          <a:xfrm>
            <a:off x="727650" y="1326100"/>
            <a:ext cx="7688700" cy="34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AutoNum type="arabicPeriod"/>
            </a:pPr>
            <a:r>
              <a:rPr b="1" lang="de" sz="2500">
                <a:solidFill>
                  <a:srgbClr val="000000"/>
                </a:solidFill>
              </a:rPr>
              <a:t>Outline</a:t>
            </a:r>
            <a:endParaRPr b="1" sz="2500">
              <a:solidFill>
                <a:srgbClr val="000000"/>
              </a:solidFill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AutoNum type="arabicPeriod"/>
            </a:pPr>
            <a:r>
              <a:rPr b="1" lang="de" sz="2500">
                <a:solidFill>
                  <a:srgbClr val="000000"/>
                </a:solidFill>
              </a:rPr>
              <a:t>Data</a:t>
            </a:r>
            <a:endParaRPr b="1" sz="2500">
              <a:solidFill>
                <a:srgbClr val="000000"/>
              </a:solidFill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AutoNum type="arabicPeriod"/>
            </a:pPr>
            <a:r>
              <a:rPr b="1" lang="de" sz="2500">
                <a:solidFill>
                  <a:srgbClr val="000000"/>
                </a:solidFill>
              </a:rPr>
              <a:t>Machine Learning</a:t>
            </a:r>
            <a:endParaRPr b="1" sz="2500">
              <a:solidFill>
                <a:srgbClr val="000000"/>
              </a:solidFill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AutoNum type="arabicPeriod"/>
            </a:pPr>
            <a:r>
              <a:rPr b="1" lang="de" sz="2500">
                <a:solidFill>
                  <a:srgbClr val="000000"/>
                </a:solidFill>
              </a:rPr>
              <a:t>Results</a:t>
            </a:r>
            <a:endParaRPr b="1" sz="2500">
              <a:solidFill>
                <a:srgbClr val="000000"/>
              </a:solidFill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AutoNum type="arabicPeriod"/>
            </a:pPr>
            <a:r>
              <a:rPr b="1" lang="de" sz="2500">
                <a:solidFill>
                  <a:srgbClr val="000000"/>
                </a:solidFill>
              </a:rPr>
              <a:t>Sources</a:t>
            </a:r>
            <a:endParaRPr b="1" sz="2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2"/>
          <p:cNvSpPr txBox="1"/>
          <p:nvPr>
            <p:ph type="title"/>
          </p:nvPr>
        </p:nvSpPr>
        <p:spPr>
          <a:xfrm>
            <a:off x="727800" y="141050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3. Machine Learning</a:t>
            </a:r>
            <a:endParaRPr/>
          </a:p>
        </p:txBody>
      </p:sp>
      <p:sp>
        <p:nvSpPr>
          <p:cNvPr id="246" name="Google Shape;246;p3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3"/>
          <p:cNvSpPr txBox="1"/>
          <p:nvPr>
            <p:ph type="title"/>
          </p:nvPr>
        </p:nvSpPr>
        <p:spPr>
          <a:xfrm>
            <a:off x="727650" y="4878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3. </a:t>
            </a:r>
            <a:r>
              <a:rPr lang="de"/>
              <a:t>Machine Learning</a:t>
            </a:r>
            <a:endParaRPr/>
          </a:p>
        </p:txBody>
      </p:sp>
      <p:sp>
        <p:nvSpPr>
          <p:cNvPr id="252" name="Google Shape;252;p3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>
                <a:solidFill>
                  <a:schemeClr val="accent1"/>
                </a:solidFill>
              </a:rPr>
              <a:t>‹#›</a:t>
            </a:fld>
            <a:endParaRPr>
              <a:solidFill>
                <a:schemeClr val="accent1"/>
              </a:solidFill>
            </a:endParaRPr>
          </a:p>
        </p:txBody>
      </p:sp>
      <p:sp>
        <p:nvSpPr>
          <p:cNvPr id="253" name="Google Shape;253;p33"/>
          <p:cNvSpPr txBox="1"/>
          <p:nvPr>
            <p:ph idx="1" type="body"/>
          </p:nvPr>
        </p:nvSpPr>
        <p:spPr>
          <a:xfrm>
            <a:off x="727650" y="1405325"/>
            <a:ext cx="7808700" cy="33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b="1" lang="de" sz="1500">
                <a:solidFill>
                  <a:srgbClr val="000000"/>
                </a:solidFill>
              </a:rPr>
              <a:t>target</a:t>
            </a:r>
            <a:r>
              <a:rPr lang="de" sz="1500">
                <a:solidFill>
                  <a:srgbClr val="000000"/>
                </a:solidFill>
              </a:rPr>
              <a:t> label is determined: </a:t>
            </a:r>
            <a:endParaRPr sz="1500">
              <a:solidFill>
                <a:srgbClr val="000000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</a:pPr>
            <a:r>
              <a:rPr lang="de" sz="1500">
                <a:solidFill>
                  <a:srgbClr val="000000"/>
                </a:solidFill>
              </a:rPr>
              <a:t>companies</a:t>
            </a:r>
            <a:r>
              <a:rPr lang="de" sz="1500">
                <a:solidFill>
                  <a:srgbClr val="000000"/>
                </a:solidFill>
              </a:rPr>
              <a:t> with a </a:t>
            </a:r>
            <a:r>
              <a:rPr b="1" lang="de" sz="1500">
                <a:solidFill>
                  <a:srgbClr val="000000"/>
                </a:solidFill>
              </a:rPr>
              <a:t>higher return</a:t>
            </a:r>
            <a:r>
              <a:rPr lang="de" sz="1500">
                <a:solidFill>
                  <a:srgbClr val="000000"/>
                </a:solidFill>
              </a:rPr>
              <a:t> than the mean are labeled </a:t>
            </a:r>
            <a:r>
              <a:rPr b="1" lang="de" sz="1500">
                <a:solidFill>
                  <a:srgbClr val="000000"/>
                </a:solidFill>
              </a:rPr>
              <a:t>“Outperformed”</a:t>
            </a:r>
            <a:endParaRPr b="1" sz="1500">
              <a:solidFill>
                <a:srgbClr val="000000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</a:pPr>
            <a:r>
              <a:rPr lang="de" sz="1500">
                <a:solidFill>
                  <a:srgbClr val="000000"/>
                </a:solidFill>
              </a:rPr>
              <a:t>companies with a </a:t>
            </a:r>
            <a:r>
              <a:rPr b="1" lang="de" sz="1500">
                <a:solidFill>
                  <a:srgbClr val="000000"/>
                </a:solidFill>
              </a:rPr>
              <a:t>lower return</a:t>
            </a:r>
            <a:r>
              <a:rPr lang="de" sz="1500">
                <a:solidFill>
                  <a:srgbClr val="000000"/>
                </a:solidFill>
              </a:rPr>
              <a:t> than the mean or an equal return are labeled </a:t>
            </a:r>
            <a:r>
              <a:rPr b="1" lang="de" sz="1500">
                <a:solidFill>
                  <a:srgbClr val="000000"/>
                </a:solidFill>
              </a:rPr>
              <a:t>“Not Outperformed”</a:t>
            </a:r>
            <a:endParaRPr b="1"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de" sz="1500">
                <a:solidFill>
                  <a:srgbClr val="000000"/>
                </a:solidFill>
              </a:rPr>
              <a:t>differentiation between</a:t>
            </a:r>
            <a:r>
              <a:rPr b="1" lang="de" sz="1500">
                <a:solidFill>
                  <a:srgbClr val="000000"/>
                </a:solidFill>
              </a:rPr>
              <a:t> three data cases</a:t>
            </a:r>
            <a:r>
              <a:rPr lang="de" sz="1500">
                <a:solidFill>
                  <a:srgbClr val="000000"/>
                </a:solidFill>
              </a:rPr>
              <a:t>:</a:t>
            </a:r>
            <a:endParaRPr sz="1500">
              <a:solidFill>
                <a:srgbClr val="000000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</a:pPr>
            <a:r>
              <a:rPr lang="de" sz="1500">
                <a:solidFill>
                  <a:srgbClr val="000000"/>
                </a:solidFill>
              </a:rPr>
              <a:t>a case where the data consists of </a:t>
            </a:r>
            <a:r>
              <a:rPr b="1" lang="de" sz="1500">
                <a:solidFill>
                  <a:srgbClr val="000000"/>
                </a:solidFill>
              </a:rPr>
              <a:t>only the former/ concluded periods</a:t>
            </a:r>
            <a:endParaRPr b="1" sz="1500">
              <a:solidFill>
                <a:srgbClr val="000000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</a:pPr>
            <a:r>
              <a:rPr lang="de" sz="1500">
                <a:solidFill>
                  <a:srgbClr val="000000"/>
                </a:solidFill>
              </a:rPr>
              <a:t>a case where the data consists of </a:t>
            </a:r>
            <a:r>
              <a:rPr b="1" lang="de" sz="1500">
                <a:solidFill>
                  <a:srgbClr val="000000"/>
                </a:solidFill>
              </a:rPr>
              <a:t>all data</a:t>
            </a:r>
            <a:r>
              <a:rPr lang="de" sz="1500">
                <a:solidFill>
                  <a:srgbClr val="000000"/>
                </a:solidFill>
              </a:rPr>
              <a:t>, including the ongoing period</a:t>
            </a:r>
            <a:endParaRPr sz="1500">
              <a:solidFill>
                <a:srgbClr val="000000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</a:pPr>
            <a:r>
              <a:rPr lang="de" sz="1500">
                <a:solidFill>
                  <a:srgbClr val="000000"/>
                </a:solidFill>
              </a:rPr>
              <a:t>a case where the </a:t>
            </a:r>
            <a:r>
              <a:rPr b="1" lang="de" sz="1500">
                <a:solidFill>
                  <a:srgbClr val="000000"/>
                </a:solidFill>
              </a:rPr>
              <a:t>training data</a:t>
            </a:r>
            <a:r>
              <a:rPr lang="de" sz="1500">
                <a:solidFill>
                  <a:srgbClr val="000000"/>
                </a:solidFill>
              </a:rPr>
              <a:t> consists of the</a:t>
            </a:r>
            <a:r>
              <a:rPr b="1" lang="de" sz="1500">
                <a:solidFill>
                  <a:srgbClr val="000000"/>
                </a:solidFill>
              </a:rPr>
              <a:t> former</a:t>
            </a:r>
            <a:r>
              <a:rPr lang="de" sz="1500">
                <a:solidFill>
                  <a:srgbClr val="000000"/>
                </a:solidFill>
              </a:rPr>
              <a:t>, concluded periods and the </a:t>
            </a:r>
            <a:r>
              <a:rPr b="1" lang="de" sz="1500">
                <a:solidFill>
                  <a:srgbClr val="000000"/>
                </a:solidFill>
              </a:rPr>
              <a:t>test data</a:t>
            </a:r>
            <a:r>
              <a:rPr lang="de" sz="1500">
                <a:solidFill>
                  <a:srgbClr val="000000"/>
                </a:solidFill>
              </a:rPr>
              <a:t> consists of the </a:t>
            </a:r>
            <a:r>
              <a:rPr b="1" lang="de" sz="1500">
                <a:solidFill>
                  <a:srgbClr val="000000"/>
                </a:solidFill>
              </a:rPr>
              <a:t>current</a:t>
            </a:r>
            <a:r>
              <a:rPr lang="de" sz="1500">
                <a:solidFill>
                  <a:srgbClr val="000000"/>
                </a:solidFill>
              </a:rPr>
              <a:t>, ongoing period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de" sz="1500">
                <a:solidFill>
                  <a:srgbClr val="000000"/>
                </a:solidFill>
              </a:rPr>
              <a:t>the features will be evaluated using </a:t>
            </a:r>
            <a:endParaRPr sz="1500">
              <a:solidFill>
                <a:srgbClr val="000000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</a:pPr>
            <a:r>
              <a:rPr lang="de" sz="1500">
                <a:solidFill>
                  <a:srgbClr val="000000"/>
                </a:solidFill>
              </a:rPr>
              <a:t>simple </a:t>
            </a:r>
            <a:r>
              <a:rPr b="1" lang="de" sz="1500">
                <a:solidFill>
                  <a:srgbClr val="000000"/>
                </a:solidFill>
              </a:rPr>
              <a:t>DecisionTree</a:t>
            </a:r>
            <a:r>
              <a:rPr lang="de" sz="1500">
                <a:solidFill>
                  <a:srgbClr val="000000"/>
                </a:solidFill>
              </a:rPr>
              <a:t> with a max_depth of 3</a:t>
            </a:r>
            <a:endParaRPr sz="1500">
              <a:solidFill>
                <a:srgbClr val="000000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</a:pPr>
            <a:r>
              <a:rPr b="1" lang="de" sz="1500">
                <a:solidFill>
                  <a:srgbClr val="000000"/>
                </a:solidFill>
              </a:rPr>
              <a:t>RandomForest</a:t>
            </a:r>
            <a:r>
              <a:rPr lang="de" sz="1500">
                <a:solidFill>
                  <a:srgbClr val="000000"/>
                </a:solidFill>
              </a:rPr>
              <a:t> with </a:t>
            </a:r>
            <a:r>
              <a:rPr b="1" lang="de" sz="1500">
                <a:solidFill>
                  <a:srgbClr val="000000"/>
                </a:solidFill>
              </a:rPr>
              <a:t>hyperparameter-tuning using GridSearchCV</a:t>
            </a:r>
            <a:endParaRPr b="1" sz="1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34"/>
          <p:cNvPicPr preferRelativeResize="0"/>
          <p:nvPr/>
        </p:nvPicPr>
        <p:blipFill rotWithShape="1">
          <a:blip r:embed="rId3">
            <a:alphaModFix/>
          </a:blip>
          <a:srcRect b="11864" l="0" r="0" t="10945"/>
          <a:stretch/>
        </p:blipFill>
        <p:spPr>
          <a:xfrm>
            <a:off x="3665650" y="910975"/>
            <a:ext cx="5176325" cy="3970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7650" y="1251100"/>
            <a:ext cx="2615391" cy="190290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34"/>
          <p:cNvSpPr txBox="1"/>
          <p:nvPr>
            <p:ph type="title"/>
          </p:nvPr>
        </p:nvSpPr>
        <p:spPr>
          <a:xfrm>
            <a:off x="727650" y="4878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3. Machine Learning: DT former data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3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>
                <a:solidFill>
                  <a:schemeClr val="accent1"/>
                </a:solidFill>
              </a:rPr>
              <a:t>‹#›</a:t>
            </a:fld>
            <a:endParaRPr>
              <a:solidFill>
                <a:schemeClr val="accent1"/>
              </a:solidFill>
            </a:endParaRPr>
          </a:p>
        </p:txBody>
      </p:sp>
      <p:pic>
        <p:nvPicPr>
          <p:cNvPr id="262" name="Google Shape;262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7650" y="3222450"/>
            <a:ext cx="2938000" cy="165895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Google Shape;267;p35"/>
          <p:cNvPicPr preferRelativeResize="0"/>
          <p:nvPr/>
        </p:nvPicPr>
        <p:blipFill rotWithShape="1">
          <a:blip r:embed="rId3">
            <a:alphaModFix/>
          </a:blip>
          <a:srcRect b="11805" l="0" r="0" t="10681"/>
          <a:stretch/>
        </p:blipFill>
        <p:spPr>
          <a:xfrm>
            <a:off x="3698400" y="919550"/>
            <a:ext cx="5110426" cy="3936051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35"/>
          <p:cNvSpPr txBox="1"/>
          <p:nvPr>
            <p:ph type="title"/>
          </p:nvPr>
        </p:nvSpPr>
        <p:spPr>
          <a:xfrm>
            <a:off x="727650" y="4878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3. Machine Learning: DT all data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3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>
                <a:solidFill>
                  <a:schemeClr val="accent1"/>
                </a:solidFill>
              </a:rPr>
              <a:t>‹#›</a:t>
            </a:fld>
            <a:endParaRPr>
              <a:solidFill>
                <a:schemeClr val="accent1"/>
              </a:solidFill>
            </a:endParaRPr>
          </a:p>
        </p:txBody>
      </p:sp>
      <p:pic>
        <p:nvPicPr>
          <p:cNvPr id="270" name="Google Shape;27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7650" y="3260925"/>
            <a:ext cx="2837781" cy="1594675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71" name="Google Shape;271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7650" y="1253925"/>
            <a:ext cx="2613125" cy="190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Google Shape;276;p36"/>
          <p:cNvPicPr preferRelativeResize="0"/>
          <p:nvPr/>
        </p:nvPicPr>
        <p:blipFill rotWithShape="1">
          <a:blip r:embed="rId3">
            <a:alphaModFix/>
          </a:blip>
          <a:srcRect b="11641" l="0" r="0" t="10748"/>
          <a:stretch/>
        </p:blipFill>
        <p:spPr>
          <a:xfrm>
            <a:off x="3704025" y="928150"/>
            <a:ext cx="5126477" cy="3953252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36"/>
          <p:cNvSpPr txBox="1"/>
          <p:nvPr>
            <p:ph type="title"/>
          </p:nvPr>
        </p:nvSpPr>
        <p:spPr>
          <a:xfrm>
            <a:off x="727650" y="4878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3. Machine Learning: DT former=train, current=test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3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>
                <a:solidFill>
                  <a:schemeClr val="accent1"/>
                </a:solidFill>
              </a:rPr>
              <a:t>‹#›</a:t>
            </a:fld>
            <a:endParaRPr>
              <a:solidFill>
                <a:schemeClr val="accent1"/>
              </a:solidFill>
            </a:endParaRPr>
          </a:p>
        </p:txBody>
      </p:sp>
      <p:pic>
        <p:nvPicPr>
          <p:cNvPr id="279" name="Google Shape;279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2325" y="1235550"/>
            <a:ext cx="2592600" cy="188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7650" y="3259100"/>
            <a:ext cx="2817000" cy="16223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7"/>
          <p:cNvSpPr txBox="1"/>
          <p:nvPr>
            <p:ph type="title"/>
          </p:nvPr>
        </p:nvSpPr>
        <p:spPr>
          <a:xfrm>
            <a:off x="727650" y="4878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3. Machine Learning: RF former data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>
                <a:solidFill>
                  <a:schemeClr val="accent1"/>
                </a:solidFill>
              </a:rPr>
              <a:t>‹#›</a:t>
            </a:fld>
            <a:endParaRPr>
              <a:solidFill>
                <a:schemeClr val="accent1"/>
              </a:solidFill>
            </a:endParaRPr>
          </a:p>
        </p:txBody>
      </p:sp>
      <p:pic>
        <p:nvPicPr>
          <p:cNvPr id="287" name="Google Shape;28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00" y="1350000"/>
            <a:ext cx="3187675" cy="18360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88" name="Google Shape;288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0000" y="1350000"/>
            <a:ext cx="4479462" cy="3387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0000" y="4140000"/>
            <a:ext cx="5040000" cy="720000"/>
          </a:xfrm>
          <a:prstGeom prst="rect">
            <a:avLst/>
          </a:prstGeom>
          <a:noFill/>
          <a:ln cap="flat" cmpd="sng" w="28575">
            <a:solidFill>
              <a:srgbClr val="3B3B3B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Google Shape;29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0000" y="1350000"/>
            <a:ext cx="4622652" cy="3496055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38"/>
          <p:cNvSpPr txBox="1"/>
          <p:nvPr>
            <p:ph type="title"/>
          </p:nvPr>
        </p:nvSpPr>
        <p:spPr>
          <a:xfrm>
            <a:off x="727650" y="4878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3. </a:t>
            </a:r>
            <a:r>
              <a:rPr lang="de"/>
              <a:t>Machine Learning: RF all data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3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>
                <a:solidFill>
                  <a:schemeClr val="accent1"/>
                </a:solidFill>
              </a:rPr>
              <a:t>‹#›</a:t>
            </a:fld>
            <a:endParaRPr>
              <a:solidFill>
                <a:schemeClr val="accent1"/>
              </a:solidFill>
            </a:endParaRPr>
          </a:p>
        </p:txBody>
      </p:sp>
      <p:pic>
        <p:nvPicPr>
          <p:cNvPr id="297" name="Google Shape;297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0000" y="1350000"/>
            <a:ext cx="3186000" cy="18360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98" name="Google Shape;298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0000" y="4140000"/>
            <a:ext cx="5040001" cy="720000"/>
          </a:xfrm>
          <a:prstGeom prst="rect">
            <a:avLst/>
          </a:prstGeom>
          <a:noFill/>
          <a:ln cap="flat" cmpd="sng" w="28575">
            <a:solidFill>
              <a:srgbClr val="3B3B3B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9"/>
          <p:cNvSpPr txBox="1"/>
          <p:nvPr>
            <p:ph type="title"/>
          </p:nvPr>
        </p:nvSpPr>
        <p:spPr>
          <a:xfrm>
            <a:off x="727650" y="4878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3. Machine Learning: RF </a:t>
            </a:r>
            <a:r>
              <a:rPr lang="de">
                <a:solidFill>
                  <a:schemeClr val="dk1"/>
                </a:solidFill>
              </a:rPr>
              <a:t>former=train, current=test</a:t>
            </a:r>
            <a:r>
              <a:rPr lang="de"/>
              <a:t>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3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>
                <a:solidFill>
                  <a:schemeClr val="accent1"/>
                </a:solidFill>
              </a:rPr>
              <a:t>‹#›</a:t>
            </a:fld>
            <a:endParaRPr>
              <a:solidFill>
                <a:schemeClr val="accent1"/>
              </a:solidFill>
            </a:endParaRPr>
          </a:p>
        </p:txBody>
      </p:sp>
      <p:pic>
        <p:nvPicPr>
          <p:cNvPr id="305" name="Google Shape;30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0000" y="1350000"/>
            <a:ext cx="4719750" cy="3569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0000" y="4140000"/>
            <a:ext cx="5040001" cy="720000"/>
          </a:xfrm>
          <a:prstGeom prst="rect">
            <a:avLst/>
          </a:prstGeom>
          <a:noFill/>
          <a:ln cap="flat" cmpd="sng" w="28575">
            <a:solidFill>
              <a:srgbClr val="3B3B3B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07" name="Google Shape;307;p39"/>
          <p:cNvPicPr preferRelativeResize="0"/>
          <p:nvPr/>
        </p:nvPicPr>
        <p:blipFill rotWithShape="1">
          <a:blip r:embed="rId5">
            <a:alphaModFix/>
          </a:blip>
          <a:srcRect b="0" l="1797" r="0" t="0"/>
          <a:stretch/>
        </p:blipFill>
        <p:spPr>
          <a:xfrm>
            <a:off x="720000" y="1350000"/>
            <a:ext cx="3186000" cy="18360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0"/>
          <p:cNvSpPr txBox="1"/>
          <p:nvPr>
            <p:ph type="title"/>
          </p:nvPr>
        </p:nvSpPr>
        <p:spPr>
          <a:xfrm>
            <a:off x="727650" y="487800"/>
            <a:ext cx="8357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3. Machine Learning: RF predictor </a:t>
            </a:r>
            <a:r>
              <a:rPr lang="de">
                <a:solidFill>
                  <a:schemeClr val="dk1"/>
                </a:solidFill>
              </a:rPr>
              <a:t>implementation</a:t>
            </a:r>
            <a:r>
              <a:rPr lang="de"/>
              <a:t>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4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>
                <a:solidFill>
                  <a:schemeClr val="accent1"/>
                </a:solidFill>
              </a:rPr>
              <a:t>‹#›</a:t>
            </a:fld>
            <a:endParaRPr>
              <a:solidFill>
                <a:schemeClr val="accent1"/>
              </a:solidFill>
            </a:endParaRPr>
          </a:p>
        </p:txBody>
      </p:sp>
      <p:sp>
        <p:nvSpPr>
          <p:cNvPr id="314" name="Google Shape;314;p40"/>
          <p:cNvSpPr txBox="1"/>
          <p:nvPr/>
        </p:nvSpPr>
        <p:spPr>
          <a:xfrm>
            <a:off x="674700" y="1475650"/>
            <a:ext cx="779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15" name="Google Shape;315;p40"/>
          <p:cNvPicPr preferRelativeResize="0"/>
          <p:nvPr/>
        </p:nvPicPr>
        <p:blipFill rotWithShape="1">
          <a:blip r:embed="rId3">
            <a:alphaModFix/>
          </a:blip>
          <a:srcRect b="0" l="0" r="37043" t="0"/>
          <a:stretch/>
        </p:blipFill>
        <p:spPr>
          <a:xfrm>
            <a:off x="1693562" y="1690450"/>
            <a:ext cx="5756875" cy="123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40"/>
          <p:cNvPicPr preferRelativeResize="0"/>
          <p:nvPr/>
        </p:nvPicPr>
        <p:blipFill rotWithShape="1">
          <a:blip r:embed="rId3">
            <a:alphaModFix/>
          </a:blip>
          <a:srcRect b="0" l="0" r="69312" t="0"/>
          <a:stretch/>
        </p:blipFill>
        <p:spPr>
          <a:xfrm>
            <a:off x="1693550" y="3319125"/>
            <a:ext cx="2806000" cy="123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40"/>
          <p:cNvPicPr preferRelativeResize="0"/>
          <p:nvPr/>
        </p:nvPicPr>
        <p:blipFill rotWithShape="1">
          <a:blip r:embed="rId3">
            <a:alphaModFix/>
          </a:blip>
          <a:srcRect b="0" l="63090" r="0" t="0"/>
          <a:stretch/>
        </p:blipFill>
        <p:spPr>
          <a:xfrm>
            <a:off x="4499550" y="3319125"/>
            <a:ext cx="3375050" cy="1235075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40"/>
          <p:cNvSpPr/>
          <p:nvPr/>
        </p:nvSpPr>
        <p:spPr>
          <a:xfrm>
            <a:off x="4572000" y="3592975"/>
            <a:ext cx="667200" cy="9615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40"/>
          <p:cNvSpPr/>
          <p:nvPr/>
        </p:nvSpPr>
        <p:spPr>
          <a:xfrm>
            <a:off x="5955375" y="3592975"/>
            <a:ext cx="765300" cy="6945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40"/>
          <p:cNvSpPr/>
          <p:nvPr/>
        </p:nvSpPr>
        <p:spPr>
          <a:xfrm>
            <a:off x="5239200" y="4287475"/>
            <a:ext cx="716100" cy="2670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1"/>
          <p:cNvSpPr txBox="1"/>
          <p:nvPr>
            <p:ph type="title"/>
          </p:nvPr>
        </p:nvSpPr>
        <p:spPr>
          <a:xfrm>
            <a:off x="727800" y="141050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4. Results</a:t>
            </a:r>
            <a:endParaRPr/>
          </a:p>
        </p:txBody>
      </p:sp>
      <p:sp>
        <p:nvSpPr>
          <p:cNvPr id="326" name="Google Shape;326;p4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847900" y="1422125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508000" lvl="0" marL="457200" rtl="0" algn="l">
              <a:spcBef>
                <a:spcPts val="0"/>
              </a:spcBef>
              <a:spcAft>
                <a:spcPts val="0"/>
              </a:spcAft>
              <a:buSzPts val="4400"/>
              <a:buAutoNum type="arabicPeriod"/>
            </a:pPr>
            <a:r>
              <a:rPr lang="de"/>
              <a:t>Outline</a:t>
            </a:r>
            <a:endParaRPr/>
          </a:p>
        </p:txBody>
      </p:sp>
      <p:sp>
        <p:nvSpPr>
          <p:cNvPr id="101" name="Google Shape;101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2"/>
          <p:cNvSpPr txBox="1"/>
          <p:nvPr>
            <p:ph type="title"/>
          </p:nvPr>
        </p:nvSpPr>
        <p:spPr>
          <a:xfrm>
            <a:off x="727650" y="4878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4. Results</a:t>
            </a:r>
            <a:endParaRPr/>
          </a:p>
        </p:txBody>
      </p:sp>
      <p:sp>
        <p:nvSpPr>
          <p:cNvPr id="332" name="Google Shape;332;p4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333" name="Google Shape;333;p42"/>
          <p:cNvSpPr txBox="1"/>
          <p:nvPr>
            <p:ph idx="1" type="body"/>
          </p:nvPr>
        </p:nvSpPr>
        <p:spPr>
          <a:xfrm>
            <a:off x="727650" y="1405325"/>
            <a:ext cx="7688700" cy="33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➔"/>
            </a:pPr>
            <a:r>
              <a:rPr lang="de" sz="1800">
                <a:solidFill>
                  <a:srgbClr val="000000"/>
                </a:solidFill>
              </a:rPr>
              <a:t>Do companies with certain feature values perform better?</a:t>
            </a:r>
            <a:endParaRPr sz="18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de" sz="1800">
                <a:solidFill>
                  <a:schemeClr val="dk1"/>
                </a:solidFill>
              </a:rPr>
              <a:t>Kind off, certain features can be good indicators whether or not a	company will	perform better or worse during periods of inflation.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Char char="➔"/>
            </a:pPr>
            <a:r>
              <a:rPr lang="de" sz="1800">
                <a:solidFill>
                  <a:srgbClr val="000000"/>
                </a:solidFill>
              </a:rPr>
              <a:t>Therefore, can better performing companies be determined and predicted?</a:t>
            </a:r>
            <a:endParaRPr sz="1800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de" sz="1800">
                <a:solidFill>
                  <a:schemeClr val="dk1"/>
                </a:solidFill>
              </a:rPr>
              <a:t>Yes, they can be approximately predicted based on the data from past	periods.</a:t>
            </a:r>
            <a:endParaRPr sz="1800"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3"/>
          <p:cNvSpPr txBox="1"/>
          <p:nvPr>
            <p:ph type="title"/>
          </p:nvPr>
        </p:nvSpPr>
        <p:spPr>
          <a:xfrm>
            <a:off x="727650" y="4878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4. Results</a:t>
            </a:r>
            <a:endParaRPr/>
          </a:p>
        </p:txBody>
      </p:sp>
      <p:sp>
        <p:nvSpPr>
          <p:cNvPr id="339" name="Google Shape;339;p4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340" name="Google Shape;340;p43"/>
          <p:cNvSpPr txBox="1"/>
          <p:nvPr>
            <p:ph idx="1" type="body"/>
          </p:nvPr>
        </p:nvSpPr>
        <p:spPr>
          <a:xfrm>
            <a:off x="727650" y="1405325"/>
            <a:ext cx="7688700" cy="33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800">
                <a:solidFill>
                  <a:schemeClr val="dk1"/>
                </a:solidFill>
              </a:rPr>
              <a:t>Potential further research questions: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800">
                <a:solidFill>
                  <a:srgbClr val="000000"/>
                </a:solidFill>
              </a:rPr>
              <a:t>How much more can the classifier be refined(label data more precisely to detect the very best)?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de" sz="1800">
                <a:solidFill>
                  <a:srgbClr val="000000"/>
                </a:solidFill>
              </a:rPr>
              <a:t>Can these better performing companies simply be explained by some kick-off event such as an energy crisis (energy companies profit/less energy dependent companies perform better in comparison)?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4"/>
          <p:cNvSpPr txBox="1"/>
          <p:nvPr>
            <p:ph type="title"/>
          </p:nvPr>
        </p:nvSpPr>
        <p:spPr>
          <a:xfrm>
            <a:off x="727800" y="141050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5</a:t>
            </a:r>
            <a:r>
              <a:rPr lang="de"/>
              <a:t>. Sources</a:t>
            </a:r>
            <a:endParaRPr/>
          </a:p>
        </p:txBody>
      </p:sp>
      <p:sp>
        <p:nvSpPr>
          <p:cNvPr id="346" name="Google Shape;346;p4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5"/>
          <p:cNvSpPr txBox="1"/>
          <p:nvPr>
            <p:ph type="title"/>
          </p:nvPr>
        </p:nvSpPr>
        <p:spPr>
          <a:xfrm>
            <a:off x="727800" y="48780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Data </a:t>
            </a:r>
            <a:r>
              <a:rPr lang="de"/>
              <a:t>Sources</a:t>
            </a:r>
            <a:endParaRPr/>
          </a:p>
        </p:txBody>
      </p:sp>
      <p:sp>
        <p:nvSpPr>
          <p:cNvPr id="352" name="Google Shape;352;p4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353" name="Google Shape;353;p45"/>
          <p:cNvSpPr txBox="1"/>
          <p:nvPr>
            <p:ph idx="1" type="body"/>
          </p:nvPr>
        </p:nvSpPr>
        <p:spPr>
          <a:xfrm>
            <a:off x="727800" y="1405325"/>
            <a:ext cx="7688400" cy="33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/>
              <a:t>Bloomberg Finance L.P.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600"/>
              <a:t>https://www.spglobal.com/spdji/en/indices/equity/sp-composite-1500/#overview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600"/>
              <a:t>https://fred.stlouisfed.org/series/FEDFUNDS#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600"/>
              <a:t>https://fred.stlouisfed.org/series/CORESTICKM159SFRBATL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600"/>
              <a:t>https://fred.stlouisfed.org/series/UNRATE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600"/>
              <a:t>https://fred.stlouisfed.org/series/WTISPLC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de" sz="1600"/>
              <a:t>https://www.investing.com/commodities/gold-historical-data</a:t>
            </a:r>
            <a:endParaRPr sz="16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6"/>
          <p:cNvSpPr txBox="1"/>
          <p:nvPr>
            <p:ph type="title"/>
          </p:nvPr>
        </p:nvSpPr>
        <p:spPr>
          <a:xfrm>
            <a:off x="727800" y="48780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Scientific</a:t>
            </a:r>
            <a:r>
              <a:rPr lang="de"/>
              <a:t> Sources</a:t>
            </a:r>
            <a:endParaRPr/>
          </a:p>
        </p:txBody>
      </p:sp>
      <p:sp>
        <p:nvSpPr>
          <p:cNvPr id="359" name="Google Shape;359;p4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360" name="Google Shape;360;p46"/>
          <p:cNvSpPr txBox="1"/>
          <p:nvPr>
            <p:ph idx="1" type="body"/>
          </p:nvPr>
        </p:nvSpPr>
        <p:spPr>
          <a:xfrm>
            <a:off x="727800" y="1292675"/>
            <a:ext cx="7808400" cy="3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943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13"/>
              <a:buAutoNum type="arabicPeriod"/>
            </a:pPr>
            <a:r>
              <a:rPr lang="de" sz="1312"/>
              <a:t>Bampinas, Georgios, and Theodore Panagiotidis. "Hedging inflation with individual US </a:t>
            </a:r>
            <a:r>
              <a:rPr lang="de" sz="1312"/>
              <a:t>companies</a:t>
            </a:r>
            <a:r>
              <a:rPr lang="de" sz="1312"/>
              <a:t>: A long-run portfolio analysis." The North American Journal of Economics and Finance 37 (2016): 374-392.</a:t>
            </a:r>
            <a:endParaRPr sz="1312"/>
          </a:p>
          <a:p>
            <a:pPr indent="-311943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13"/>
              <a:buAutoNum type="arabicPeriod"/>
            </a:pPr>
            <a:r>
              <a:rPr lang="de" sz="1312"/>
              <a:t>Choudhry, Taufiq. "Inflation and rates of return on stocks: evidence from high inflation countries." Journal of International Financial Markets, Institutions and Money 11.1 (2001): 75-96.</a:t>
            </a:r>
            <a:endParaRPr sz="1312"/>
          </a:p>
          <a:p>
            <a:pPr indent="-311943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13"/>
              <a:buAutoNum type="arabicPeriod"/>
            </a:pPr>
            <a:r>
              <a:rPr lang="de" sz="1312"/>
              <a:t>Ghosh, Dipak, et al. "Gold as an inflation hedge?." Studies in Economics and Finance 22.1 (2004): 1-25.</a:t>
            </a:r>
            <a:endParaRPr sz="1312"/>
          </a:p>
          <a:p>
            <a:pPr indent="-311943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13"/>
              <a:buAutoNum type="arabicPeriod"/>
            </a:pPr>
            <a:r>
              <a:rPr lang="de" sz="1312"/>
              <a:t>Salisu, Afees A., Ibrahim D. Raheem, and Umar B. Ndako. "The inflation hedging properties of gold, </a:t>
            </a:r>
            <a:r>
              <a:rPr lang="de" sz="1312"/>
              <a:t>companies</a:t>
            </a:r>
            <a:r>
              <a:rPr lang="de" sz="1312"/>
              <a:t> and real estate: A comparative analysis." Resources Policy 66 (2020): 101605.</a:t>
            </a:r>
            <a:endParaRPr sz="1312"/>
          </a:p>
          <a:p>
            <a:pPr indent="-311943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13"/>
              <a:buAutoNum type="arabicPeriod"/>
            </a:pPr>
            <a:r>
              <a:rPr lang="de" sz="1312"/>
              <a:t>Zaremba, Adam, Zaghum Umar, and Mateusz Mikutowski. "Inflation hedging with commodities: A wavelet analysis of seven centuries worth of data." Economics Letters 181 (2019): 90-94.</a:t>
            </a:r>
            <a:endParaRPr sz="1312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7"/>
          <p:cNvSpPr txBox="1"/>
          <p:nvPr>
            <p:ph type="title"/>
          </p:nvPr>
        </p:nvSpPr>
        <p:spPr>
          <a:xfrm>
            <a:off x="727800" y="1285950"/>
            <a:ext cx="7688400" cy="25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de" sz="6900"/>
              <a:t>Thank you for your attention!</a:t>
            </a:r>
            <a:endParaRPr sz="6900"/>
          </a:p>
        </p:txBody>
      </p:sp>
      <p:sp>
        <p:nvSpPr>
          <p:cNvPr id="366" name="Google Shape;366;p4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7650" y="4878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1. </a:t>
            </a:r>
            <a:r>
              <a:rPr lang="de"/>
              <a:t>Outline</a:t>
            </a:r>
            <a:endParaRPr/>
          </a:p>
        </p:txBody>
      </p:sp>
      <p:sp>
        <p:nvSpPr>
          <p:cNvPr id="107" name="Google Shape;107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727650" y="1405325"/>
            <a:ext cx="7688700" cy="36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de" sz="1500">
                <a:solidFill>
                  <a:srgbClr val="000000"/>
                </a:solidFill>
              </a:rPr>
              <a:t>central banks aim to keep inflation at a stable rate of approx. 2% per year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de" sz="1500">
                <a:solidFill>
                  <a:srgbClr val="000000"/>
                </a:solidFill>
              </a:rPr>
              <a:t>economic shocks often lead to unexpected hikes in consumer prices and therefore inflation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de" sz="1500">
                <a:solidFill>
                  <a:srgbClr val="000000"/>
                </a:solidFill>
              </a:rPr>
              <a:t>central banks decrease the incentives for banks and companies to borrow money by </a:t>
            </a:r>
            <a:r>
              <a:rPr lang="de" sz="1500">
                <a:solidFill>
                  <a:srgbClr val="000000"/>
                </a:solidFill>
              </a:rPr>
              <a:t>steadily</a:t>
            </a:r>
            <a:r>
              <a:rPr lang="de" sz="1500">
                <a:solidFill>
                  <a:srgbClr val="000000"/>
                </a:solidFill>
              </a:rPr>
              <a:t> increasing their rates, aiming to </a:t>
            </a:r>
            <a:r>
              <a:rPr lang="de" sz="1500">
                <a:solidFill>
                  <a:srgbClr val="000000"/>
                </a:solidFill>
              </a:rPr>
              <a:t>stabilize</a:t>
            </a:r>
            <a:r>
              <a:rPr lang="de" sz="1500">
                <a:solidFill>
                  <a:srgbClr val="000000"/>
                </a:solidFill>
              </a:rPr>
              <a:t> inflation</a:t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727650" y="4878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1. </a:t>
            </a:r>
            <a:r>
              <a:rPr lang="de"/>
              <a:t>Outline</a:t>
            </a:r>
            <a:endParaRPr/>
          </a:p>
        </p:txBody>
      </p:sp>
      <p:sp>
        <p:nvSpPr>
          <p:cNvPr id="114" name="Google Shape;114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727650" y="1306275"/>
            <a:ext cx="7688700" cy="3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rPr b="1" lang="de" sz="1500">
                <a:solidFill>
                  <a:schemeClr val="dk1"/>
                </a:solidFill>
              </a:rPr>
              <a:t>“[Gold is generally assumed to be a great hedge against (long-term) inflation.]” 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rPr lang="de" sz="1230">
                <a:solidFill>
                  <a:srgbClr val="000000"/>
                </a:solidFill>
              </a:rPr>
              <a:t>- see Ghosh, Dipak, et al. "Gold as an inflation hedge?." Studies in Economics and Finance 22.1 (2004): 1-25.</a:t>
            </a:r>
            <a:endParaRPr sz="123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t/>
            </a:r>
            <a:endParaRPr sz="53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500">
                <a:solidFill>
                  <a:schemeClr val="dk1"/>
                </a:solidFill>
              </a:rPr>
              <a:t>“In terms of investment policy implication, our results suggest that US investors will have a good hedge against inflation by holding stock asset and real estate, and not by holding gold.”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229">
                <a:solidFill>
                  <a:srgbClr val="000000"/>
                </a:solidFill>
              </a:rPr>
              <a:t>- see Salisu, Afees A., Ibrahim D. Raheem, and Umar B. Ndako. "The inflation hedging properties of gold, companies and real estate: A comparative analysis." Resources Policy 66 (2020): 101605.</a:t>
            </a:r>
            <a:endParaRPr sz="1229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29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500">
                <a:solidFill>
                  <a:srgbClr val="B00136"/>
                </a:solidFill>
              </a:rPr>
              <a:t>“[C]orporate profitability is the highest when inflation is modest (0-4 percent), and it is very low when inflation is very low (deflation) or very high (over 10 percent).”</a:t>
            </a:r>
            <a:r>
              <a:rPr lang="de" sz="1500">
                <a:solidFill>
                  <a:srgbClr val="3B3B3B"/>
                </a:solidFill>
              </a:rPr>
              <a:t> </a:t>
            </a:r>
            <a:endParaRPr sz="1500">
              <a:solidFill>
                <a:srgbClr val="3B3B3B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de" sz="1200">
                <a:solidFill>
                  <a:srgbClr val="000000"/>
                </a:solidFill>
              </a:rPr>
              <a:t>- see Park, Sangkyun. "companies as a Hedge against Inflation: Does Corporate Profitability Keep Up with Inflation?." </a:t>
            </a:r>
            <a:endParaRPr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727650" y="4878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1. Outline</a:t>
            </a:r>
            <a:endParaRPr/>
          </a:p>
        </p:txBody>
      </p:sp>
      <p:sp>
        <p:nvSpPr>
          <p:cNvPr id="121" name="Google Shape;121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727650" y="1306275"/>
            <a:ext cx="7688700" cy="3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rPr b="1" lang="de" sz="1500">
                <a:solidFill>
                  <a:schemeClr val="dk1"/>
                </a:solidFill>
              </a:rPr>
              <a:t>“[There is e]vidence of a positive relationship between current stock market returns and current inflation. This result confirms that stock returns act as a hedge against inflation.”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rPr lang="de" sz="1229">
                <a:solidFill>
                  <a:schemeClr val="accent4"/>
                </a:solidFill>
              </a:rPr>
              <a:t>- see Choudhry, Taufiq. "Inflation and rates of return on stocks: evidence from high inflation countries." Journal of International Financial Markets, Institutions and Money 11.1 (2001): 75-96.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rPr b="1" lang="de" sz="1500">
                <a:solidFill>
                  <a:schemeClr val="dk1"/>
                </a:solidFill>
              </a:rPr>
              <a:t>“[I</a:t>
            </a:r>
            <a:r>
              <a:rPr b="1" lang="de" sz="1500">
                <a:solidFill>
                  <a:schemeClr val="dk1"/>
                </a:solidFill>
              </a:rPr>
              <a:t>]nvestors are better off by holding a portfolio of stocks with higher long-run betas as part of asset selection and allocation strategy. Stocks that outperform inflation tend to be drawn from the energy and industrial sectors. </a:t>
            </a:r>
            <a:r>
              <a:rPr b="1" lang="de" sz="1500">
                <a:solidFill>
                  <a:schemeClr val="dk1"/>
                </a:solidFill>
              </a:rPr>
              <a:t>” 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rPr lang="de" sz="1230">
                <a:solidFill>
                  <a:srgbClr val="000000"/>
                </a:solidFill>
              </a:rPr>
              <a:t>- see </a:t>
            </a:r>
            <a:r>
              <a:rPr lang="de" sz="1230">
                <a:solidFill>
                  <a:srgbClr val="000000"/>
                </a:solidFill>
              </a:rPr>
              <a:t>Bampinas, Georgios, and Theodore Panagiotidis. "Hedging inflation with individual US companies: A long-run portfolio analysis." The North American Journal of Economics and Finance 37 (2016): 374-392.</a:t>
            </a:r>
            <a:endParaRPr sz="53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59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727650" y="4878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1. Outline</a:t>
            </a:r>
            <a:endParaRPr/>
          </a:p>
        </p:txBody>
      </p:sp>
      <p:sp>
        <p:nvSpPr>
          <p:cNvPr id="128" name="Google Shape;128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129" name="Google Shape;129;p19"/>
          <p:cNvSpPr txBox="1"/>
          <p:nvPr>
            <p:ph idx="1" type="body"/>
          </p:nvPr>
        </p:nvSpPr>
        <p:spPr>
          <a:xfrm>
            <a:off x="727650" y="1306275"/>
            <a:ext cx="7688700" cy="3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rPr b="1" lang="de" sz="2000">
                <a:solidFill>
                  <a:schemeClr val="dk1"/>
                </a:solidFill>
              </a:rPr>
              <a:t>Findings</a:t>
            </a:r>
            <a:endParaRPr b="1" sz="20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de" sz="1500">
                <a:solidFill>
                  <a:srgbClr val="000000"/>
                </a:solidFill>
              </a:rPr>
              <a:t>gold seen as good long-term investment, but not short-term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de" sz="1500">
                <a:solidFill>
                  <a:srgbClr val="000000"/>
                </a:solidFill>
              </a:rPr>
              <a:t>profits in general lower for higher rates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de" sz="1500">
                <a:solidFill>
                  <a:srgbClr val="000000"/>
                </a:solidFill>
              </a:rPr>
              <a:t>evidence of positive relationship between inflation and stock returns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de" sz="1500">
                <a:solidFill>
                  <a:srgbClr val="000000"/>
                </a:solidFill>
              </a:rPr>
              <a:t>risky assets and those of energy/industry sector seem to be better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rPr b="1" lang="de" sz="2000">
                <a:solidFill>
                  <a:schemeClr val="dk1"/>
                </a:solidFill>
              </a:rPr>
              <a:t>Resulting research questions </a:t>
            </a:r>
            <a:endParaRPr b="1" sz="20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500"/>
              <a:buChar char="➔"/>
            </a:pPr>
            <a:r>
              <a:rPr lang="de" sz="1500"/>
              <a:t>Do companies with certain features perform better?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rPr lang="de" sz="1500"/>
              <a:t>Can those better performing companies be predicted?</a:t>
            </a:r>
            <a:endParaRPr sz="150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727800" y="141050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 Data</a:t>
            </a:r>
            <a:endParaRPr/>
          </a:p>
        </p:txBody>
      </p:sp>
      <p:sp>
        <p:nvSpPr>
          <p:cNvPr id="135" name="Google Shape;135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title"/>
          </p:nvPr>
        </p:nvSpPr>
        <p:spPr>
          <a:xfrm>
            <a:off x="727800" y="48780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 </a:t>
            </a:r>
            <a:r>
              <a:rPr lang="de"/>
              <a:t>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142" name="Google Shape;142;p21"/>
          <p:cNvSpPr txBox="1"/>
          <p:nvPr>
            <p:ph idx="1" type="body"/>
          </p:nvPr>
        </p:nvSpPr>
        <p:spPr>
          <a:xfrm>
            <a:off x="727800" y="1940525"/>
            <a:ext cx="7808400" cy="28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de" sz="1500">
                <a:solidFill>
                  <a:srgbClr val="000000"/>
                </a:solidFill>
              </a:rPr>
              <a:t>S&amp;P 1500 members included at start of period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de" sz="1500">
                <a:solidFill>
                  <a:srgbClr val="000000"/>
                </a:solidFill>
              </a:rPr>
              <a:t>Start: first effective fed rate increase 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de" sz="1500">
                <a:solidFill>
                  <a:srgbClr val="000000"/>
                </a:solidFill>
              </a:rPr>
              <a:t>End: first </a:t>
            </a:r>
            <a:r>
              <a:rPr lang="de" sz="1500">
                <a:solidFill>
                  <a:srgbClr val="000000"/>
                </a:solidFill>
              </a:rPr>
              <a:t>effective fed rate </a:t>
            </a:r>
            <a:r>
              <a:rPr lang="de" sz="1500">
                <a:solidFill>
                  <a:srgbClr val="000000"/>
                </a:solidFill>
              </a:rPr>
              <a:t>stagnant/decrease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de" sz="1500"/>
              <a:t>C</a:t>
            </a:r>
            <a:r>
              <a:rPr b="1" lang="de" sz="1500"/>
              <a:t>omparative</a:t>
            </a:r>
            <a:r>
              <a:rPr lang="de" sz="1500"/>
              <a:t> Data (monthly):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de" sz="1500"/>
              <a:t>S&amp;P 500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de" sz="1500"/>
              <a:t>Nasdaq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de" sz="1500"/>
              <a:t>Gold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de" sz="1500"/>
              <a:t>Crude Oil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de" sz="1500"/>
              <a:t>CPI (Consumer Price Index)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de" sz="1500"/>
              <a:t>Rate of Unemployment</a:t>
            </a:r>
            <a:endParaRPr b="1" sz="1500"/>
          </a:p>
        </p:txBody>
      </p:sp>
      <p:sp>
        <p:nvSpPr>
          <p:cNvPr id="143" name="Google Shape;143;p21"/>
          <p:cNvSpPr txBox="1"/>
          <p:nvPr>
            <p:ph idx="1" type="body"/>
          </p:nvPr>
        </p:nvSpPr>
        <p:spPr>
          <a:xfrm>
            <a:off x="727800" y="1405325"/>
            <a:ext cx="780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23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Basics</a:t>
            </a:r>
            <a:endParaRPr sz="1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B00136"/>
      </a:dk1>
      <a:lt1>
        <a:srgbClr val="FFFFFF"/>
      </a:lt1>
      <a:dk2>
        <a:srgbClr val="B00136"/>
      </a:dk2>
      <a:lt2>
        <a:srgbClr val="FFFFFF"/>
      </a:lt2>
      <a:accent1>
        <a:srgbClr val="3B3B3B"/>
      </a:accent1>
      <a:accent2>
        <a:srgbClr val="FFFFFF"/>
      </a:accent2>
      <a:accent3>
        <a:srgbClr val="3B3B3B"/>
      </a:accent3>
      <a:accent4>
        <a:srgbClr val="000000"/>
      </a:accent4>
      <a:accent5>
        <a:srgbClr val="FFFFFF"/>
      </a:accent5>
      <a:accent6>
        <a:srgbClr val="948B8B"/>
      </a:accent6>
      <a:hlink>
        <a:srgbClr val="000000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