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dfbeba2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dfbeba2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d059016f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d059016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fbeba2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dfbeba2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dfbeba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dfbeba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a031fc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a031fc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d059016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d059016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and few timeframes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dfbeba2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dfbeba2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dfbeba2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dfbeba2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d059016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d059016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dfbeba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dfbeba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ed8ea8b9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ed8ea8b9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d059016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d059016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https://github.com/luca1308/Investigating_periods_of_increasing_interest_rates_for_the_S-P_1500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d059016f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d059016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dfbeba2f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dfbeba2f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dfbeba2f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dfbeba2f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dfbeba2f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dfbeba2f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dfbeba2f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dfbeba2f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best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several more or less influential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utilities just as good as an </a:t>
            </a:r>
            <a:r>
              <a:rPr lang="de"/>
              <a:t>indicator</a:t>
            </a:r>
            <a:r>
              <a:rPr lang="de"/>
              <a:t> to underperform as to outperform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d059016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d059016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P/E most important by far, followed by </a:t>
            </a:r>
            <a:r>
              <a:rPr lang="de"/>
              <a:t>shape</a:t>
            </a:r>
            <a:r>
              <a:rPr lang="de"/>
              <a:t> and revenue per employee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others quite irrelevant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dfbeba2f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dfbeba2f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all features are quite irrelevant in total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utilities once again ambiguous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Sharpe and </a:t>
            </a:r>
            <a:r>
              <a:rPr lang="de"/>
              <a:t>revenue</a:t>
            </a:r>
            <a:r>
              <a:rPr lang="de"/>
              <a:t> important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dfbeba2f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dfbeba2f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current only ever identified 12 stocks as outperformed, usually less than 5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d059016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d059016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059016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059016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d059016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d059016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dfbeba2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dfbeba2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dfbeba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dfbeba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d059016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d059016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d059016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1d059016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dfbeba2f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1dfbeba2f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059016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d059016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d059016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d059016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dfbeba2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dfbeba2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a031fc0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a031fc0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059016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d059016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d059016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d059016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7800" y="1405325"/>
            <a:ext cx="3774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1900" y="1237075"/>
            <a:ext cx="37743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1225" y="4878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Relationship Id="rId4" Type="http://schemas.openxmlformats.org/officeDocument/2006/relationships/hyperlink" Target="https://github.com/luca1308/Investigating_periods_of_increasing_interest_rates_for_the_S-P_150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2881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00"/>
              <a:t>Investigating periods of increasing interest rates for the S&amp;P 1500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7700" y="2953850"/>
            <a:ext cx="521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by Luca Reichelt, 999786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28" y="1250100"/>
            <a:ext cx="2145472" cy="2715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450" y="239150"/>
            <a:ext cx="73803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ANALYTICS AND ARTIFICIAL INTELLIGENCE - EM1405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by Professor Andrea Albarelli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3"/>
          <p:cNvSpPr txBox="1"/>
          <p:nvPr/>
        </p:nvSpPr>
        <p:spPr>
          <a:xfrm>
            <a:off x="767700" y="3489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A86E8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Periods</a:t>
            </a:r>
            <a:endParaRPr sz="1900"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799" y="1964162"/>
            <a:ext cx="5558400" cy="2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short periods (9 months minimum)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few periods; limited data possibilities (checking for rolling improvement with was initial idea, impractical due to only 3(or 4) periods)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current period hasn’t concluded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</a:t>
            </a:r>
            <a:r>
              <a:rPr lang="de" sz="1500">
                <a:solidFill>
                  <a:srgbClr val="000000"/>
                </a:solidFill>
              </a:rPr>
              <a:t>comparison</a:t>
            </a:r>
            <a:r>
              <a:rPr lang="de" sz="1500">
                <a:solidFill>
                  <a:srgbClr val="000000"/>
                </a:solidFill>
              </a:rPr>
              <a:t> of results to random timeframes (stocks always performing better than other securities/assets?)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consideration of initial crisis or crisis within period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5575" l="0" r="0" t="4650"/>
          <a:stretch/>
        </p:blipFill>
        <p:spPr>
          <a:xfrm>
            <a:off x="250150" y="1263514"/>
            <a:ext cx="8643699" cy="387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4889" l="0" r="0" t="4889"/>
          <a:stretch/>
        </p:blipFill>
        <p:spPr>
          <a:xfrm>
            <a:off x="297825" y="1287350"/>
            <a:ext cx="8548350" cy="38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36302" y="45974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7800" y="1788125"/>
            <a:ext cx="2504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Target</a:t>
            </a:r>
            <a:r>
              <a:rPr lang="de" sz="1500">
                <a:solidFill>
                  <a:schemeClr val="accent4"/>
                </a:solidFill>
              </a:rPr>
              <a:t>: 		Performance of company  by change in Market Cap: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“Outperformed”</a:t>
            </a:r>
            <a:r>
              <a:rPr lang="de" sz="1500">
                <a:solidFill>
                  <a:schemeClr val="accent4"/>
                </a:solidFill>
              </a:rPr>
              <a:t> for higher than mean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“Not Outperformed”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Target &amp; Features</a:t>
            </a:r>
            <a:endParaRPr sz="1900"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276775" y="1788125"/>
            <a:ext cx="28560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Features:</a:t>
            </a:r>
            <a:endParaRPr b="1"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Common figures</a:t>
            </a:r>
            <a:endParaRPr b="1"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Market Cap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Sector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Revenue T12M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Number of Employees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Profitability Ratios</a:t>
            </a:r>
            <a:endParaRPr b="1"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EPS T12M - Profit per Share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P/E - Price to EPS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663100" y="2170450"/>
            <a:ext cx="32547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Risk Ratios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Net Debt - Ability to pay off debt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Sharpe M - Return to Risk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Beta M - Compared Volatility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Revenue per Employee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3276775" y="2150200"/>
            <a:ext cx="11100" cy="20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Cleaning &amp; Preprocessing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transforming to correct data-types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</a:t>
            </a:r>
            <a:r>
              <a:rPr lang="de" sz="1500">
                <a:solidFill>
                  <a:srgbClr val="000000"/>
                </a:solidFill>
              </a:rPr>
              <a:t> all observations with nan values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creating dummies (one-hot encoding) for the sector feature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a new feature: Revenue per Employee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the base for the target feature: Market Cap_perf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 Price and Market Cap_last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1233325"/>
            <a:ext cx="8623449" cy="39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00" y="0"/>
            <a:ext cx="5170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7800" y="1495600"/>
            <a:ext cx="24948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Top 10 performing companies for all concluded periods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Energy sector strongly overrepresented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Real Estate and Utilities are both not once in Top10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00" y="2051350"/>
            <a:ext cx="2646600" cy="2279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101" y="2051350"/>
            <a:ext cx="2889847" cy="2279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0"/>
          <p:cNvSpPr txBox="1"/>
          <p:nvPr>
            <p:ph type="title"/>
          </p:nvPr>
        </p:nvSpPr>
        <p:spPr>
          <a:xfrm>
            <a:off x="5869100" y="1495600"/>
            <a:ext cx="288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</a:t>
            </a:r>
            <a:r>
              <a:rPr lang="de"/>
              <a:t>op 10</a:t>
            </a:r>
            <a:endParaRPr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3222500" y="1495600"/>
            <a:ext cx="264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3063" l="0" r="0" t="0"/>
          <a:stretch/>
        </p:blipFill>
        <p:spPr>
          <a:xfrm>
            <a:off x="152400" y="1672400"/>
            <a:ext cx="3899924" cy="1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Top 10 vs.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612502" y="4902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25" y="1672400"/>
            <a:ext cx="3638350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675" y="1672399"/>
            <a:ext cx="1321754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3625025"/>
            <a:ext cx="3976125" cy="123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2325" y="3639600"/>
            <a:ext cx="3661725" cy="12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4050" y="3639288"/>
            <a:ext cx="1211973" cy="12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type="title"/>
          </p:nvPr>
        </p:nvSpPr>
        <p:spPr>
          <a:xfrm>
            <a:off x="804000" y="1202075"/>
            <a:ext cx="126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838450" y="3089825"/>
            <a:ext cx="96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152400" y="2491475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76200" y="4437150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 rot="-5400000">
            <a:off x="2058300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 rot="5400000">
            <a:off x="2803561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/>
          <p:nvPr/>
        </p:nvSpPr>
        <p:spPr>
          <a:xfrm rot="5400000">
            <a:off x="3511864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 rot="5400000">
            <a:off x="487627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 rot="-5400000">
            <a:off x="41458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 rot="5400000">
            <a:off x="5630279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 rot="5400000">
            <a:off x="647548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1" name="Google Shape;241;p31"/>
          <p:cNvSpPr/>
          <p:nvPr/>
        </p:nvSpPr>
        <p:spPr>
          <a:xfrm rot="5400000">
            <a:off x="71986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 rot="5400000">
            <a:off x="8098650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40"/>
              <a:t>Table of Contents</a:t>
            </a:r>
            <a:endParaRPr sz="284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727650" y="1326100"/>
            <a:ext cx="76887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Outline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Data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Machine Learning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Conclusion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Sources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727800" y="1410500"/>
            <a:ext cx="7688400" cy="34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</a:t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727650" y="1405325"/>
            <a:ext cx="780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de" sz="1500">
                <a:solidFill>
                  <a:srgbClr val="000000"/>
                </a:solidFill>
              </a:rPr>
              <a:t>target</a:t>
            </a:r>
            <a:r>
              <a:rPr lang="de" sz="1500">
                <a:solidFill>
                  <a:srgbClr val="000000"/>
                </a:solidFill>
              </a:rPr>
              <a:t> label is determined: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</a:t>
            </a:r>
            <a:r>
              <a:rPr lang="de" sz="1500">
                <a:solidFill>
                  <a:srgbClr val="000000"/>
                </a:solidFill>
              </a:rPr>
              <a:t> with a </a:t>
            </a:r>
            <a:r>
              <a:rPr b="1" lang="de" sz="1500">
                <a:solidFill>
                  <a:srgbClr val="000000"/>
                </a:solidFill>
              </a:rPr>
              <a:t>higher return</a:t>
            </a:r>
            <a:r>
              <a:rPr lang="de" sz="1500">
                <a:solidFill>
                  <a:srgbClr val="000000"/>
                </a:solidFill>
              </a:rPr>
              <a:t> than the mean are labeled </a:t>
            </a:r>
            <a:r>
              <a:rPr b="1" lang="de" sz="1500">
                <a:solidFill>
                  <a:srgbClr val="000000"/>
                </a:solidFill>
              </a:rPr>
              <a:t>“Outperformed”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 with a </a:t>
            </a:r>
            <a:r>
              <a:rPr b="1" lang="de" sz="1500">
                <a:solidFill>
                  <a:srgbClr val="000000"/>
                </a:solidFill>
              </a:rPr>
              <a:t>lower return</a:t>
            </a:r>
            <a:r>
              <a:rPr lang="de" sz="1500">
                <a:solidFill>
                  <a:srgbClr val="000000"/>
                </a:solidFill>
              </a:rPr>
              <a:t> than the mean or an equal return are labeled </a:t>
            </a:r>
            <a:r>
              <a:rPr b="1" lang="de" sz="1500">
                <a:solidFill>
                  <a:srgbClr val="000000"/>
                </a:solidFill>
              </a:rPr>
              <a:t>“Not 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differentiation between</a:t>
            </a:r>
            <a:r>
              <a:rPr b="1" lang="de" sz="1500">
                <a:solidFill>
                  <a:srgbClr val="000000"/>
                </a:solidFill>
              </a:rPr>
              <a:t> three data cases</a:t>
            </a:r>
            <a:r>
              <a:rPr lang="de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only the concluded periods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all data</a:t>
            </a:r>
            <a:r>
              <a:rPr lang="de" sz="1500">
                <a:solidFill>
                  <a:srgbClr val="000000"/>
                </a:solidFill>
              </a:rPr>
              <a:t>, including the ongoing period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</a:t>
            </a:r>
            <a:r>
              <a:rPr b="1" lang="de" sz="1500">
                <a:solidFill>
                  <a:srgbClr val="000000"/>
                </a:solidFill>
              </a:rPr>
              <a:t>training data</a:t>
            </a:r>
            <a:r>
              <a:rPr lang="de" sz="1500">
                <a:solidFill>
                  <a:srgbClr val="000000"/>
                </a:solidFill>
              </a:rPr>
              <a:t> consists of the</a:t>
            </a:r>
            <a:r>
              <a:rPr b="1" lang="de" sz="1500">
                <a:solidFill>
                  <a:srgbClr val="000000"/>
                </a:solidFill>
              </a:rPr>
              <a:t> concluded</a:t>
            </a:r>
            <a:r>
              <a:rPr lang="de" sz="1500">
                <a:solidFill>
                  <a:srgbClr val="000000"/>
                </a:solidFill>
              </a:rPr>
              <a:t>, concluded periods and the </a:t>
            </a:r>
            <a:r>
              <a:rPr b="1" lang="de" sz="1500">
                <a:solidFill>
                  <a:srgbClr val="000000"/>
                </a:solidFill>
              </a:rPr>
              <a:t>test data</a:t>
            </a:r>
            <a:r>
              <a:rPr lang="de" sz="1500">
                <a:solidFill>
                  <a:srgbClr val="000000"/>
                </a:solidFill>
              </a:rPr>
              <a:t> consists of the </a:t>
            </a:r>
            <a:r>
              <a:rPr b="1" lang="de" sz="1500">
                <a:solidFill>
                  <a:srgbClr val="000000"/>
                </a:solidFill>
              </a:rPr>
              <a:t>current</a:t>
            </a:r>
            <a:r>
              <a:rPr lang="de" sz="1500">
                <a:solidFill>
                  <a:srgbClr val="000000"/>
                </a:solidFill>
              </a:rPr>
              <a:t>, ongoing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the features will be evaluated using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simple </a:t>
            </a:r>
            <a:r>
              <a:rPr b="1" lang="de" sz="1500">
                <a:solidFill>
                  <a:srgbClr val="000000"/>
                </a:solidFill>
              </a:rPr>
              <a:t>DecisionTree</a:t>
            </a:r>
            <a:r>
              <a:rPr lang="de" sz="1500">
                <a:solidFill>
                  <a:srgbClr val="000000"/>
                </a:solidFill>
              </a:rPr>
              <a:t> with a max_depth of 3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de" sz="1500">
                <a:solidFill>
                  <a:srgbClr val="000000"/>
                </a:solidFill>
              </a:rPr>
              <a:t>RandomForest</a:t>
            </a:r>
            <a:r>
              <a:rPr lang="de" sz="1500">
                <a:solidFill>
                  <a:srgbClr val="000000"/>
                </a:solidFill>
              </a:rPr>
              <a:t> with </a:t>
            </a:r>
            <a:r>
              <a:rPr b="1" lang="de" sz="1500">
                <a:solidFill>
                  <a:srgbClr val="000000"/>
                </a:solidFill>
              </a:rPr>
              <a:t>hyperparameter-tuning using GridSearchCV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675" y="487800"/>
            <a:ext cx="5007324" cy="497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178075"/>
            <a:ext cx="2701350" cy="19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775" y="1340150"/>
            <a:ext cx="2017225" cy="16903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75" y="487800"/>
            <a:ext cx="5012424" cy="498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all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135375"/>
            <a:ext cx="2759950" cy="20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800" y="1314675"/>
            <a:ext cx="2065800" cy="1739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75" y="487800"/>
            <a:ext cx="5012424" cy="498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>
            <p:ph type="title"/>
          </p:nvPr>
        </p:nvSpPr>
        <p:spPr>
          <a:xfrm>
            <a:off x="727650" y="487800"/>
            <a:ext cx="822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=train, current=test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162800"/>
            <a:ext cx="2722325" cy="19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875" y="1328925"/>
            <a:ext cx="2067100" cy="17225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650" y="901825"/>
            <a:ext cx="5533599" cy="424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/>
              <a:t>concluded</a:t>
            </a:r>
            <a:r>
              <a:rPr lang="de"/>
              <a:t>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870350" y="1221300"/>
            <a:ext cx="29886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Parameters: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'bootstrap': [True]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'max_depth': [18]                      'max_features': ['auto']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'max_leaf_nodes': [250]                         'min_samples_leaf': [1]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'min_samples_split': [2]                        'n_estimators': [50]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50" y="3201975"/>
            <a:ext cx="2327950" cy="19414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550" y="904550"/>
            <a:ext cx="5604874" cy="42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Learning: RF all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50" y="3198300"/>
            <a:ext cx="2354200" cy="1945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38"/>
          <p:cNvSpPr txBox="1"/>
          <p:nvPr/>
        </p:nvSpPr>
        <p:spPr>
          <a:xfrm>
            <a:off x="870350" y="1221300"/>
            <a:ext cx="20763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Parameters: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'bootstrap': [False]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'max_depth': [11]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'max_features': ['auto']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'max_leaf_nodes': [250]                         'min_samples_leaf': [5]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'min_samples_split': [5]                         'n_estimators': [50]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00" y="924359"/>
            <a:ext cx="5578674" cy="421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 txBox="1"/>
          <p:nvPr>
            <p:ph type="title"/>
          </p:nvPr>
        </p:nvSpPr>
        <p:spPr>
          <a:xfrm>
            <a:off x="727650" y="487800"/>
            <a:ext cx="82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>
                <a:solidFill>
                  <a:schemeClr val="dk1"/>
                </a:solidFill>
              </a:rPr>
              <a:t>concluded=train, current=test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870350" y="1221300"/>
            <a:ext cx="29886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Parameters: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'bootstrap': [True]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'max_depth': [2]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'max_features': ['auto']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'max_leaf_nodes': [250]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'min_samples_leaf': [5]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'min_samples_split': [25]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'n_estimators': [50]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50" y="3200500"/>
            <a:ext cx="2327950" cy="1942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 b="0" l="0" r="68070" t="0"/>
          <a:stretch/>
        </p:blipFill>
        <p:spPr>
          <a:xfrm>
            <a:off x="593775" y="3214250"/>
            <a:ext cx="4022764" cy="15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4">
            <a:alphaModFix/>
          </a:blip>
          <a:srcRect b="0" l="69247" r="0" t="0"/>
          <a:stretch/>
        </p:blipFill>
        <p:spPr>
          <a:xfrm>
            <a:off x="4616550" y="3214250"/>
            <a:ext cx="3927247" cy="16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 txBox="1"/>
          <p:nvPr>
            <p:ph type="title"/>
          </p:nvPr>
        </p:nvSpPr>
        <p:spPr>
          <a:xfrm>
            <a:off x="727650" y="487800"/>
            <a:ext cx="835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predictor </a:t>
            </a:r>
            <a:r>
              <a:rPr lang="de">
                <a:solidFill>
                  <a:schemeClr val="dk1"/>
                </a:solidFill>
              </a:rPr>
              <a:t>implementation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674700" y="1475650"/>
            <a:ext cx="77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4669050" y="4561800"/>
            <a:ext cx="813900" cy="337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b="0" l="0" r="30536" t="0"/>
          <a:stretch/>
        </p:blipFill>
        <p:spPr>
          <a:xfrm>
            <a:off x="393300" y="1363849"/>
            <a:ext cx="8357400" cy="150955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/>
          <p:nvPr/>
        </p:nvSpPr>
        <p:spPr>
          <a:xfrm>
            <a:off x="7885650" y="1653500"/>
            <a:ext cx="865200" cy="130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7681175" y="3522225"/>
            <a:ext cx="813900" cy="1039500"/>
          </a:xfrm>
          <a:prstGeom prst="rect">
            <a:avLst/>
          </a:prstGeom>
          <a:noFill/>
          <a:ln cap="flat" cmpd="sng" w="38100">
            <a:solidFill>
              <a:srgbClr val="1C4587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/>
          <p:nvPr/>
        </p:nvSpPr>
        <p:spPr>
          <a:xfrm>
            <a:off x="6113825" y="3522225"/>
            <a:ext cx="813900" cy="1039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47900" y="1422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de"/>
              <a:t>Outline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de" sz="1500">
                <a:solidFill>
                  <a:srgbClr val="000000"/>
                </a:solidFill>
              </a:rPr>
              <a:t>Do companies with certain feature values perform better?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Kind of, certain features are BETTER indicators whether or not a company will	outperform others during a period of inflation/rising interest rates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P/E Ratio and Sharpe Ratio stand out while picking a sector is not a safe bet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de" sz="1500">
                <a:solidFill>
                  <a:srgbClr val="000000"/>
                </a:solidFill>
              </a:rPr>
              <a:t>Therefore, can better performing companies be determined and predicted?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Not certainly, but building a predictor based on fundamental data from past periods immensly improves the chances of outperforming the market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727650" y="1405325"/>
            <a:ext cx="76887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Potential further research questions: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</a:rPr>
              <a:t>How much more can the classifier be refined for non-binary results (label data more precisely to detect the very best performing companies)?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</a:rPr>
              <a:t>How do the results compare to other timeframes or are they specifically useful for periods of rising inflation rates?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000000"/>
                </a:solidFill>
              </a:rPr>
              <a:t>Can better performing companies be explained better by some kick-off event such as an energy crisis and therefore a systematic dependency (less energy dependent companies perform better in comparison)?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</a:t>
            </a:r>
            <a:r>
              <a:rPr lang="de"/>
              <a:t>. Sources</a:t>
            </a:r>
            <a:endParaRPr/>
          </a:p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</a:t>
            </a:r>
            <a:r>
              <a:rPr lang="de"/>
              <a:t>Sources</a:t>
            </a:r>
            <a:endParaRPr/>
          </a:p>
        </p:txBody>
      </p:sp>
      <p:sp>
        <p:nvSpPr>
          <p:cNvPr id="355" name="Google Shape;355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727800" y="1405325"/>
            <a:ext cx="76884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Bloomberg Finance L.P.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https://www.spglobal.com/spdji/en/indices/equity/sp-composite-1500/#overview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https://fred.stlouisfed.org/series/FEDFUNDS#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https://fred.stlouisfed.org/series/CORESTICKM159SFRBATL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https://fred.stlouisfed.org/series/UNRATE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https://fred.stlouisfed.org/series/WTISPLC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https://www.investing.com/commodities/gold-historical-data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Scientific</a:t>
            </a:r>
            <a:r>
              <a:rPr lang="de"/>
              <a:t> Sources</a:t>
            </a:r>
            <a:endParaRPr/>
          </a:p>
        </p:txBody>
      </p:sp>
      <p:sp>
        <p:nvSpPr>
          <p:cNvPr id="362" name="Google Shape;362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727800" y="1292675"/>
            <a:ext cx="78084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Bampinas, Georgios, and Theodore Panagiotidis. "Hedging inflation with individual US </a:t>
            </a:r>
            <a:r>
              <a:rPr lang="de" sz="1312"/>
              <a:t>companies</a:t>
            </a:r>
            <a:r>
              <a:rPr lang="de" sz="1312"/>
              <a:t>: A long-run portfolio analysis." The North American Journal of Economics and Finance 37 (2016): 374-392.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Choudhry, Taufiq. "Inflation and rates of return on stocks: evidence from high inflation countries." Journal of International Financial Markets, Institutions and Money 11.1 (2001): 75-96.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Ghosh, Dipak, et al. "Gold as an inflation hedge?." Studies in Economics and Finance 22.1 (2004): 1-25.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Salisu, Afees A., Ibrahim D. Raheem, and Umar B. Ndako. "The inflation hedging properties of gold, </a:t>
            </a:r>
            <a:r>
              <a:rPr lang="de" sz="1312"/>
              <a:t>companies</a:t>
            </a:r>
            <a:r>
              <a:rPr lang="de" sz="1312"/>
              <a:t> and real estate: A comparative analysis." Resources Policy 66 (2020): 101605.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Zaremba, Adam, Zaghum Umar, and Mateusz Mikutowski. "Inflation hedging with commodities: A wavelet analysis of seven centuries worth of data." Economics Letters 181 (2019): 90-94.</a:t>
            </a:r>
            <a:endParaRPr sz="131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727800" y="1285950"/>
            <a:ext cx="7688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900"/>
              <a:t>Thank you for your attention!</a:t>
            </a:r>
            <a:endParaRPr sz="6900"/>
          </a:p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1366525"/>
            <a:ext cx="76887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central banks aim to keep inflation at a stable rate of approx. 2% per year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economic shocks/risky fiscal policy  lead to unexpected hikes in consumer prices and therefore inflation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aiming to stabilize inflation, </a:t>
            </a:r>
            <a:r>
              <a:rPr lang="de" sz="1500">
                <a:solidFill>
                  <a:srgbClr val="000000"/>
                </a:solidFill>
              </a:rPr>
              <a:t>central banks decrease the incentives for banks and companies to borrow money by </a:t>
            </a:r>
            <a:r>
              <a:rPr lang="de" sz="1500">
                <a:solidFill>
                  <a:srgbClr val="000000"/>
                </a:solidFill>
              </a:rPr>
              <a:t>steadily</a:t>
            </a:r>
            <a:r>
              <a:rPr lang="de" sz="1500">
                <a:solidFill>
                  <a:srgbClr val="000000"/>
                </a:solidFill>
              </a:rPr>
              <a:t> increasing their rates to straddle liquidity and calm price hikes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as </a:t>
            </a:r>
            <a:r>
              <a:rPr lang="de" sz="1500">
                <a:solidFill>
                  <a:srgbClr val="000000"/>
                </a:solidFill>
              </a:rPr>
              <a:t>exemplified</a:t>
            </a:r>
            <a:r>
              <a:rPr lang="de" sz="1500">
                <a:solidFill>
                  <a:srgbClr val="000000"/>
                </a:solidFill>
              </a:rPr>
              <a:t> by the following papers, there is no clear census on what stocks/assets perform better in these times of decreasing liquidity or even if they perform good/bad at all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“[Gold is generally assumed to be a great hedge against (long-term) inflation.]”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Ghosh, Dipak, et al. "Gold as an inflation hedge?." Studies in Economics and Finance 22.1 (2004): 1-25.</a:t>
            </a:r>
            <a:endParaRPr sz="12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5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“In terms of investment policy implication, our results suggest that US investors will have a good hedge against inflation by holding stock asset and real estate, and not by holding gold.”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29">
                <a:solidFill>
                  <a:srgbClr val="000000"/>
                </a:solidFill>
              </a:rPr>
              <a:t>- see Salisu, Afees A., Ibrahim D. Raheem, and Umar B. Ndako. "The inflation hedging properties of gold, companies and real estate: A comparative analysis." Resources Policy 66 (2020): 101605.</a:t>
            </a:r>
            <a:endParaRPr sz="1229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B00136"/>
                </a:solidFill>
              </a:rPr>
              <a:t>“[C]orporate profitability is the highest when inflation is modest (0-4 percent), and it is very low when inflation is very low (deflation) or very high (over 10 percent).”</a:t>
            </a:r>
            <a:r>
              <a:rPr lang="de" sz="1500">
                <a:solidFill>
                  <a:srgbClr val="3B3B3B"/>
                </a:solidFill>
              </a:rPr>
              <a:t> </a:t>
            </a:r>
            <a:endParaRPr sz="1500">
              <a:solidFill>
                <a:srgbClr val="3B3B3B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- see Park, Sangkyun. "companies as a Hedge against Inflation: Does Corporate Profitability Keep Up with Inflation?."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“[There is e]vidence of a positive relationship between current stock market returns and current inflation. This result confirms that stock returns act as a hedge against inflation.”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29">
                <a:solidFill>
                  <a:schemeClr val="accent4"/>
                </a:solidFill>
              </a:rPr>
              <a:t>- see Choudhry, Taufiq. "Inflation and rates of return on stocks: evidence from high inflation countries." Journal of International Financial Markets, Institutions and Money 11.1 (2001): 75-96.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“[I</a:t>
            </a:r>
            <a:r>
              <a:rPr b="1" lang="de" sz="1500">
                <a:solidFill>
                  <a:schemeClr val="dk1"/>
                </a:solidFill>
              </a:rPr>
              <a:t>]nvestors are better off by holding a portfolio of stocks with higher long-run betas as part of asset selection and allocation strategy. Stocks that outperform inflation tend to be drawn from the energy and industrial sectors. </a:t>
            </a:r>
            <a:r>
              <a:rPr b="1" lang="de" sz="1500">
                <a:solidFill>
                  <a:schemeClr val="dk1"/>
                </a:solidFill>
              </a:rPr>
              <a:t>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</a:t>
            </a:r>
            <a:r>
              <a:rPr lang="de" sz="1230">
                <a:solidFill>
                  <a:srgbClr val="000000"/>
                </a:solidFill>
              </a:rPr>
              <a:t>Bampinas, Georgios, and Theodore Panagiotidis. "Hedging inflation with individual US companies: A long-run portfolio analysis." The North American Journal of Economics and Finance 37 (2016): 374-392.</a:t>
            </a:r>
            <a:endParaRPr sz="53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Findings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gold seen as good long-term investment, but not short-term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profits in general lower for higher rates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evidence of positive relationship between inflation and stock returns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risky assets and those of energy/industry sector seem to be better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Resulting research questions 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Do companies with certain features perform better? Which features are the most significant ones?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Can better performing companies be predicted?</a:t>
            </a:r>
            <a:endParaRPr sz="15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</a:t>
            </a:r>
            <a:r>
              <a:rPr lang="de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7800" y="1940525"/>
            <a:ext cx="78084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S&amp;P 1500 members included at start of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Start: first effective fed rate increase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End: first </a:t>
            </a:r>
            <a:r>
              <a:rPr lang="de" sz="1500">
                <a:solidFill>
                  <a:srgbClr val="000000"/>
                </a:solidFill>
              </a:rPr>
              <a:t>effective fed rate </a:t>
            </a:r>
            <a:r>
              <a:rPr lang="de" sz="1500">
                <a:solidFill>
                  <a:srgbClr val="000000"/>
                </a:solidFill>
              </a:rPr>
              <a:t>stagnant/decrease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/>
              <a:t>C</a:t>
            </a:r>
            <a:r>
              <a:rPr b="1" lang="de" sz="1500"/>
              <a:t>omparative</a:t>
            </a:r>
            <a:r>
              <a:rPr lang="de" sz="1500"/>
              <a:t> Data (monthly):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S&amp;P 500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Nasdaq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Gold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Crude Oil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CPI (Consumer Price Index)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Rate of Unemployment</a:t>
            </a:r>
            <a:endParaRPr b="1" sz="15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Basics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B00136"/>
      </a:dk1>
      <a:lt1>
        <a:srgbClr val="FFFFFF"/>
      </a:lt1>
      <a:dk2>
        <a:srgbClr val="B00136"/>
      </a:dk2>
      <a:lt2>
        <a:srgbClr val="FFFFFF"/>
      </a:lt2>
      <a:accent1>
        <a:srgbClr val="3B3B3B"/>
      </a:accent1>
      <a:accent2>
        <a:srgbClr val="FFFFFF"/>
      </a:accent2>
      <a:accent3>
        <a:srgbClr val="3B3B3B"/>
      </a:accent3>
      <a:accent4>
        <a:srgbClr val="000000"/>
      </a:accent4>
      <a:accent5>
        <a:srgbClr val="FFFFFF"/>
      </a:accent5>
      <a:accent6>
        <a:srgbClr val="948B8B"/>
      </a:accent6>
      <a:hlink>
        <a:srgbClr val="000000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