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  <p:embeddedFont>
      <p:font typeface="Montserrat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44" Type="http://schemas.openxmlformats.org/officeDocument/2006/relationships/font" Target="fonts/Raleway-boldItalic.fntdata"/><Relationship Id="rId43" Type="http://schemas.openxmlformats.org/officeDocument/2006/relationships/font" Target="fonts/Raleway-italic.fntdata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dfbeba2f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dfbeba2f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d059016f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d059016f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Due to bad/no membership data before 2000, limited to short timeframe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dfbeba2f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dfbeba2f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dfbeba2f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dfbeba2f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a031fc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a031fc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effective federal funds rate is essentially determined by the market but is influenced by the Federal Reserve through open market operations to reach the federal funds rate target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Net debt is calculated by subtracting a company's total cash and cash equivalents from its total short-term and long-term debt.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d059016f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d059016f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Due to bad/no membership data before 2000, limited to short and few timeframes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dfbeba2f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dfbeba2f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Due to bad/no membership data before 2000, limited to short timeframe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dfbeba2f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dfbeba2f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Due to bad/no membership data before 2000, limited to short timeframe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d059016f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d059016f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dfbeba2f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dfbeba2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ed8ea8b97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ded8ea8b97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1d059016f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1d059016f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https://github.com/luca1308/Investigating_periods_of_increasing_interest_rates_for_the_S-P_1500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1d059016f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1d059016f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1dfbeba2fa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1dfbeba2f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dfbeba2f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dfbeba2f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1dfbeba2fa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1dfbeba2fa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dfbeba2fa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1dfbeba2fa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best 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several more or less influential features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utilities just as good as an </a:t>
            </a:r>
            <a:r>
              <a:rPr lang="de"/>
              <a:t>indicator</a:t>
            </a:r>
            <a:r>
              <a:rPr lang="de"/>
              <a:t> to underperform as to outperform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d059016f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1d059016f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P/E most important by far, followed by </a:t>
            </a:r>
            <a:r>
              <a:rPr lang="de"/>
              <a:t>shape</a:t>
            </a:r>
            <a:r>
              <a:rPr lang="de"/>
              <a:t> and revenue per employee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others quite irrelevant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1dfbeba2fa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1dfbeba2fa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all features are quite irrelevant in total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utilities once again ambiguous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Sharpe, net debt, beta and </a:t>
            </a:r>
            <a:r>
              <a:rPr lang="de"/>
              <a:t>revenue</a:t>
            </a:r>
            <a:r>
              <a:rPr lang="de"/>
              <a:t> important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1dfbeba2fa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1dfbeba2fa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current only ever identified 12 stocks as outperformed, usually less than 5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1d059016f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1d059016f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d059016f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d059016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d059016f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1d059016f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1dfbeba2f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1dfbeba2f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1dfbeba2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1dfbeba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1d059016f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1d059016f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1d059016f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1d059016f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1dfbeba2fa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1dfbeba2fa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d059016f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d059016f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d059016f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d059016f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dfbeba2f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dfbeba2f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a031fc0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a031fc0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d059016f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d059016f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d059016f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d059016f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effective federal funds rate is essentially determined by the market but is influenced by the Federal Reserve through open market operations to reach the federal funds rate target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Net debt is calculated by subtracting a company's total cash and cash equivalents from its total short-term and long-term debt.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7800" y="14105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7650" y="1405325"/>
            <a:ext cx="76887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7800" y="1405325"/>
            <a:ext cx="37743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1900" y="1237075"/>
            <a:ext cx="37743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21225" y="48780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0.png"/><Relationship Id="rId4" Type="http://schemas.openxmlformats.org/officeDocument/2006/relationships/hyperlink" Target="https://github.com/luca1308/Investigating_periods_of_increasing_interest_rates_for_the_S-P_1500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24.png"/><Relationship Id="rId7" Type="http://schemas.openxmlformats.org/officeDocument/2006/relationships/image" Target="../media/image11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8.png"/><Relationship Id="rId5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5288100" cy="1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000"/>
              <a:t>Investigating periods of increasing interest rates for the S&amp;P 1500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67700" y="2953850"/>
            <a:ext cx="5211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by Luca Reichelt, 999786</a:t>
            </a:r>
            <a:endParaRPr sz="18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8528" y="1250100"/>
            <a:ext cx="2145472" cy="271564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729450" y="239150"/>
            <a:ext cx="73803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1D2125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DATA ANALYTICS AND ARTIFICIAL INTELLIGENCE - EM1405</a:t>
            </a:r>
            <a:endParaRPr b="1" sz="1700">
              <a:solidFill>
                <a:srgbClr val="1D2125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1700">
                <a:solidFill>
                  <a:srgbClr val="1D2125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by Professor Andrea Albarelli</a:t>
            </a:r>
            <a:endParaRPr b="1" sz="1700">
              <a:solidFill>
                <a:srgbClr val="1D2125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" name="Google Shape;90;p13"/>
          <p:cNvSpPr txBox="1"/>
          <p:nvPr/>
        </p:nvSpPr>
        <p:spPr>
          <a:xfrm>
            <a:off x="767700" y="34890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rgbClr val="4A86E8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7800" y="1405325"/>
            <a:ext cx="78084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Periods</a:t>
            </a:r>
            <a:endParaRPr sz="1900"/>
          </a:p>
        </p:txBody>
      </p:sp>
      <p:sp>
        <p:nvSpPr>
          <p:cNvPr id="151" name="Google Shape;151;p22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799" y="1964162"/>
            <a:ext cx="5558400" cy="22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27800" y="1405325"/>
            <a:ext cx="78084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Weaknesses</a:t>
            </a:r>
            <a:endParaRPr sz="19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rather short periods (9 months minimum)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rather few periods; limited data possibilities (checking for rolling improvement with was initial idea, impractical due to only 3(or 4) periods)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current period hasn’t concluded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no </a:t>
            </a:r>
            <a:r>
              <a:rPr lang="de" sz="1500">
                <a:solidFill>
                  <a:srgbClr val="000000"/>
                </a:solidFill>
              </a:rPr>
              <a:t>comparison</a:t>
            </a:r>
            <a:r>
              <a:rPr lang="de" sz="1500">
                <a:solidFill>
                  <a:srgbClr val="000000"/>
                </a:solidFill>
              </a:rPr>
              <a:t> of results to random timeframes (stocks always performing better than other securities/assets?)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no consideration of initial crisis or crisis within period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5575" l="0" r="0" t="4650"/>
          <a:stretch/>
        </p:blipFill>
        <p:spPr>
          <a:xfrm>
            <a:off x="250150" y="1263514"/>
            <a:ext cx="8643699" cy="3879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4889" l="0" r="0" t="4889"/>
          <a:stretch/>
        </p:blipFill>
        <p:spPr>
          <a:xfrm>
            <a:off x="297825" y="1287350"/>
            <a:ext cx="8548350" cy="385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8536302" y="45974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727800" y="1788125"/>
            <a:ext cx="2504700" cy="28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chemeClr val="accent4"/>
                </a:solidFill>
              </a:rPr>
              <a:t>Target</a:t>
            </a:r>
            <a:r>
              <a:rPr lang="de" sz="1500">
                <a:solidFill>
                  <a:schemeClr val="accent4"/>
                </a:solidFill>
              </a:rPr>
              <a:t>: 		Performance of company  by change in Market Cap:</a:t>
            </a:r>
            <a:endParaRPr sz="1500">
              <a:solidFill>
                <a:schemeClr val="accent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b="1" lang="de" sz="1500">
                <a:solidFill>
                  <a:schemeClr val="accent4"/>
                </a:solidFill>
              </a:rPr>
              <a:t>“Outperformed”</a:t>
            </a:r>
            <a:r>
              <a:rPr lang="de" sz="1500">
                <a:solidFill>
                  <a:schemeClr val="accent4"/>
                </a:solidFill>
              </a:rPr>
              <a:t> for higher than mean</a:t>
            </a:r>
            <a:endParaRPr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accent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b="1" lang="de" sz="1500">
                <a:solidFill>
                  <a:schemeClr val="accent4"/>
                </a:solidFill>
              </a:rPr>
              <a:t>“Not Outperformed”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727800" y="1405325"/>
            <a:ext cx="780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Target &amp; Features</a:t>
            </a:r>
            <a:endParaRPr sz="1900"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276775" y="1788125"/>
            <a:ext cx="2856000" cy="29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chemeClr val="accent4"/>
                </a:solidFill>
              </a:rPr>
              <a:t>Features:</a:t>
            </a:r>
            <a:endParaRPr b="1" sz="1500">
              <a:solidFill>
                <a:schemeClr val="accent4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b="1" lang="de" sz="1500">
                <a:solidFill>
                  <a:schemeClr val="accent4"/>
                </a:solidFill>
              </a:rPr>
              <a:t>Common figures</a:t>
            </a:r>
            <a:endParaRPr b="1" sz="1500">
              <a:solidFill>
                <a:schemeClr val="accent4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○"/>
            </a:pPr>
            <a:r>
              <a:rPr lang="de" sz="1500">
                <a:solidFill>
                  <a:schemeClr val="accent4"/>
                </a:solidFill>
              </a:rPr>
              <a:t>Market Cap</a:t>
            </a:r>
            <a:endParaRPr sz="1500">
              <a:solidFill>
                <a:schemeClr val="accent4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○"/>
            </a:pPr>
            <a:r>
              <a:rPr lang="de" sz="1500">
                <a:solidFill>
                  <a:schemeClr val="accent4"/>
                </a:solidFill>
              </a:rPr>
              <a:t>Sector</a:t>
            </a:r>
            <a:endParaRPr sz="1500">
              <a:solidFill>
                <a:schemeClr val="accent4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○"/>
            </a:pPr>
            <a:r>
              <a:rPr lang="de" sz="1500">
                <a:solidFill>
                  <a:schemeClr val="accent4"/>
                </a:solidFill>
              </a:rPr>
              <a:t>Revenue T12M</a:t>
            </a:r>
            <a:endParaRPr sz="1500">
              <a:solidFill>
                <a:schemeClr val="accent4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○"/>
            </a:pPr>
            <a:r>
              <a:rPr lang="de" sz="1500">
                <a:solidFill>
                  <a:schemeClr val="accent4"/>
                </a:solidFill>
              </a:rPr>
              <a:t>Number of Employees</a:t>
            </a:r>
            <a:endParaRPr sz="1500">
              <a:solidFill>
                <a:schemeClr val="accent4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b="1" lang="de" sz="1500">
                <a:solidFill>
                  <a:schemeClr val="accent4"/>
                </a:solidFill>
              </a:rPr>
              <a:t>Profitability Ratios</a:t>
            </a:r>
            <a:endParaRPr b="1" sz="1500">
              <a:solidFill>
                <a:schemeClr val="accent4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○"/>
            </a:pPr>
            <a:r>
              <a:rPr lang="de" sz="1500">
                <a:solidFill>
                  <a:schemeClr val="accent4"/>
                </a:solidFill>
              </a:rPr>
              <a:t>EPS T12M - Profit per Share</a:t>
            </a:r>
            <a:endParaRPr sz="1500">
              <a:solidFill>
                <a:schemeClr val="accent4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○"/>
            </a:pPr>
            <a:r>
              <a:rPr lang="de" sz="1500">
                <a:solidFill>
                  <a:schemeClr val="accent4"/>
                </a:solidFill>
              </a:rPr>
              <a:t>P/E - Price to EPS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5663100" y="2170450"/>
            <a:ext cx="3254700" cy="26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b="1" lang="de" sz="1500">
                <a:solidFill>
                  <a:schemeClr val="accent4"/>
                </a:solidFill>
              </a:rPr>
              <a:t>Risk Ratios</a:t>
            </a:r>
            <a:endParaRPr sz="1500">
              <a:solidFill>
                <a:schemeClr val="accent4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500">
                <a:solidFill>
                  <a:schemeClr val="accent4"/>
                </a:solidFill>
              </a:rPr>
              <a:t>Net Debt - Ability to pay off debt</a:t>
            </a:r>
            <a:endParaRPr sz="1500">
              <a:solidFill>
                <a:schemeClr val="accent4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500">
                <a:solidFill>
                  <a:schemeClr val="accent4"/>
                </a:solidFill>
              </a:rPr>
              <a:t>Sharpe M - Return to Risk</a:t>
            </a:r>
            <a:endParaRPr sz="1500">
              <a:solidFill>
                <a:schemeClr val="accent4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500">
                <a:solidFill>
                  <a:schemeClr val="accent4"/>
                </a:solidFill>
              </a:rPr>
              <a:t>Beta M - Compared Volatility</a:t>
            </a:r>
            <a:endParaRPr sz="1500">
              <a:solidFill>
                <a:schemeClr val="accent4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500">
                <a:solidFill>
                  <a:schemeClr val="accent4"/>
                </a:solidFill>
              </a:rPr>
              <a:t>Revenue per Employee</a:t>
            </a:r>
            <a:endParaRPr sz="1500">
              <a:solidFill>
                <a:srgbClr val="000000"/>
              </a:solidFill>
            </a:endParaRPr>
          </a:p>
        </p:txBody>
      </p:sp>
      <p:cxnSp>
        <p:nvCxnSpPr>
          <p:cNvPr id="185" name="Google Shape;185;p26"/>
          <p:cNvCxnSpPr/>
          <p:nvPr/>
        </p:nvCxnSpPr>
        <p:spPr>
          <a:xfrm>
            <a:off x="3276775" y="2150200"/>
            <a:ext cx="11100" cy="201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727800" y="1405325"/>
            <a:ext cx="78084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Cleaning &amp; Preprocessing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transforming to correct data-types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dropping</a:t>
            </a:r>
            <a:r>
              <a:rPr lang="de" sz="1500">
                <a:solidFill>
                  <a:srgbClr val="000000"/>
                </a:solidFill>
              </a:rPr>
              <a:t> all observations with nan values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creating dummies (one-hot encoding) for the sector feature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adding a new feature: Revenue per Employee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adding the base for the target feature: Market Cap_perf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dropping Price and Market Cap_last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75" y="1233325"/>
            <a:ext cx="8623449" cy="39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500" y="0"/>
            <a:ext cx="5170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Data: “Top 10”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727800" y="1495600"/>
            <a:ext cx="2494800" cy="3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Top 10 performing companies for all concluded periods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Energy sector strongly overrepresented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Real Estate and Utilities are both not once in Top10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500" y="2051350"/>
            <a:ext cx="2646600" cy="22797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5" name="Google Shape;2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9101" y="2051350"/>
            <a:ext cx="2889847" cy="22797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30"/>
          <p:cNvSpPr txBox="1"/>
          <p:nvPr>
            <p:ph type="title"/>
          </p:nvPr>
        </p:nvSpPr>
        <p:spPr>
          <a:xfrm>
            <a:off x="5869100" y="1495600"/>
            <a:ext cx="2889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</a:t>
            </a:r>
            <a:r>
              <a:rPr lang="de"/>
              <a:t>op 10</a:t>
            </a:r>
            <a:endParaRPr/>
          </a:p>
        </p:txBody>
      </p:sp>
      <p:sp>
        <p:nvSpPr>
          <p:cNvPr id="217" name="Google Shape;217;p30"/>
          <p:cNvSpPr txBox="1"/>
          <p:nvPr>
            <p:ph type="title"/>
          </p:nvPr>
        </p:nvSpPr>
        <p:spPr>
          <a:xfrm>
            <a:off x="3222500" y="1495600"/>
            <a:ext cx="2646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1"/>
          <p:cNvPicPr preferRelativeResize="0"/>
          <p:nvPr/>
        </p:nvPicPr>
        <p:blipFill rotWithShape="1">
          <a:blip r:embed="rId3">
            <a:alphaModFix/>
          </a:blip>
          <a:srcRect b="3063" l="0" r="0" t="0"/>
          <a:stretch/>
        </p:blipFill>
        <p:spPr>
          <a:xfrm>
            <a:off x="152400" y="1672400"/>
            <a:ext cx="3899924" cy="12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Data: Top 10 vs. 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 txBox="1"/>
          <p:nvPr>
            <p:ph idx="12" type="sldNum"/>
          </p:nvPr>
        </p:nvSpPr>
        <p:spPr>
          <a:xfrm>
            <a:off x="8612502" y="4902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325" y="1672400"/>
            <a:ext cx="3638350" cy="12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0675" y="1672399"/>
            <a:ext cx="1321754" cy="12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0" y="3625025"/>
            <a:ext cx="3976125" cy="123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2325" y="3639600"/>
            <a:ext cx="3661725" cy="122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14050" y="3639288"/>
            <a:ext cx="1211973" cy="12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>
            <p:ph type="title"/>
          </p:nvPr>
        </p:nvSpPr>
        <p:spPr>
          <a:xfrm>
            <a:off x="804000" y="1202075"/>
            <a:ext cx="1268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Top 10</a:t>
            </a:r>
            <a:endParaRPr/>
          </a:p>
        </p:txBody>
      </p:sp>
      <p:sp>
        <p:nvSpPr>
          <p:cNvPr id="231" name="Google Shape;231;p31"/>
          <p:cNvSpPr txBox="1"/>
          <p:nvPr>
            <p:ph type="title"/>
          </p:nvPr>
        </p:nvSpPr>
        <p:spPr>
          <a:xfrm>
            <a:off x="838450" y="3089825"/>
            <a:ext cx="966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/>
          <p:nvPr/>
        </p:nvSpPr>
        <p:spPr>
          <a:xfrm>
            <a:off x="152400" y="2491475"/>
            <a:ext cx="8859900" cy="177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76200" y="4437150"/>
            <a:ext cx="8859900" cy="177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/>
          <p:nvPr/>
        </p:nvSpPr>
        <p:spPr>
          <a:xfrm rot="-5400000">
            <a:off x="2058300" y="305545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5" name="Google Shape;235;p31"/>
          <p:cNvSpPr/>
          <p:nvPr/>
        </p:nvSpPr>
        <p:spPr>
          <a:xfrm rot="5400000">
            <a:off x="2803561" y="305530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6" name="Google Shape;236;p31"/>
          <p:cNvSpPr/>
          <p:nvPr/>
        </p:nvSpPr>
        <p:spPr>
          <a:xfrm rot="5400000">
            <a:off x="3511864" y="305530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7" name="Google Shape;237;p31"/>
          <p:cNvSpPr/>
          <p:nvPr/>
        </p:nvSpPr>
        <p:spPr>
          <a:xfrm rot="5400000">
            <a:off x="4876274" y="305545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8" name="Google Shape;238;p31"/>
          <p:cNvSpPr/>
          <p:nvPr/>
        </p:nvSpPr>
        <p:spPr>
          <a:xfrm rot="-5400000">
            <a:off x="4145883" y="305545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9" name="Google Shape;239;p31"/>
          <p:cNvSpPr/>
          <p:nvPr/>
        </p:nvSpPr>
        <p:spPr>
          <a:xfrm rot="5400000">
            <a:off x="5630279" y="305545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40" name="Google Shape;240;p31"/>
          <p:cNvSpPr/>
          <p:nvPr/>
        </p:nvSpPr>
        <p:spPr>
          <a:xfrm rot="5400000">
            <a:off x="6475484" y="305545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41" name="Google Shape;241;p31"/>
          <p:cNvSpPr/>
          <p:nvPr/>
        </p:nvSpPr>
        <p:spPr>
          <a:xfrm rot="5400000">
            <a:off x="7198683" y="305545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42" name="Google Shape;242;p31"/>
          <p:cNvSpPr/>
          <p:nvPr/>
        </p:nvSpPr>
        <p:spPr>
          <a:xfrm rot="5400000">
            <a:off x="8098650" y="305530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2840"/>
              <a:t>Table of Contents</a:t>
            </a:r>
            <a:endParaRPr sz="2840"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727650" y="1326100"/>
            <a:ext cx="7688700" cy="3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de" sz="2500">
                <a:solidFill>
                  <a:srgbClr val="000000"/>
                </a:solidFill>
              </a:rPr>
              <a:t>Outline</a:t>
            </a:r>
            <a:endParaRPr b="1"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de" sz="2500">
                <a:solidFill>
                  <a:srgbClr val="000000"/>
                </a:solidFill>
              </a:rPr>
              <a:t>Data</a:t>
            </a:r>
            <a:endParaRPr b="1"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de" sz="2500">
                <a:solidFill>
                  <a:srgbClr val="000000"/>
                </a:solidFill>
              </a:rPr>
              <a:t>Machine Learning</a:t>
            </a:r>
            <a:endParaRPr b="1"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de" sz="2500">
                <a:solidFill>
                  <a:srgbClr val="000000"/>
                </a:solidFill>
              </a:rPr>
              <a:t>Conclusion</a:t>
            </a:r>
            <a:endParaRPr b="1"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de" sz="2500">
                <a:solidFill>
                  <a:srgbClr val="000000"/>
                </a:solidFill>
              </a:rPr>
              <a:t>Sources</a:t>
            </a:r>
            <a:endParaRPr b="1"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727800" y="1410500"/>
            <a:ext cx="7688400" cy="340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48" name="Google Shape;248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</a:t>
            </a:r>
            <a:r>
              <a:rPr lang="de"/>
              <a:t>Machine Learning</a:t>
            </a:r>
            <a:endParaRPr/>
          </a:p>
        </p:txBody>
      </p:sp>
      <p:sp>
        <p:nvSpPr>
          <p:cNvPr id="254" name="Google Shape;254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727650" y="1405325"/>
            <a:ext cx="78087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de" sz="1500">
                <a:solidFill>
                  <a:srgbClr val="000000"/>
                </a:solidFill>
              </a:rPr>
              <a:t>target</a:t>
            </a:r>
            <a:r>
              <a:rPr lang="de" sz="1500">
                <a:solidFill>
                  <a:srgbClr val="000000"/>
                </a:solidFill>
              </a:rPr>
              <a:t> label is determined: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de" sz="1500">
                <a:solidFill>
                  <a:srgbClr val="000000"/>
                </a:solidFill>
              </a:rPr>
              <a:t>companies</a:t>
            </a:r>
            <a:r>
              <a:rPr lang="de" sz="1500">
                <a:solidFill>
                  <a:srgbClr val="000000"/>
                </a:solidFill>
              </a:rPr>
              <a:t> with a </a:t>
            </a:r>
            <a:r>
              <a:rPr b="1" lang="de" sz="1500">
                <a:solidFill>
                  <a:srgbClr val="000000"/>
                </a:solidFill>
              </a:rPr>
              <a:t>higher return</a:t>
            </a:r>
            <a:r>
              <a:rPr lang="de" sz="1500">
                <a:solidFill>
                  <a:srgbClr val="000000"/>
                </a:solidFill>
              </a:rPr>
              <a:t> than the mean are labeled </a:t>
            </a:r>
            <a:r>
              <a:rPr b="1" lang="de" sz="1500">
                <a:solidFill>
                  <a:srgbClr val="000000"/>
                </a:solidFill>
              </a:rPr>
              <a:t>“Outperformed”</a:t>
            </a:r>
            <a:endParaRPr b="1"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de" sz="1500">
                <a:solidFill>
                  <a:srgbClr val="000000"/>
                </a:solidFill>
              </a:rPr>
              <a:t>companies with a </a:t>
            </a:r>
            <a:r>
              <a:rPr b="1" lang="de" sz="1500">
                <a:solidFill>
                  <a:srgbClr val="000000"/>
                </a:solidFill>
              </a:rPr>
              <a:t>lower return</a:t>
            </a:r>
            <a:r>
              <a:rPr lang="de" sz="1500">
                <a:solidFill>
                  <a:srgbClr val="000000"/>
                </a:solidFill>
              </a:rPr>
              <a:t> than the mean or an equal return are labeled </a:t>
            </a:r>
            <a:r>
              <a:rPr b="1" lang="de" sz="1500">
                <a:solidFill>
                  <a:srgbClr val="000000"/>
                </a:solidFill>
              </a:rPr>
              <a:t>“Not Outperformed”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differentiation between</a:t>
            </a:r>
            <a:r>
              <a:rPr b="1" lang="de" sz="1500">
                <a:solidFill>
                  <a:srgbClr val="000000"/>
                </a:solidFill>
              </a:rPr>
              <a:t> three data cases</a:t>
            </a:r>
            <a:r>
              <a:rPr lang="de" sz="1500">
                <a:solidFill>
                  <a:srgbClr val="000000"/>
                </a:solidFill>
              </a:rPr>
              <a:t>: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de" sz="1500">
                <a:solidFill>
                  <a:srgbClr val="000000"/>
                </a:solidFill>
              </a:rPr>
              <a:t>a case where the data consists of </a:t>
            </a:r>
            <a:r>
              <a:rPr b="1" lang="de" sz="1500">
                <a:solidFill>
                  <a:srgbClr val="000000"/>
                </a:solidFill>
              </a:rPr>
              <a:t>only the concluded periods</a:t>
            </a:r>
            <a:endParaRPr b="1"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de" sz="1500">
                <a:solidFill>
                  <a:srgbClr val="000000"/>
                </a:solidFill>
              </a:rPr>
              <a:t>a case where the data consists of </a:t>
            </a:r>
            <a:r>
              <a:rPr b="1" lang="de" sz="1500">
                <a:solidFill>
                  <a:srgbClr val="000000"/>
                </a:solidFill>
              </a:rPr>
              <a:t>all data</a:t>
            </a:r>
            <a:r>
              <a:rPr lang="de" sz="1500">
                <a:solidFill>
                  <a:srgbClr val="000000"/>
                </a:solidFill>
              </a:rPr>
              <a:t>, including the ongoing period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de" sz="1500">
                <a:solidFill>
                  <a:srgbClr val="000000"/>
                </a:solidFill>
              </a:rPr>
              <a:t>a case where the </a:t>
            </a:r>
            <a:r>
              <a:rPr b="1" lang="de" sz="1500">
                <a:solidFill>
                  <a:srgbClr val="000000"/>
                </a:solidFill>
              </a:rPr>
              <a:t>training data</a:t>
            </a:r>
            <a:r>
              <a:rPr lang="de" sz="1500">
                <a:solidFill>
                  <a:srgbClr val="000000"/>
                </a:solidFill>
              </a:rPr>
              <a:t> consists of the</a:t>
            </a:r>
            <a:r>
              <a:rPr b="1" lang="de" sz="1500">
                <a:solidFill>
                  <a:srgbClr val="000000"/>
                </a:solidFill>
              </a:rPr>
              <a:t> concluded</a:t>
            </a:r>
            <a:r>
              <a:rPr lang="de" sz="1500">
                <a:solidFill>
                  <a:srgbClr val="000000"/>
                </a:solidFill>
              </a:rPr>
              <a:t>, concluded periods and the </a:t>
            </a:r>
            <a:r>
              <a:rPr b="1" lang="de" sz="1500">
                <a:solidFill>
                  <a:srgbClr val="000000"/>
                </a:solidFill>
              </a:rPr>
              <a:t>test data</a:t>
            </a:r>
            <a:r>
              <a:rPr lang="de" sz="1500">
                <a:solidFill>
                  <a:srgbClr val="000000"/>
                </a:solidFill>
              </a:rPr>
              <a:t> consists of the </a:t>
            </a:r>
            <a:r>
              <a:rPr b="1" lang="de" sz="1500">
                <a:solidFill>
                  <a:srgbClr val="000000"/>
                </a:solidFill>
              </a:rPr>
              <a:t>current</a:t>
            </a:r>
            <a:r>
              <a:rPr lang="de" sz="1500">
                <a:solidFill>
                  <a:srgbClr val="000000"/>
                </a:solidFill>
              </a:rPr>
              <a:t>, ongoing period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the features will be evaluated using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de" sz="1500">
                <a:solidFill>
                  <a:srgbClr val="000000"/>
                </a:solidFill>
              </a:rPr>
              <a:t>simple </a:t>
            </a:r>
            <a:r>
              <a:rPr b="1" lang="de" sz="1500">
                <a:solidFill>
                  <a:srgbClr val="000000"/>
                </a:solidFill>
              </a:rPr>
              <a:t>DecisionTree</a:t>
            </a:r>
            <a:r>
              <a:rPr lang="de" sz="1500">
                <a:solidFill>
                  <a:srgbClr val="000000"/>
                </a:solidFill>
              </a:rPr>
              <a:t> with a max_depth of 3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b="1" lang="de" sz="1500">
                <a:solidFill>
                  <a:srgbClr val="000000"/>
                </a:solidFill>
              </a:rPr>
              <a:t>RandomForest</a:t>
            </a:r>
            <a:r>
              <a:rPr lang="de" sz="1500">
                <a:solidFill>
                  <a:srgbClr val="000000"/>
                </a:solidFill>
              </a:rPr>
              <a:t> with </a:t>
            </a:r>
            <a:r>
              <a:rPr b="1" lang="de" sz="1500">
                <a:solidFill>
                  <a:srgbClr val="000000"/>
                </a:solidFill>
              </a:rPr>
              <a:t>hyperparameter-tuning using GridSearchCV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675" y="487800"/>
            <a:ext cx="5007324" cy="497552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4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Learning: DT </a:t>
            </a:r>
            <a:r>
              <a:rPr lang="de"/>
              <a:t>concluded</a:t>
            </a:r>
            <a:r>
              <a:rPr lang="de"/>
              <a:t>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263" name="Google Shape;26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3178075"/>
            <a:ext cx="2701350" cy="19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1775" y="1340150"/>
            <a:ext cx="2017225" cy="16903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575" y="487800"/>
            <a:ext cx="5012424" cy="498057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Learning: DT all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3135375"/>
            <a:ext cx="2759950" cy="20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1800" y="1314675"/>
            <a:ext cx="2065800" cy="17390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575" y="487800"/>
            <a:ext cx="5012424" cy="498060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6"/>
          <p:cNvSpPr txBox="1"/>
          <p:nvPr>
            <p:ph type="title"/>
          </p:nvPr>
        </p:nvSpPr>
        <p:spPr>
          <a:xfrm>
            <a:off x="727650" y="487800"/>
            <a:ext cx="822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Learning: DT </a:t>
            </a:r>
            <a:r>
              <a:rPr lang="de"/>
              <a:t>concluded</a:t>
            </a:r>
            <a:r>
              <a:rPr lang="de"/>
              <a:t>=train, current=test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281" name="Google Shape;28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3162800"/>
            <a:ext cx="2722325" cy="19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2875" y="1328925"/>
            <a:ext cx="2067100" cy="17225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050" y="938975"/>
            <a:ext cx="5633726" cy="420452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7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Learning: RF </a:t>
            </a:r>
            <a:r>
              <a:rPr lang="de"/>
              <a:t>concluded</a:t>
            </a:r>
            <a:r>
              <a:rPr lang="de"/>
              <a:t> data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90" name="Google Shape;290;p37"/>
          <p:cNvSpPr txBox="1"/>
          <p:nvPr/>
        </p:nvSpPr>
        <p:spPr>
          <a:xfrm>
            <a:off x="870350" y="1221300"/>
            <a:ext cx="2988600" cy="29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Lato"/>
                <a:ea typeface="Lato"/>
                <a:cs typeface="Lato"/>
                <a:sym typeface="Lato"/>
              </a:rPr>
              <a:t>Parameters: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'bootstrap': [True],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'max_depth': [17],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'max_features': ['auto'], 'max_leaf_nodes': [500],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'min_samples_leaf': [5], 'min_samples_split': [5],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'n_estimators': [50]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1" name="Google Shape;291;p37"/>
          <p:cNvPicPr preferRelativeResize="0"/>
          <p:nvPr/>
        </p:nvPicPr>
        <p:blipFill rotWithShape="1">
          <a:blip r:embed="rId4">
            <a:alphaModFix/>
          </a:blip>
          <a:srcRect b="0" l="0" r="34240" t="0"/>
          <a:stretch/>
        </p:blipFill>
        <p:spPr>
          <a:xfrm>
            <a:off x="870350" y="3140975"/>
            <a:ext cx="2392200" cy="20024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750" y="939525"/>
            <a:ext cx="5558700" cy="420397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8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</a:t>
            </a:r>
            <a:r>
              <a:rPr lang="de"/>
              <a:t>Machine Learning: RF all data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99" name="Google Shape;299;p38"/>
          <p:cNvSpPr txBox="1"/>
          <p:nvPr/>
        </p:nvSpPr>
        <p:spPr>
          <a:xfrm>
            <a:off x="870350" y="1221300"/>
            <a:ext cx="2076300" cy="26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Lato"/>
                <a:ea typeface="Lato"/>
                <a:cs typeface="Lato"/>
                <a:sym typeface="Lato"/>
              </a:rPr>
              <a:t>Parameters: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'bootstrap': [False], 'max_depth': [9],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'max_features': ['auto'], 'max_leaf_nodes': [500],                         'min_samples_leaf': [5], 'min_samples_split': [5],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'n_estimators': [50]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0" name="Google Shape;300;p38"/>
          <p:cNvPicPr preferRelativeResize="0"/>
          <p:nvPr/>
        </p:nvPicPr>
        <p:blipFill rotWithShape="1">
          <a:blip r:embed="rId4">
            <a:alphaModFix/>
          </a:blip>
          <a:srcRect b="0" l="0" r="34145" t="0"/>
          <a:stretch/>
        </p:blipFill>
        <p:spPr>
          <a:xfrm>
            <a:off x="870350" y="3127625"/>
            <a:ext cx="2414400" cy="20158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650" y="936925"/>
            <a:ext cx="5562125" cy="420657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9"/>
          <p:cNvSpPr txBox="1"/>
          <p:nvPr>
            <p:ph type="title"/>
          </p:nvPr>
        </p:nvSpPr>
        <p:spPr>
          <a:xfrm>
            <a:off x="727650" y="487800"/>
            <a:ext cx="8228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Learning: RF </a:t>
            </a:r>
            <a:r>
              <a:rPr lang="de">
                <a:solidFill>
                  <a:schemeClr val="dk1"/>
                </a:solidFill>
              </a:rPr>
              <a:t>concluded=train, current=test</a:t>
            </a:r>
            <a:r>
              <a:rPr lang="de"/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308" name="Google Shape;308;p39"/>
          <p:cNvSpPr txBox="1"/>
          <p:nvPr/>
        </p:nvSpPr>
        <p:spPr>
          <a:xfrm>
            <a:off x="870350" y="1221300"/>
            <a:ext cx="2988600" cy="24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Lato"/>
                <a:ea typeface="Lato"/>
                <a:cs typeface="Lato"/>
                <a:sym typeface="Lato"/>
              </a:rPr>
              <a:t>Parameters: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'bootstrap': [False],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'max_depth': [2],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'max_features': ['auto'], 'max_leaf_nodes': [500],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'min_samples_leaf': [50], 'min_samples_split': [25],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'n_estimators': [50]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9" name="Google Shape;309;p39"/>
          <p:cNvPicPr preferRelativeResize="0"/>
          <p:nvPr/>
        </p:nvPicPr>
        <p:blipFill rotWithShape="1">
          <a:blip r:embed="rId4">
            <a:alphaModFix/>
          </a:blip>
          <a:srcRect b="0" l="0" r="34486" t="0"/>
          <a:stretch/>
        </p:blipFill>
        <p:spPr>
          <a:xfrm>
            <a:off x="870350" y="3131457"/>
            <a:ext cx="2403300" cy="2012043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0"/>
          <p:cNvPicPr preferRelativeResize="0"/>
          <p:nvPr/>
        </p:nvPicPr>
        <p:blipFill rotWithShape="1">
          <a:blip r:embed="rId3">
            <a:alphaModFix/>
          </a:blip>
          <a:srcRect b="0" l="0" r="77477" t="0"/>
          <a:stretch/>
        </p:blipFill>
        <p:spPr>
          <a:xfrm>
            <a:off x="1098850" y="3220475"/>
            <a:ext cx="2781866" cy="15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0"/>
          <p:cNvPicPr preferRelativeResize="0"/>
          <p:nvPr/>
        </p:nvPicPr>
        <p:blipFill rotWithShape="1">
          <a:blip r:embed="rId3">
            <a:alphaModFix/>
          </a:blip>
          <a:srcRect b="0" l="62425" r="0" t="0"/>
          <a:stretch/>
        </p:blipFill>
        <p:spPr>
          <a:xfrm>
            <a:off x="3859025" y="3220475"/>
            <a:ext cx="4641012" cy="15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0"/>
          <p:cNvPicPr preferRelativeResize="0"/>
          <p:nvPr/>
        </p:nvPicPr>
        <p:blipFill rotWithShape="1">
          <a:blip r:embed="rId3">
            <a:alphaModFix/>
          </a:blip>
          <a:srcRect b="0" l="0" r="37865" t="0"/>
          <a:stretch/>
        </p:blipFill>
        <p:spPr>
          <a:xfrm>
            <a:off x="1098856" y="1439550"/>
            <a:ext cx="7614995" cy="15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0"/>
          <p:cNvSpPr txBox="1"/>
          <p:nvPr>
            <p:ph type="title"/>
          </p:nvPr>
        </p:nvSpPr>
        <p:spPr>
          <a:xfrm>
            <a:off x="727650" y="487800"/>
            <a:ext cx="8357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Learning: RF predictor </a:t>
            </a:r>
            <a:r>
              <a:rPr lang="de">
                <a:solidFill>
                  <a:schemeClr val="dk1"/>
                </a:solidFill>
              </a:rPr>
              <a:t>implementation</a:t>
            </a:r>
            <a:r>
              <a:rPr lang="de"/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319" name="Google Shape;319;p40"/>
          <p:cNvSpPr/>
          <p:nvPr/>
        </p:nvSpPr>
        <p:spPr>
          <a:xfrm>
            <a:off x="4724525" y="4561725"/>
            <a:ext cx="813900" cy="276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0"/>
          <p:cNvSpPr/>
          <p:nvPr/>
        </p:nvSpPr>
        <p:spPr>
          <a:xfrm>
            <a:off x="7885650" y="1753350"/>
            <a:ext cx="813900" cy="1298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0"/>
          <p:cNvSpPr/>
          <p:nvPr/>
        </p:nvSpPr>
        <p:spPr>
          <a:xfrm>
            <a:off x="7681175" y="3522225"/>
            <a:ext cx="813900" cy="1039500"/>
          </a:xfrm>
          <a:prstGeom prst="rect">
            <a:avLst/>
          </a:prstGeom>
          <a:noFill/>
          <a:ln cap="flat" cmpd="sng" w="38100">
            <a:solidFill>
              <a:srgbClr val="1C4587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0"/>
          <p:cNvSpPr/>
          <p:nvPr/>
        </p:nvSpPr>
        <p:spPr>
          <a:xfrm>
            <a:off x="6113825" y="3522225"/>
            <a:ext cx="813900" cy="1039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727800" y="14105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Conclusion</a:t>
            </a:r>
            <a:endParaRPr/>
          </a:p>
        </p:txBody>
      </p:sp>
      <p:sp>
        <p:nvSpPr>
          <p:cNvPr id="328" name="Google Shape;328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47900" y="142212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SzPts val="4400"/>
              <a:buAutoNum type="arabicPeriod"/>
            </a:pPr>
            <a:r>
              <a:rPr lang="de"/>
              <a:t>Outline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Conclusion</a:t>
            </a:r>
            <a:endParaRPr/>
          </a:p>
        </p:txBody>
      </p:sp>
      <p:sp>
        <p:nvSpPr>
          <p:cNvPr id="334" name="Google Shape;334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35" name="Google Shape;335;p42"/>
          <p:cNvSpPr txBox="1"/>
          <p:nvPr>
            <p:ph idx="1" type="body"/>
          </p:nvPr>
        </p:nvSpPr>
        <p:spPr>
          <a:xfrm>
            <a:off x="727650" y="1405325"/>
            <a:ext cx="76887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de" sz="1500">
                <a:solidFill>
                  <a:srgbClr val="000000"/>
                </a:solidFill>
              </a:rPr>
              <a:t>Do companies with certain feature values perform better?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chemeClr val="dk1"/>
                </a:solidFill>
              </a:rPr>
              <a:t>Kind of, certain features are BETTER indicators whether or not a company will	outperform others during a period of inflation/rising interest rates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chemeClr val="dk1"/>
                </a:solidFill>
              </a:rPr>
              <a:t>P/E Ratio and Sharpe Ratio stand out while picking a sector is not a safe bet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de" sz="1500">
                <a:solidFill>
                  <a:srgbClr val="000000"/>
                </a:solidFill>
              </a:rPr>
              <a:t>Therefore, can better performing companies be determined and predicted?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chemeClr val="dk1"/>
                </a:solidFill>
              </a:rPr>
              <a:t>Not certainly, but building a predictor based on fundamental data from past periods immensly improves the chances of outperforming the market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Conclusion</a:t>
            </a:r>
            <a:endParaRPr/>
          </a:p>
        </p:txBody>
      </p:sp>
      <p:sp>
        <p:nvSpPr>
          <p:cNvPr id="341" name="Google Shape;341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42" name="Google Shape;342;p43"/>
          <p:cNvSpPr txBox="1"/>
          <p:nvPr>
            <p:ph idx="1" type="body"/>
          </p:nvPr>
        </p:nvSpPr>
        <p:spPr>
          <a:xfrm>
            <a:off x="727650" y="1405325"/>
            <a:ext cx="7688700" cy="3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chemeClr val="dk1"/>
                </a:solidFill>
              </a:rPr>
              <a:t>Potential further research questions: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000000"/>
                </a:solidFill>
              </a:rPr>
              <a:t>How much more can the classifier be refined for non-binary results (label data more precisely to detect the very best performing companies)?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000000"/>
                </a:solidFill>
              </a:rPr>
              <a:t>How do the results compare to other timeframes or are they specifically useful for periods of rising inflation rates?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500">
                <a:solidFill>
                  <a:srgbClr val="000000"/>
                </a:solidFill>
              </a:rPr>
              <a:t>Can better performing companies be explained better by some kick-off event such as an energy crisis and therefore a systematic dependency (less energy dependent companies perform better in comparison)?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/>
          <p:nvPr>
            <p:ph type="title"/>
          </p:nvPr>
        </p:nvSpPr>
        <p:spPr>
          <a:xfrm>
            <a:off x="727800" y="14105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</a:t>
            </a:r>
            <a:r>
              <a:rPr lang="de"/>
              <a:t>. Sources</a:t>
            </a:r>
            <a:endParaRPr/>
          </a:p>
        </p:txBody>
      </p:sp>
      <p:sp>
        <p:nvSpPr>
          <p:cNvPr id="348" name="Google Shape;348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</a:t>
            </a:r>
            <a:r>
              <a:rPr lang="de"/>
              <a:t>Sources</a:t>
            </a:r>
            <a:endParaRPr/>
          </a:p>
        </p:txBody>
      </p:sp>
      <p:sp>
        <p:nvSpPr>
          <p:cNvPr id="354" name="Google Shape;354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55" name="Google Shape;355;p45"/>
          <p:cNvSpPr txBox="1"/>
          <p:nvPr>
            <p:ph idx="1" type="body"/>
          </p:nvPr>
        </p:nvSpPr>
        <p:spPr>
          <a:xfrm>
            <a:off x="727800" y="1405325"/>
            <a:ext cx="7688400" cy="3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Bloomberg Finance L.P.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https://www.spglobal.com/spdji/en/indices/equity/sp-composite-1500/#overview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https://fred.stlouisfed.org/series/FEDFUNDS#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https://fred.stlouisfed.org/series/CORESTICKM159SFRBATL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https://fred.stlouisfed.org/series/UNRATE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https://fred.stlouisfed.org/series/WTISPLC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600"/>
              <a:t>https://www.investing.com/commodities/gold-historical-data</a:t>
            </a: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Scientific</a:t>
            </a:r>
            <a:r>
              <a:rPr lang="de"/>
              <a:t> Sources</a:t>
            </a:r>
            <a:endParaRPr/>
          </a:p>
        </p:txBody>
      </p:sp>
      <p:sp>
        <p:nvSpPr>
          <p:cNvPr id="361" name="Google Shape;361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62" name="Google Shape;362;p46"/>
          <p:cNvSpPr txBox="1"/>
          <p:nvPr>
            <p:ph idx="1" type="body"/>
          </p:nvPr>
        </p:nvSpPr>
        <p:spPr>
          <a:xfrm>
            <a:off x="727800" y="1292675"/>
            <a:ext cx="7808400" cy="3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9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de" sz="1312"/>
              <a:t>Bampinas, Georgios, and Theodore Panagiotidis. "Hedging inflation with individual US </a:t>
            </a:r>
            <a:r>
              <a:rPr lang="de" sz="1312"/>
              <a:t>companies</a:t>
            </a:r>
            <a:r>
              <a:rPr lang="de" sz="1312"/>
              <a:t>: A long-run portfolio analysis." The North American Journal of Economics and Finance 37 (2016): 374-392.</a:t>
            </a:r>
            <a:endParaRPr sz="1312"/>
          </a:p>
          <a:p>
            <a:pPr indent="-3119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de" sz="1312"/>
              <a:t>Choudhry, Taufiq. "Inflation and rates of return on stocks: evidence from high inflation countries." Journal of International Financial Markets, Institutions and Money 11.1 (2001): 75-96.</a:t>
            </a:r>
            <a:endParaRPr sz="1312"/>
          </a:p>
          <a:p>
            <a:pPr indent="-3119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de" sz="1312"/>
              <a:t>Ghosh, Dipak, et al. "Gold as an inflation hedge?." Studies in Economics and Finance 22.1 (2004): 1-25.</a:t>
            </a:r>
            <a:endParaRPr sz="1312"/>
          </a:p>
          <a:p>
            <a:pPr indent="-3119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de" sz="1312"/>
              <a:t>Salisu, Afees A., Ibrahim D. Raheem, and Umar B. Ndako. "The inflation hedging properties of gold, </a:t>
            </a:r>
            <a:r>
              <a:rPr lang="de" sz="1312"/>
              <a:t>companies</a:t>
            </a:r>
            <a:r>
              <a:rPr lang="de" sz="1312"/>
              <a:t> and real estate: A comparative analysis." Resources Policy 66 (2020): 101605.</a:t>
            </a:r>
            <a:endParaRPr sz="1312"/>
          </a:p>
          <a:p>
            <a:pPr indent="-3119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de" sz="1312"/>
              <a:t>Zaremba, Adam, Zaghum Umar, and Mateusz Mikutowski. "Inflation hedging with commodities: A wavelet analysis of seven centuries worth of data." Economics Letters 181 (2019): 90-94.</a:t>
            </a:r>
            <a:endParaRPr sz="1312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7"/>
          <p:cNvSpPr txBox="1"/>
          <p:nvPr>
            <p:ph type="title"/>
          </p:nvPr>
        </p:nvSpPr>
        <p:spPr>
          <a:xfrm>
            <a:off x="727800" y="1285950"/>
            <a:ext cx="76884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6900"/>
              <a:t>Thank you for your attention!</a:t>
            </a:r>
            <a:endParaRPr sz="6900"/>
          </a:p>
        </p:txBody>
      </p:sp>
      <p:sp>
        <p:nvSpPr>
          <p:cNvPr id="368" name="Google Shape;368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</a:t>
            </a:r>
            <a:r>
              <a:rPr lang="de"/>
              <a:t>Outline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7650" y="1366525"/>
            <a:ext cx="76887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central banks aim to keep inflation at a stable rate of approx. 2% per year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economic shocks/risky fiscal policy  lead to unexpected hikes in consumer prices and therefore inflation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chemeClr val="accent4"/>
                </a:solidFill>
              </a:rPr>
              <a:t>aiming to stabilize inflation, </a:t>
            </a:r>
            <a:r>
              <a:rPr lang="de" sz="1500">
                <a:solidFill>
                  <a:srgbClr val="000000"/>
                </a:solidFill>
              </a:rPr>
              <a:t>central banks decrease the incentives for banks and companies to borrow money by </a:t>
            </a:r>
            <a:r>
              <a:rPr lang="de" sz="1500">
                <a:solidFill>
                  <a:srgbClr val="000000"/>
                </a:solidFill>
              </a:rPr>
              <a:t>steadily</a:t>
            </a:r>
            <a:r>
              <a:rPr lang="de" sz="1500">
                <a:solidFill>
                  <a:srgbClr val="000000"/>
                </a:solidFill>
              </a:rPr>
              <a:t> increasing their rates to straddle liquidity and calm price hikes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as </a:t>
            </a:r>
            <a:r>
              <a:rPr lang="de" sz="1500">
                <a:solidFill>
                  <a:srgbClr val="000000"/>
                </a:solidFill>
              </a:rPr>
              <a:t>exemplified</a:t>
            </a:r>
            <a:r>
              <a:rPr lang="de" sz="1500">
                <a:solidFill>
                  <a:srgbClr val="000000"/>
                </a:solidFill>
              </a:rPr>
              <a:t> by the following papers, there is no clear census on what stocks/assets perform better in these times of decreasing liquidity or even if they perform good/bad at all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</a:t>
            </a:r>
            <a:r>
              <a:rPr lang="de"/>
              <a:t>Outline</a:t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7650" y="1306275"/>
            <a:ext cx="7688700" cy="3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1500">
                <a:solidFill>
                  <a:schemeClr val="dk1"/>
                </a:solidFill>
              </a:rPr>
              <a:t>“[Gold is generally assumed to be a great hedge against (long-term) inflation.]”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de" sz="1230">
                <a:solidFill>
                  <a:srgbClr val="000000"/>
                </a:solidFill>
              </a:rPr>
              <a:t>- see Ghosh, Dipak, et al. "Gold as an inflation hedge?." Studies in Economics and Finance 22.1 (2004): 1-25.</a:t>
            </a:r>
            <a:endParaRPr sz="123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 sz="53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chemeClr val="dk1"/>
                </a:solidFill>
              </a:rPr>
              <a:t>“In terms of investment policy implication, our results suggest that US investors will have a good hedge against inflation by holding stock asset and real estate, and not by holding gold.”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229">
                <a:solidFill>
                  <a:srgbClr val="000000"/>
                </a:solidFill>
              </a:rPr>
              <a:t>- see Salisu, Afees A., Ibrahim D. Raheem, and Umar B. Ndako. "The inflation hedging properties of gold, companies and real estate: A comparative analysis." Resources Policy 66 (2020): 101605.</a:t>
            </a:r>
            <a:endParaRPr sz="1229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9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rgbClr val="B00136"/>
                </a:solidFill>
              </a:rPr>
              <a:t>“[C]orporate profitability is the highest when inflation is modest (0-4 percent), and it is very low when inflation is very low (deflation) or very high (over 10 percent).”</a:t>
            </a:r>
            <a:r>
              <a:rPr lang="de" sz="1500">
                <a:solidFill>
                  <a:srgbClr val="3B3B3B"/>
                </a:solidFill>
              </a:rPr>
              <a:t> </a:t>
            </a:r>
            <a:endParaRPr sz="1500">
              <a:solidFill>
                <a:srgbClr val="3B3B3B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200">
                <a:solidFill>
                  <a:srgbClr val="000000"/>
                </a:solidFill>
              </a:rPr>
              <a:t>- see Park, Sangkyun. "companies as a Hedge against Inflation: Does Corporate Profitability Keep Up with Inflation?." 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Outline</a:t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7650" y="1306275"/>
            <a:ext cx="7688700" cy="3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1500">
                <a:solidFill>
                  <a:schemeClr val="dk1"/>
                </a:solidFill>
              </a:rPr>
              <a:t>“[There is e]vidence of a positive relationship between current stock market returns and current inflation. This result confirms that stock returns act as a hedge against inflation.”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de" sz="1229">
                <a:solidFill>
                  <a:schemeClr val="accent4"/>
                </a:solidFill>
              </a:rPr>
              <a:t>- see Choudhry, Taufiq. "Inflation and rates of return on stocks: evidence from high inflation countries." Journal of International Financial Markets, Institutions and Money 11.1 (2001): 75-96.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1500">
                <a:solidFill>
                  <a:schemeClr val="dk1"/>
                </a:solidFill>
              </a:rPr>
              <a:t>“[I</a:t>
            </a:r>
            <a:r>
              <a:rPr b="1" lang="de" sz="1500">
                <a:solidFill>
                  <a:schemeClr val="dk1"/>
                </a:solidFill>
              </a:rPr>
              <a:t>]nvestors are better off by holding a portfolio of stocks with higher long-run betas as part of asset selection and allocation strategy. Stocks that outperform inflation tend to be drawn from the energy and industrial sectors. </a:t>
            </a:r>
            <a:r>
              <a:rPr b="1" lang="de" sz="1500">
                <a:solidFill>
                  <a:schemeClr val="dk1"/>
                </a:solidFill>
              </a:rPr>
              <a:t>”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de" sz="1230">
                <a:solidFill>
                  <a:srgbClr val="000000"/>
                </a:solidFill>
              </a:rPr>
              <a:t>- see </a:t>
            </a:r>
            <a:r>
              <a:rPr lang="de" sz="1230">
                <a:solidFill>
                  <a:srgbClr val="000000"/>
                </a:solidFill>
              </a:rPr>
              <a:t>Bampinas, Georgios, and Theodore Panagiotidis. "Hedging inflation with individual US companies: A long-run portfolio analysis." The North American Journal of Economics and Finance 37 (2016): 374-392.</a:t>
            </a:r>
            <a:endParaRPr sz="53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9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Outline</a:t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7650" y="1306275"/>
            <a:ext cx="7688700" cy="3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2000">
                <a:solidFill>
                  <a:schemeClr val="dk1"/>
                </a:solidFill>
              </a:rPr>
              <a:t>Findings</a:t>
            </a:r>
            <a:endParaRPr b="1" sz="20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gold seen as good long-term investment, but not short-term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profits in general lower for higher rates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evidence of positive relationship between inflation and stock returns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risky assets and those of energy/industry sector seem to be better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2000">
                <a:solidFill>
                  <a:schemeClr val="dk1"/>
                </a:solidFill>
              </a:rPr>
              <a:t>Resulting research questions </a:t>
            </a:r>
            <a:endParaRPr b="1" sz="20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➔"/>
            </a:pPr>
            <a:r>
              <a:rPr lang="de" sz="1500"/>
              <a:t>Do companies with certain features perform better? Which features are the most significant ones?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de" sz="1500"/>
              <a:t>Can better performing companies be predicted?</a:t>
            </a:r>
            <a:endParaRPr sz="15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7800" y="14105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</a:t>
            </a:r>
            <a:r>
              <a:rPr lang="de"/>
              <a:t>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7800" y="1940525"/>
            <a:ext cx="7808400" cy="28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S&amp;P 1500 members included at start of period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Start: first effective fed rate increase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End: first </a:t>
            </a:r>
            <a:r>
              <a:rPr lang="de" sz="1500">
                <a:solidFill>
                  <a:srgbClr val="000000"/>
                </a:solidFill>
              </a:rPr>
              <a:t>effective fed rate </a:t>
            </a:r>
            <a:r>
              <a:rPr lang="de" sz="1500">
                <a:solidFill>
                  <a:srgbClr val="000000"/>
                </a:solidFill>
              </a:rPr>
              <a:t>stagnant/decrease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500"/>
              <a:t>C</a:t>
            </a:r>
            <a:r>
              <a:rPr b="1" lang="de" sz="1500"/>
              <a:t>omparative</a:t>
            </a:r>
            <a:r>
              <a:rPr lang="de" sz="1500"/>
              <a:t> Data (monthly):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S&amp;P 500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Nasdaq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Gold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Crude Oil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CPI (Consumer Price Index)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Rate of Unemployment</a:t>
            </a:r>
            <a:endParaRPr b="1" sz="1500"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7800" y="1405325"/>
            <a:ext cx="780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Basics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B00136"/>
      </a:dk1>
      <a:lt1>
        <a:srgbClr val="FFFFFF"/>
      </a:lt1>
      <a:dk2>
        <a:srgbClr val="B00136"/>
      </a:dk2>
      <a:lt2>
        <a:srgbClr val="FFFFFF"/>
      </a:lt2>
      <a:accent1>
        <a:srgbClr val="3B3B3B"/>
      </a:accent1>
      <a:accent2>
        <a:srgbClr val="FFFFFF"/>
      </a:accent2>
      <a:accent3>
        <a:srgbClr val="3B3B3B"/>
      </a:accent3>
      <a:accent4>
        <a:srgbClr val="000000"/>
      </a:accent4>
      <a:accent5>
        <a:srgbClr val="FFFFFF"/>
      </a:accent5>
      <a:accent6>
        <a:srgbClr val="948B8B"/>
      </a:accent6>
      <a:hlink>
        <a:srgbClr val="000000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