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dfbeba2f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dfbeba2f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d059016f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d059016f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timeframe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dfbeba2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dfbeba2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dfbeba2f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dfbeba2f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a031fc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a031fc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effective federal funds rate is essentially determined by the market but is influenced by the Federal Reserve through open market operations to reach the federal funds rate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 debt is calculated by subtracting a company's total cash and cash equivalents from its total short-term and long-term debt.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d059016f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d059016f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and few timeframes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dfbeba2f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dfbeba2f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timeframe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dfbeba2f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dfbeba2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timeframe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d059016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d059016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dfbeba2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dfbeba2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ed8ea8b9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ed8ea8b9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d059016f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d059016f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https://github.com/luca1308/Investigating_periods_of_increasing_interest_rates_for_the_S-P_1500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d059016f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d059016f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dfbeba2f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dfbeba2f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dfbeba2f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1dfbeba2f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dfbeba2f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dfbeba2f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dfbeba2fa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dfbeba2fa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d059016f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d059016f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dfbeba2fa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dfbeba2f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dfbeba2fa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dfbeba2fa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d059016f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d059016f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d059016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d059016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d059016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1d059016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dfbeba2f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1dfbeba2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dfbeba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dfbeba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d059016f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1d059016f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1d059016f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1d059016f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dfbeba2fa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1dfbeba2fa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d059016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d059016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d059016f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d059016f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dfbeba2f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dfbeba2f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a031fc0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a031fc0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d059016f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d059016f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d059016f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d059016f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effective federal funds rate is essentially determined by the market but is influenced by the Federal Reserve through open market operations to reach the federal funds rate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 debt is calculated by subtracting a company's total cash and cash equivalents from its total short-term and long-term debt.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7650" y="1405325"/>
            <a:ext cx="768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7800" y="1405325"/>
            <a:ext cx="37743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1900" y="1237075"/>
            <a:ext cx="37743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1225" y="48780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25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luca1308/Investigating_periods_of_increasing_interest_rates_for_the_S-P_1500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52881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000"/>
              <a:t>Investigating periods of increasing interest rates for the S&amp;P 1500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7700" y="2962850"/>
            <a:ext cx="521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by Luca Reichelt, 999786</a:t>
            </a:r>
            <a:endParaRPr sz="18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528" y="1250100"/>
            <a:ext cx="2145472" cy="271564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450" y="329700"/>
            <a:ext cx="73803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1D212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ANALYTICS AND ARTIFICIAL INTELLIGENCE - EM1405</a:t>
            </a:r>
            <a:endParaRPr b="1" sz="1700">
              <a:solidFill>
                <a:srgbClr val="1D212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700">
                <a:solidFill>
                  <a:srgbClr val="1D212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by Professor Andrea Albarelli</a:t>
            </a:r>
            <a:endParaRPr b="1" sz="1700">
              <a:solidFill>
                <a:srgbClr val="1D212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7800" y="1405325"/>
            <a:ext cx="78084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Periods</a:t>
            </a:r>
            <a:endParaRPr sz="1900"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799" y="1964162"/>
            <a:ext cx="5558400" cy="22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7800" y="1405325"/>
            <a:ext cx="78084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Weaknesses</a:t>
            </a:r>
            <a:endParaRPr sz="19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rather short periods (9 months minimum)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rather few periods; limited data possibilities (checking for rolling improvement with was initial idea, impractical due to only 3(or 4) periods)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current period hasn’t concluded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no </a:t>
            </a:r>
            <a:r>
              <a:rPr lang="de" sz="1500">
                <a:solidFill>
                  <a:srgbClr val="000000"/>
                </a:solidFill>
              </a:rPr>
              <a:t>comparison</a:t>
            </a:r>
            <a:r>
              <a:rPr lang="de" sz="1500">
                <a:solidFill>
                  <a:srgbClr val="000000"/>
                </a:solidFill>
              </a:rPr>
              <a:t> of results to random timeframes (stocks always performing better than other securities/assets?)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no consideration of initial crisis or crisis within period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5575" l="0" r="0" t="4650"/>
          <a:stretch/>
        </p:blipFill>
        <p:spPr>
          <a:xfrm>
            <a:off x="250150" y="1263514"/>
            <a:ext cx="8643699" cy="3879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4889" l="0" r="0" t="4889"/>
          <a:stretch/>
        </p:blipFill>
        <p:spPr>
          <a:xfrm>
            <a:off x="297825" y="1287350"/>
            <a:ext cx="8548350" cy="385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7800" y="1940525"/>
            <a:ext cx="25047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accent4"/>
                </a:solidFill>
              </a:rPr>
              <a:t>Target</a:t>
            </a:r>
            <a:r>
              <a:rPr lang="de" sz="1500">
                <a:solidFill>
                  <a:schemeClr val="accent4"/>
                </a:solidFill>
              </a:rPr>
              <a:t>: 		Performance of company  by change in Market Cap: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“Outperformed”</a:t>
            </a:r>
            <a:r>
              <a:rPr lang="de" sz="1500">
                <a:solidFill>
                  <a:schemeClr val="accent4"/>
                </a:solidFill>
              </a:rPr>
              <a:t> for higher than mean</a:t>
            </a:r>
            <a:endParaRPr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accent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“Not Outperformed”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7800" y="1405325"/>
            <a:ext cx="780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Target &amp; Features</a:t>
            </a:r>
            <a:endParaRPr sz="1900"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276775" y="1940525"/>
            <a:ext cx="28560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accent4"/>
                </a:solidFill>
              </a:rPr>
              <a:t>Features:</a:t>
            </a:r>
            <a:endParaRPr b="1"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Market Cap - Size by market valuation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Sector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Revenue T12M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Number of Employees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Profitability Ratios</a:t>
            </a:r>
            <a:endParaRPr b="1"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EPS T12M - Profit per Share</a:t>
            </a:r>
            <a:endParaRPr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P/E - Price to EPS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5663100" y="2322850"/>
            <a:ext cx="32547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Risk Ratios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Net Debt - Ability to pay off debt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Sharpe M - Return to Risk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Beta M - Compared Volatility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Revenue per Employee</a:t>
            </a:r>
            <a:endParaRPr sz="1500">
              <a:solidFill>
                <a:srgbClr val="000000"/>
              </a:solidFill>
            </a:endParaRPr>
          </a:p>
        </p:txBody>
      </p:sp>
      <p:cxnSp>
        <p:nvCxnSpPr>
          <p:cNvPr id="184" name="Google Shape;184;p26"/>
          <p:cNvCxnSpPr/>
          <p:nvPr/>
        </p:nvCxnSpPr>
        <p:spPr>
          <a:xfrm>
            <a:off x="3276775" y="2302600"/>
            <a:ext cx="11100" cy="201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727800" y="1405325"/>
            <a:ext cx="78084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Cleaning &amp; Preprocessing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transforming to correct data-types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dropping</a:t>
            </a:r>
            <a:r>
              <a:rPr lang="de" sz="1500">
                <a:solidFill>
                  <a:srgbClr val="000000"/>
                </a:solidFill>
              </a:rPr>
              <a:t> all observations with nan values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creating dummies (one-hot encoding) for the sector feature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adding a new feature: Revenue per Employee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adding the base for the target feature: Market Cap_perf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dropping Price and Market Cap_last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5" y="1233325"/>
            <a:ext cx="8623449" cy="39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500" y="0"/>
            <a:ext cx="5170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Data: “Top 10”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727800" y="1726000"/>
            <a:ext cx="34467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Top10 performing companies for all concluded periods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Energy sector strongly overrepresented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Real Estate and Utilities are both not once in Top10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200" y="1726000"/>
            <a:ext cx="2303650" cy="198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850" y="1726003"/>
            <a:ext cx="2515361" cy="19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>
            <p:ph type="title"/>
          </p:nvPr>
        </p:nvSpPr>
        <p:spPr>
          <a:xfrm>
            <a:off x="6572925" y="1245800"/>
            <a:ext cx="251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 10</a:t>
            </a:r>
            <a:endParaRPr/>
          </a:p>
        </p:txBody>
      </p:sp>
      <p:sp>
        <p:nvSpPr>
          <p:cNvPr id="216" name="Google Shape;216;p30"/>
          <p:cNvSpPr txBox="1"/>
          <p:nvPr>
            <p:ph type="title"/>
          </p:nvPr>
        </p:nvSpPr>
        <p:spPr>
          <a:xfrm>
            <a:off x="4269225" y="1245800"/>
            <a:ext cx="230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3063" l="0" r="0" t="0"/>
          <a:stretch/>
        </p:blipFill>
        <p:spPr>
          <a:xfrm>
            <a:off x="152400" y="1672400"/>
            <a:ext cx="3899924" cy="12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Data: “Top 10” vs.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612502" y="4902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325" y="1672400"/>
            <a:ext cx="3638350" cy="12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0675" y="1672399"/>
            <a:ext cx="1321754" cy="12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3625025"/>
            <a:ext cx="3976125" cy="123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2325" y="3639600"/>
            <a:ext cx="3661725" cy="12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4050" y="3639288"/>
            <a:ext cx="1211973" cy="12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>
            <p:ph type="title"/>
          </p:nvPr>
        </p:nvSpPr>
        <p:spPr>
          <a:xfrm>
            <a:off x="804000" y="1202075"/>
            <a:ext cx="126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 10</a:t>
            </a:r>
            <a:endParaRPr/>
          </a:p>
        </p:txBody>
      </p:sp>
      <p:sp>
        <p:nvSpPr>
          <p:cNvPr id="230" name="Google Shape;230;p31"/>
          <p:cNvSpPr txBox="1"/>
          <p:nvPr>
            <p:ph type="title"/>
          </p:nvPr>
        </p:nvSpPr>
        <p:spPr>
          <a:xfrm>
            <a:off x="838450" y="3089825"/>
            <a:ext cx="96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152400" y="2491475"/>
            <a:ext cx="8859900" cy="177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76200" y="4437150"/>
            <a:ext cx="8859900" cy="177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 rot="-5400000">
            <a:off x="2058300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4" name="Google Shape;234;p31"/>
          <p:cNvSpPr/>
          <p:nvPr/>
        </p:nvSpPr>
        <p:spPr>
          <a:xfrm rot="5400000">
            <a:off x="2803561" y="305530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5" name="Google Shape;235;p31"/>
          <p:cNvSpPr/>
          <p:nvPr/>
        </p:nvSpPr>
        <p:spPr>
          <a:xfrm rot="5400000">
            <a:off x="3511864" y="305530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p31"/>
          <p:cNvSpPr/>
          <p:nvPr/>
        </p:nvSpPr>
        <p:spPr>
          <a:xfrm rot="5400000">
            <a:off x="4876274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7" name="Google Shape;237;p31"/>
          <p:cNvSpPr/>
          <p:nvPr/>
        </p:nvSpPr>
        <p:spPr>
          <a:xfrm rot="-5400000">
            <a:off x="4145883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8" name="Google Shape;238;p31"/>
          <p:cNvSpPr/>
          <p:nvPr/>
        </p:nvSpPr>
        <p:spPr>
          <a:xfrm rot="5400000">
            <a:off x="5630279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9" name="Google Shape;239;p31"/>
          <p:cNvSpPr/>
          <p:nvPr/>
        </p:nvSpPr>
        <p:spPr>
          <a:xfrm rot="5400000">
            <a:off x="6475484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0" name="Google Shape;240;p31"/>
          <p:cNvSpPr/>
          <p:nvPr/>
        </p:nvSpPr>
        <p:spPr>
          <a:xfrm rot="5400000">
            <a:off x="7198683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1" name="Google Shape;241;p31"/>
          <p:cNvSpPr/>
          <p:nvPr/>
        </p:nvSpPr>
        <p:spPr>
          <a:xfrm rot="5400000">
            <a:off x="8098650" y="305530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840"/>
              <a:t>Table of Contents</a:t>
            </a:r>
            <a:endParaRPr sz="284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727650" y="1326100"/>
            <a:ext cx="7688700" cy="3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Outline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Data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Machine Learning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Conclusion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Sources</a:t>
            </a:r>
            <a:endParaRPr b="1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727800" y="1410500"/>
            <a:ext cx="7688400" cy="34008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47" name="Google Shape;24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</a:t>
            </a:r>
            <a:r>
              <a:rPr lang="de"/>
              <a:t>Machine Learning</a:t>
            </a:r>
            <a:endParaRPr/>
          </a:p>
        </p:txBody>
      </p:sp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727650" y="1405325"/>
            <a:ext cx="780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de" sz="1500">
                <a:solidFill>
                  <a:srgbClr val="000000"/>
                </a:solidFill>
              </a:rPr>
              <a:t>target</a:t>
            </a:r>
            <a:r>
              <a:rPr lang="de" sz="1500">
                <a:solidFill>
                  <a:srgbClr val="000000"/>
                </a:solidFill>
              </a:rPr>
              <a:t> label is determined: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companies</a:t>
            </a:r>
            <a:r>
              <a:rPr lang="de" sz="1500">
                <a:solidFill>
                  <a:srgbClr val="000000"/>
                </a:solidFill>
              </a:rPr>
              <a:t> with a </a:t>
            </a:r>
            <a:r>
              <a:rPr b="1" lang="de" sz="1500">
                <a:solidFill>
                  <a:srgbClr val="000000"/>
                </a:solidFill>
              </a:rPr>
              <a:t>higher return</a:t>
            </a:r>
            <a:r>
              <a:rPr lang="de" sz="1500">
                <a:solidFill>
                  <a:srgbClr val="000000"/>
                </a:solidFill>
              </a:rPr>
              <a:t> than the mean are labeled </a:t>
            </a:r>
            <a:r>
              <a:rPr b="1" lang="de" sz="1500">
                <a:solidFill>
                  <a:srgbClr val="000000"/>
                </a:solidFill>
              </a:rPr>
              <a:t>“Outperformed”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companies with a </a:t>
            </a:r>
            <a:r>
              <a:rPr b="1" lang="de" sz="1500">
                <a:solidFill>
                  <a:srgbClr val="000000"/>
                </a:solidFill>
              </a:rPr>
              <a:t>lower return</a:t>
            </a:r>
            <a:r>
              <a:rPr lang="de" sz="1500">
                <a:solidFill>
                  <a:srgbClr val="000000"/>
                </a:solidFill>
              </a:rPr>
              <a:t> than the mean or an equal return are labeled </a:t>
            </a:r>
            <a:r>
              <a:rPr b="1" lang="de" sz="1500">
                <a:solidFill>
                  <a:srgbClr val="000000"/>
                </a:solidFill>
              </a:rPr>
              <a:t>“Not Outperformed”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differentiation between</a:t>
            </a:r>
            <a:r>
              <a:rPr b="1" lang="de" sz="1500">
                <a:solidFill>
                  <a:srgbClr val="000000"/>
                </a:solidFill>
              </a:rPr>
              <a:t> three data cases</a:t>
            </a:r>
            <a:r>
              <a:rPr lang="de" sz="1500">
                <a:solidFill>
                  <a:srgbClr val="000000"/>
                </a:solidFill>
              </a:rPr>
              <a:t>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a case where the data consists of </a:t>
            </a:r>
            <a:r>
              <a:rPr b="1" lang="de" sz="1500">
                <a:solidFill>
                  <a:srgbClr val="000000"/>
                </a:solidFill>
              </a:rPr>
              <a:t>only the concluded periods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a case where the data consists of </a:t>
            </a:r>
            <a:r>
              <a:rPr b="1" lang="de" sz="1500">
                <a:solidFill>
                  <a:srgbClr val="000000"/>
                </a:solidFill>
              </a:rPr>
              <a:t>all data</a:t>
            </a:r>
            <a:r>
              <a:rPr lang="de" sz="1500">
                <a:solidFill>
                  <a:srgbClr val="000000"/>
                </a:solidFill>
              </a:rPr>
              <a:t>, including the ongoing period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a case where the </a:t>
            </a:r>
            <a:r>
              <a:rPr b="1" lang="de" sz="1500">
                <a:solidFill>
                  <a:srgbClr val="000000"/>
                </a:solidFill>
              </a:rPr>
              <a:t>training data</a:t>
            </a:r>
            <a:r>
              <a:rPr lang="de" sz="1500">
                <a:solidFill>
                  <a:srgbClr val="000000"/>
                </a:solidFill>
              </a:rPr>
              <a:t> consists of the</a:t>
            </a:r>
            <a:r>
              <a:rPr b="1" lang="de" sz="1500">
                <a:solidFill>
                  <a:srgbClr val="000000"/>
                </a:solidFill>
              </a:rPr>
              <a:t> concluded</a:t>
            </a:r>
            <a:r>
              <a:rPr lang="de" sz="1500">
                <a:solidFill>
                  <a:srgbClr val="000000"/>
                </a:solidFill>
              </a:rPr>
              <a:t>, concluded periods and the </a:t>
            </a:r>
            <a:r>
              <a:rPr b="1" lang="de" sz="1500">
                <a:solidFill>
                  <a:srgbClr val="000000"/>
                </a:solidFill>
              </a:rPr>
              <a:t>test data</a:t>
            </a:r>
            <a:r>
              <a:rPr lang="de" sz="1500">
                <a:solidFill>
                  <a:srgbClr val="000000"/>
                </a:solidFill>
              </a:rPr>
              <a:t> consists of the </a:t>
            </a:r>
            <a:r>
              <a:rPr b="1" lang="de" sz="1500">
                <a:solidFill>
                  <a:srgbClr val="000000"/>
                </a:solidFill>
              </a:rPr>
              <a:t>current</a:t>
            </a:r>
            <a:r>
              <a:rPr lang="de" sz="1500">
                <a:solidFill>
                  <a:srgbClr val="000000"/>
                </a:solidFill>
              </a:rPr>
              <a:t>, ongoing period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the features will be evaluated using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simple </a:t>
            </a:r>
            <a:r>
              <a:rPr b="1" lang="de" sz="1500">
                <a:solidFill>
                  <a:srgbClr val="000000"/>
                </a:solidFill>
              </a:rPr>
              <a:t>DecisionTree</a:t>
            </a:r>
            <a:r>
              <a:rPr lang="de" sz="1500">
                <a:solidFill>
                  <a:srgbClr val="000000"/>
                </a:solidFill>
              </a:rPr>
              <a:t> with a max_depth of 3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b="1" lang="de" sz="1500">
                <a:solidFill>
                  <a:srgbClr val="000000"/>
                </a:solidFill>
              </a:rPr>
              <a:t>RandomForest</a:t>
            </a:r>
            <a:r>
              <a:rPr lang="de" sz="1500">
                <a:solidFill>
                  <a:srgbClr val="000000"/>
                </a:solidFill>
              </a:rPr>
              <a:t> with </a:t>
            </a:r>
            <a:r>
              <a:rPr b="1" lang="de" sz="1500">
                <a:solidFill>
                  <a:srgbClr val="000000"/>
                </a:solidFill>
              </a:rPr>
              <a:t>hyperparameter-tuning using GridSearchCV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650" y="346675"/>
            <a:ext cx="517635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DT </a:t>
            </a:r>
            <a:r>
              <a:rPr lang="de"/>
              <a:t>concluded</a:t>
            </a:r>
            <a:r>
              <a:rPr lang="de"/>
              <a:t>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390850"/>
            <a:ext cx="31813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0" y="1247800"/>
            <a:ext cx="2945475" cy="21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262025"/>
            <a:ext cx="2904969" cy="211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7667" y="346425"/>
            <a:ext cx="517633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DT all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0" y="3375600"/>
            <a:ext cx="3178275" cy="17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350" y="376750"/>
            <a:ext cx="5100652" cy="506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6"/>
          <p:cNvSpPr txBox="1"/>
          <p:nvPr>
            <p:ph type="title"/>
          </p:nvPr>
        </p:nvSpPr>
        <p:spPr>
          <a:xfrm>
            <a:off x="727650" y="487800"/>
            <a:ext cx="822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DT </a:t>
            </a:r>
            <a:r>
              <a:rPr lang="de"/>
              <a:t>concluded</a:t>
            </a:r>
            <a:r>
              <a:rPr lang="de"/>
              <a:t>=train, current=test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1247700"/>
            <a:ext cx="2893725" cy="2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0" y="3353100"/>
            <a:ext cx="3165350" cy="17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6175" y="849375"/>
            <a:ext cx="5677826" cy="42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RF </a:t>
            </a:r>
            <a:r>
              <a:rPr lang="de"/>
              <a:t>concluded</a:t>
            </a:r>
            <a:r>
              <a:rPr lang="de"/>
              <a:t>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0" l="0" r="35270" t="0"/>
          <a:stretch/>
        </p:blipFill>
        <p:spPr>
          <a:xfrm>
            <a:off x="727650" y="1824700"/>
            <a:ext cx="2738525" cy="2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800" y="866550"/>
            <a:ext cx="5655201" cy="42769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</a:t>
            </a:r>
            <a:r>
              <a:rPr lang="de"/>
              <a:t>Machine Learning: RF all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97" name="Google Shape;297;p38"/>
          <p:cNvPicPr preferRelativeResize="0"/>
          <p:nvPr/>
        </p:nvPicPr>
        <p:blipFill rotWithShape="1">
          <a:blip r:embed="rId4">
            <a:alphaModFix/>
          </a:blip>
          <a:srcRect b="0" l="0" r="35304" t="0"/>
          <a:stretch/>
        </p:blipFill>
        <p:spPr>
          <a:xfrm>
            <a:off x="727650" y="1809463"/>
            <a:ext cx="2761150" cy="239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650" y="927625"/>
            <a:ext cx="5574349" cy="421582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 txBox="1"/>
          <p:nvPr>
            <p:ph type="title"/>
          </p:nvPr>
        </p:nvSpPr>
        <p:spPr>
          <a:xfrm>
            <a:off x="727650" y="487800"/>
            <a:ext cx="822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RF </a:t>
            </a:r>
            <a:r>
              <a:rPr lang="de">
                <a:solidFill>
                  <a:schemeClr val="dk1"/>
                </a:solidFill>
              </a:rPr>
              <a:t>concluded=train, current=test</a:t>
            </a:r>
            <a:r>
              <a:rPr lang="de"/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305" name="Google Shape;305;p39"/>
          <p:cNvPicPr preferRelativeResize="0"/>
          <p:nvPr/>
        </p:nvPicPr>
        <p:blipFill rotWithShape="1">
          <a:blip r:embed="rId4">
            <a:alphaModFix/>
          </a:blip>
          <a:srcRect b="0" l="0" r="33479" t="0"/>
          <a:stretch/>
        </p:blipFill>
        <p:spPr>
          <a:xfrm>
            <a:off x="727650" y="1819550"/>
            <a:ext cx="2785775" cy="23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0"/>
          <p:cNvPicPr preferRelativeResize="0"/>
          <p:nvPr/>
        </p:nvPicPr>
        <p:blipFill rotWithShape="1">
          <a:blip r:embed="rId3">
            <a:alphaModFix/>
          </a:blip>
          <a:srcRect b="0" l="0" r="68070" t="0"/>
          <a:stretch/>
        </p:blipFill>
        <p:spPr>
          <a:xfrm>
            <a:off x="515550" y="3214238"/>
            <a:ext cx="3875437" cy="15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 rotWithShape="1">
          <a:blip r:embed="rId3">
            <a:alphaModFix/>
          </a:blip>
          <a:srcRect b="0" l="69241" r="0" t="0"/>
          <a:stretch/>
        </p:blipFill>
        <p:spPr>
          <a:xfrm>
            <a:off x="4390975" y="3206888"/>
            <a:ext cx="3928010" cy="16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>
            <p:ph type="title"/>
          </p:nvPr>
        </p:nvSpPr>
        <p:spPr>
          <a:xfrm>
            <a:off x="727650" y="487800"/>
            <a:ext cx="835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RF predictor </a:t>
            </a:r>
            <a:r>
              <a:rPr lang="de">
                <a:solidFill>
                  <a:schemeClr val="dk1"/>
                </a:solidFill>
              </a:rPr>
              <a:t>implementation</a:t>
            </a:r>
            <a:r>
              <a:rPr lang="de"/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674700" y="1475650"/>
            <a:ext cx="77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40"/>
          <p:cNvSpPr/>
          <p:nvPr/>
        </p:nvSpPr>
        <p:spPr>
          <a:xfrm>
            <a:off x="5820075" y="3479125"/>
            <a:ext cx="866400" cy="750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"/>
          <p:cNvSpPr/>
          <p:nvPr/>
        </p:nvSpPr>
        <p:spPr>
          <a:xfrm>
            <a:off x="4390975" y="4571425"/>
            <a:ext cx="866400" cy="296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0"/>
          <p:cNvPicPr preferRelativeResize="0"/>
          <p:nvPr/>
        </p:nvPicPr>
        <p:blipFill rotWithShape="1">
          <a:blip r:embed="rId3">
            <a:alphaModFix/>
          </a:blip>
          <a:srcRect b="0" l="0" r="30536" t="0"/>
          <a:stretch/>
        </p:blipFill>
        <p:spPr>
          <a:xfrm>
            <a:off x="136574" y="1385513"/>
            <a:ext cx="8870851" cy="160231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0"/>
          <p:cNvSpPr/>
          <p:nvPr/>
        </p:nvSpPr>
        <p:spPr>
          <a:xfrm>
            <a:off x="8135175" y="1705925"/>
            <a:ext cx="866400" cy="1346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0"/>
          <p:cNvSpPr/>
          <p:nvPr/>
        </p:nvSpPr>
        <p:spPr>
          <a:xfrm>
            <a:off x="7452575" y="4229125"/>
            <a:ext cx="866400" cy="296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Conclusion</a:t>
            </a:r>
            <a:endParaRPr/>
          </a:p>
        </p:txBody>
      </p:sp>
      <p:sp>
        <p:nvSpPr>
          <p:cNvPr id="325" name="Google Shape;325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47900" y="14221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de"/>
              <a:t>Outline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Conclusion</a:t>
            </a:r>
            <a:endParaRPr/>
          </a:p>
        </p:txBody>
      </p:sp>
      <p:sp>
        <p:nvSpPr>
          <p:cNvPr id="331" name="Google Shape;331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32" name="Google Shape;332;p42"/>
          <p:cNvSpPr txBox="1"/>
          <p:nvPr>
            <p:ph idx="1" type="body"/>
          </p:nvPr>
        </p:nvSpPr>
        <p:spPr>
          <a:xfrm>
            <a:off x="727650" y="1405325"/>
            <a:ext cx="768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de" sz="1800">
                <a:solidFill>
                  <a:srgbClr val="000000"/>
                </a:solidFill>
              </a:rPr>
              <a:t>Do companies with certain feature values perform better?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Kind off, certain features can be good indicators whether or not a	company will	perform better or worse during periods of inflation.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de" sz="1800">
                <a:solidFill>
                  <a:srgbClr val="000000"/>
                </a:solidFill>
              </a:rPr>
              <a:t>Therefore, can better performing companies be determined and predicted?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Yes, they can be approximately predicted based on the data from past	periods.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Conclusion</a:t>
            </a:r>
            <a:endParaRPr/>
          </a:p>
        </p:txBody>
      </p:sp>
      <p:sp>
        <p:nvSpPr>
          <p:cNvPr id="338" name="Google Shape;338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727650" y="1405325"/>
            <a:ext cx="768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Potential further research questions: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000000"/>
                </a:solidFill>
              </a:rPr>
              <a:t>How much more can the classifier be refined(label data more precisely to detect the very best)?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rgbClr val="000000"/>
                </a:solidFill>
              </a:rPr>
              <a:t>Can these better performing companies simply be explained by some kick-off event such as an energy crisis (energy companies profit/less energy dependent companies perform better in comparison)?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</a:t>
            </a:r>
            <a:r>
              <a:rPr lang="de"/>
              <a:t>. Sources</a:t>
            </a:r>
            <a:endParaRPr/>
          </a:p>
        </p:txBody>
      </p:sp>
      <p:sp>
        <p:nvSpPr>
          <p:cNvPr id="345" name="Google Shape;345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</a:t>
            </a:r>
            <a:r>
              <a:rPr lang="de"/>
              <a:t>Sources</a:t>
            </a:r>
            <a:endParaRPr/>
          </a:p>
        </p:txBody>
      </p:sp>
      <p:sp>
        <p:nvSpPr>
          <p:cNvPr id="351" name="Google Shape;351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52" name="Google Shape;352;p45"/>
          <p:cNvSpPr txBox="1"/>
          <p:nvPr>
            <p:ph idx="1" type="body"/>
          </p:nvPr>
        </p:nvSpPr>
        <p:spPr>
          <a:xfrm>
            <a:off x="727800" y="1405325"/>
            <a:ext cx="76884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Bloomberg Finance L.P.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https://www.spglobal.com/spdji/en/indices/equity/sp-composite-1500/#overview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https://fred.stlouisfed.org/series/FEDFUNDS#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https://fred.stlouisfed.org/series/CORESTICKM159SFRBATL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https://fred.stlouisfed.org/series/UNRATE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https://fred.stlouisfed.org/series/WTISPLC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https://www.investing.com/commodities/gold-historical-data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Scientific</a:t>
            </a:r>
            <a:r>
              <a:rPr lang="de"/>
              <a:t> Sources</a:t>
            </a:r>
            <a:endParaRPr/>
          </a:p>
        </p:txBody>
      </p:sp>
      <p:sp>
        <p:nvSpPr>
          <p:cNvPr id="358" name="Google Shape;358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59" name="Google Shape;359;p46"/>
          <p:cNvSpPr txBox="1"/>
          <p:nvPr>
            <p:ph idx="1" type="body"/>
          </p:nvPr>
        </p:nvSpPr>
        <p:spPr>
          <a:xfrm>
            <a:off x="727800" y="1292675"/>
            <a:ext cx="78084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Bampinas, Georgios, and Theodore Panagiotidis. "Hedging inflation with individual US </a:t>
            </a:r>
            <a:r>
              <a:rPr lang="de" sz="1312"/>
              <a:t>companies</a:t>
            </a:r>
            <a:r>
              <a:rPr lang="de" sz="1312"/>
              <a:t>: A long-run portfolio analysis." The North American Journal of Economics and Finance 37 (2016): 374-392.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Choudhry, Taufiq. "Inflation and rates of return on stocks: evidence from high inflation countries." Journal of International Financial Markets, Institutions and Money 11.1 (2001): 75-96.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Ghosh, Dipak, et al. "Gold as an inflation hedge?." Studies in Economics and Finance 22.1 (2004): 1-25.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Salisu, Afees A., Ibrahim D. Raheem, and Umar B. Ndako. "The inflation hedging properties of gold, </a:t>
            </a:r>
            <a:r>
              <a:rPr lang="de" sz="1312"/>
              <a:t>companies</a:t>
            </a:r>
            <a:r>
              <a:rPr lang="de" sz="1312"/>
              <a:t> and real estate: A comparative analysis." Resources Policy 66 (2020): 101605.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Zaremba, Adam, Zaghum Umar, and Mateusz Mikutowski. "Inflation hedging with commodities: A wavelet analysis of seven centuries worth of data." Economics Letters 181 (2019): 90-94.</a:t>
            </a:r>
            <a:endParaRPr sz="1312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727800" y="1285950"/>
            <a:ext cx="76884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6900"/>
              <a:t>Thank you for your attention!</a:t>
            </a:r>
            <a:endParaRPr sz="6900"/>
          </a:p>
        </p:txBody>
      </p:sp>
      <p:sp>
        <p:nvSpPr>
          <p:cNvPr id="365" name="Google Shape;365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Outline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7650" y="1366525"/>
            <a:ext cx="76887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central banks aim to keep inflation at a stable rate of approx. 2% per year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economic shocks/risky fiscal policy  lead to unexpected hikes in consumer prices and therefore inflation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aiming to stabilize inflation, </a:t>
            </a:r>
            <a:r>
              <a:rPr lang="de" sz="1500">
                <a:solidFill>
                  <a:srgbClr val="000000"/>
                </a:solidFill>
              </a:rPr>
              <a:t>central banks decrease the incentives for banks and companies to borrow money by </a:t>
            </a:r>
            <a:r>
              <a:rPr lang="de" sz="1500">
                <a:solidFill>
                  <a:srgbClr val="000000"/>
                </a:solidFill>
              </a:rPr>
              <a:t>steadily</a:t>
            </a:r>
            <a:r>
              <a:rPr lang="de" sz="1500">
                <a:solidFill>
                  <a:srgbClr val="000000"/>
                </a:solidFill>
              </a:rPr>
              <a:t> increasing their rates to straddle liquidity and calm price hikes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as </a:t>
            </a:r>
            <a:r>
              <a:rPr lang="de" sz="1500">
                <a:solidFill>
                  <a:srgbClr val="000000"/>
                </a:solidFill>
              </a:rPr>
              <a:t>exemplified</a:t>
            </a:r>
            <a:r>
              <a:rPr lang="de" sz="1500">
                <a:solidFill>
                  <a:srgbClr val="000000"/>
                </a:solidFill>
              </a:rPr>
              <a:t> by the following papers, there is no clear census on what stocks/assets perform better in these times of decreasing liquidity or even if they perform good/bad at all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Outline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7650" y="1306275"/>
            <a:ext cx="76887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dk1"/>
                </a:solidFill>
              </a:rPr>
              <a:t>“[Gold is generally assumed to be a great hedge against (long-term) inflation.]”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230">
                <a:solidFill>
                  <a:srgbClr val="000000"/>
                </a:solidFill>
              </a:rPr>
              <a:t>- see Ghosh, Dipak, et al. "Gold as an inflation hedge?." Studies in Economics and Finance 22.1 (2004): 1-25.</a:t>
            </a:r>
            <a:endParaRPr sz="123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sz="53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1"/>
                </a:solidFill>
              </a:rPr>
              <a:t>“In terms of investment policy implication, our results suggest that US investors will have a good hedge against inflation by holding stock asset and real estate, and not by holding gold.”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29">
                <a:solidFill>
                  <a:srgbClr val="000000"/>
                </a:solidFill>
              </a:rPr>
              <a:t>- see Salisu, Afees A., Ibrahim D. Raheem, and Umar B. Ndako. "The inflation hedging properties of gold, companies and real estate: A comparative analysis." Resources Policy 66 (2020): 101605.</a:t>
            </a:r>
            <a:endParaRPr sz="1229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9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rgbClr val="B00136"/>
                </a:solidFill>
              </a:rPr>
              <a:t>“[C]orporate profitability is the highest when inflation is modest (0-4 percent), and it is very low when inflation is very low (deflation) or very high (over 10 percent).”</a:t>
            </a:r>
            <a:r>
              <a:rPr lang="de" sz="1500">
                <a:solidFill>
                  <a:srgbClr val="3B3B3B"/>
                </a:solidFill>
              </a:rPr>
              <a:t> </a:t>
            </a:r>
            <a:endParaRPr sz="1500">
              <a:solidFill>
                <a:srgbClr val="3B3B3B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- see Park, Sangkyun. "companies as a Hedge against Inflation: Does Corporate Profitability Keep Up with Inflation?."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Outline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7650" y="1306275"/>
            <a:ext cx="76887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dk1"/>
                </a:solidFill>
              </a:rPr>
              <a:t>“[There is e]vidence of a positive relationship between current stock market returns and current inflation. This result confirms that stock returns act as a hedge against inflation.”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229">
                <a:solidFill>
                  <a:schemeClr val="accent4"/>
                </a:solidFill>
              </a:rPr>
              <a:t>- see Choudhry, Taufiq. "Inflation and rates of return on stocks: evidence from high inflation countries." Journal of International Financial Markets, Institutions and Money 11.1 (2001): 75-96.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dk1"/>
                </a:solidFill>
              </a:rPr>
              <a:t>“[I</a:t>
            </a:r>
            <a:r>
              <a:rPr b="1" lang="de" sz="1500">
                <a:solidFill>
                  <a:schemeClr val="dk1"/>
                </a:solidFill>
              </a:rPr>
              <a:t>]nvestors are better off by holding a portfolio of stocks with higher long-run betas as part of asset selection and allocation strategy. Stocks that outperform inflation tend to be drawn from the energy and industrial sectors. </a:t>
            </a:r>
            <a:r>
              <a:rPr b="1" lang="de" sz="1500">
                <a:solidFill>
                  <a:schemeClr val="dk1"/>
                </a:solidFill>
              </a:rPr>
              <a:t>”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230">
                <a:solidFill>
                  <a:srgbClr val="000000"/>
                </a:solidFill>
              </a:rPr>
              <a:t>- see </a:t>
            </a:r>
            <a:r>
              <a:rPr lang="de" sz="1230">
                <a:solidFill>
                  <a:srgbClr val="000000"/>
                </a:solidFill>
              </a:rPr>
              <a:t>Bampinas, Georgios, and Theodore Panagiotidis. "Hedging inflation with individual US companies: A long-run portfolio analysis." The North American Journal of Economics and Finance 37 (2016): 374-392.</a:t>
            </a:r>
            <a:endParaRPr sz="53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Outline</a:t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7650" y="1306275"/>
            <a:ext cx="76887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2000">
                <a:solidFill>
                  <a:schemeClr val="dk1"/>
                </a:solidFill>
              </a:rPr>
              <a:t>Findings</a:t>
            </a:r>
            <a:endParaRPr b="1" sz="2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gold seen as good long-term investment, but not short-term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profits in general lower for higher rates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evidence of positive relationship between inflation and stock returns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risky assets and those of energy/industry sector seem to be better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2000">
                <a:solidFill>
                  <a:schemeClr val="dk1"/>
                </a:solidFill>
              </a:rPr>
              <a:t>Resulting research questions </a:t>
            </a:r>
            <a:endParaRPr b="1" sz="2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➔"/>
            </a:pPr>
            <a:r>
              <a:rPr lang="de" sz="1500"/>
              <a:t>Do companies with certain features perform better?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de" sz="1500"/>
              <a:t>Can those better performing companies be predicted?</a:t>
            </a:r>
            <a:endParaRPr sz="15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</a:t>
            </a:r>
            <a:r>
              <a:rPr lang="de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7800" y="1940525"/>
            <a:ext cx="78084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S&amp;P 1500 members included at start of period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Start: first effective fed rate increase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End: first </a:t>
            </a:r>
            <a:r>
              <a:rPr lang="de" sz="1500">
                <a:solidFill>
                  <a:srgbClr val="000000"/>
                </a:solidFill>
              </a:rPr>
              <a:t>effective fed rate </a:t>
            </a:r>
            <a:r>
              <a:rPr lang="de" sz="1500">
                <a:solidFill>
                  <a:srgbClr val="000000"/>
                </a:solidFill>
              </a:rPr>
              <a:t>stagnant/decrease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500"/>
              <a:t>C</a:t>
            </a:r>
            <a:r>
              <a:rPr b="1" lang="de" sz="1500"/>
              <a:t>omparative</a:t>
            </a:r>
            <a:r>
              <a:rPr lang="de" sz="1500"/>
              <a:t> Data (monthly):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S&amp;P 500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Nasdaq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Gold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Crude Oil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CPI (Consumer Price Index)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Rate of Unemployment</a:t>
            </a:r>
            <a:endParaRPr b="1" sz="15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7800" y="1405325"/>
            <a:ext cx="780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Basics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B00136"/>
      </a:dk1>
      <a:lt1>
        <a:srgbClr val="FFFFFF"/>
      </a:lt1>
      <a:dk2>
        <a:srgbClr val="B00136"/>
      </a:dk2>
      <a:lt2>
        <a:srgbClr val="FFFFFF"/>
      </a:lt2>
      <a:accent1>
        <a:srgbClr val="3B3B3B"/>
      </a:accent1>
      <a:accent2>
        <a:srgbClr val="FFFFFF"/>
      </a:accent2>
      <a:accent3>
        <a:srgbClr val="3B3B3B"/>
      </a:accent3>
      <a:accent4>
        <a:srgbClr val="000000"/>
      </a:accent4>
      <a:accent5>
        <a:srgbClr val="FFFFFF"/>
      </a:accent5>
      <a:accent6>
        <a:srgbClr val="948B8B"/>
      </a:accent6>
      <a:hlink>
        <a:srgbClr val="000000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