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94712"/>
  </p:normalViewPr>
  <p:slideViewPr>
    <p:cSldViewPr snapToGrid="0" snapToObjects="1">
      <p:cViewPr varScale="1">
        <p:scale>
          <a:sx n="102" d="100"/>
          <a:sy n="102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0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6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4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B659-0E77-E540-935A-616333BD85A7}" type="datetimeFigureOut">
              <a:rPr lang="en-US" smtClean="0"/>
              <a:t>12/8/17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8B35-112A-2A4F-AD7A-165836C06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Multiple Hypothesis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multiple </a:t>
            </a:r>
            <a:r>
              <a:rPr lang="en-US" dirty="0" err="1" smtClean="0"/>
              <a:t>hypothesises</a:t>
            </a:r>
            <a:r>
              <a:rPr lang="en-US" dirty="0" smtClean="0"/>
              <a:t> at a p-value of 5% will </a:t>
            </a:r>
            <a:r>
              <a:rPr lang="en-US" dirty="0" err="1" smtClean="0"/>
              <a:t>falsey</a:t>
            </a:r>
            <a:r>
              <a:rPr lang="en-US" dirty="0" smtClean="0"/>
              <a:t> reject many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9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Correcting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Bonferroni (no independence assumption)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Most conservative, possible to use if m is small</a:t>
                </a:r>
                <a:endParaRPr lang="en-US" dirty="0"/>
              </a:p>
              <a:p>
                <a:r>
                  <a:rPr lang="en-US" dirty="0" err="1" smtClean="0"/>
                  <a:t>Šidák</a:t>
                </a:r>
                <a:r>
                  <a:rPr lang="en-US" dirty="0" smtClean="0"/>
                  <a:t> (assumes independence)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Still too conservative but assumes independence</a:t>
                </a:r>
                <a:endParaRPr lang="en-US" dirty="0"/>
              </a:p>
              <a:p>
                <a:r>
                  <a:rPr lang="en-US" dirty="0" smtClean="0"/>
                  <a:t>False Discovery Rate (FDR) – balances statistical power and false error rate</a:t>
                </a:r>
              </a:p>
              <a:p>
                <a:pPr lvl="1"/>
                <a:r>
                  <a:rPr lang="en-US" dirty="0" err="1" smtClean="0"/>
                  <a:t>Benjamini</a:t>
                </a:r>
                <a:r>
                  <a:rPr lang="en-US" dirty="0" smtClean="0"/>
                  <a:t>-Hochberg Procedure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7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Familywise Error Rate (</a:t>
            </a:r>
            <a:r>
              <a:rPr lang="en-US" dirty="0" smtClean="0"/>
              <a:t>Bonferroni)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𝑟𝑒𝑗𝑒𝑐𝑡𝑖𝑜𝑛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false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rejection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charset="0"/>
                                        </a:rPr>
                                        <m:t>𝑣𝑎𝑙𝑢𝑒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charset="0"/>
                                </a:rPr>
                                <m:t>𝑀</m:t>
                              </m:r>
                            </m:den>
                          </m:f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charset="0"/>
                        </a:rPr>
                        <m:t>≤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lvl="1"/>
                <a:r>
                  <a:rPr lang="en-US" dirty="0" smtClean="0"/>
                  <a:t>Choose smaller p-value, so you reject less, so you’ll make fewer mistakes.</a:t>
                </a:r>
              </a:p>
              <a:p>
                <a:pPr lvl="1"/>
                <a:r>
                  <a:rPr lang="en-US" dirty="0" smtClean="0"/>
                  <a:t>Just avoid trying to make mistakes – don’t care about Type II error, minimize Type I error</a:t>
                </a:r>
              </a:p>
              <a:p>
                <a:pPr lvl="1"/>
                <a:r>
                  <a:rPr lang="en-US" dirty="0" smtClean="0"/>
                  <a:t>In investing, it’s better to reject a promising stock than to accept a very risky stock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is the average return of a portfolio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</m:oMath>
                </a14:m>
                <a:r>
                  <a:rPr lang="en-US" dirty="0" smtClean="0"/>
                  <a:t> is the “slope” of the returns, in other words, how much it moves with a 1% change in the market)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1217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49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Familywise Error Rate (</a:t>
            </a:r>
            <a:r>
              <a:rPr lang="en-US" dirty="0" err="1" smtClean="0"/>
              <a:t>Sidak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𝑎𝑡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𝑙𝑒𝑎𝑠𝑡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𝑟𝑒𝑗𝑒𝑐𝑡𝑖𝑜𝑛</m:t>
                        </m:r>
                      </m:e>
                    </m:d>
                    <m:r>
                      <a:rPr lang="en-US" b="0" i="0" smtClean="0">
                        <a:latin typeface="Cambria Math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no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false</m:t>
                        </m:r>
                        <m:r>
                          <a:rPr lang="en-US" b="0" i="0" smtClean="0"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charset="0"/>
                          </a:rPr>
                          <m:t>rejection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1−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𝑣𝑎𝑙𝑢𝑒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≥</m:t>
                              </m:r>
                            </m:e>
                          </m:nary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charset="0"/>
                            </a:rPr>
                            <m:t>𝑞</m:t>
                          </m:r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i="0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charset="0"/>
                        </a:rPr>
                        <m:t>=1−</m:t>
                      </m:r>
                      <m:sSup>
                        <m:sSupPr>
                          <m:ctrlPr>
                            <a:rPr lang="en-US" b="0" i="0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0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charset="0"/>
                                </a:rPr>
                                <m:t>q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M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𝑞</m:t>
                      </m:r>
                      <m:r>
                        <a:rPr lang="en-US" b="0" i="1" smtClean="0">
                          <a:latin typeface="Cambria Math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𝑞</m:t>
                    </m:r>
                  </m:oMath>
                </a14:m>
                <a:r>
                  <a:rPr lang="en-US" dirty="0" smtClean="0"/>
                  <a:t> becomes our p-value cut off instead of the threshold used in </a:t>
                </a:r>
                <a:r>
                  <a:rPr lang="en-US" dirty="0" smtClean="0"/>
                  <a:t>Bonferroni,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𝑀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Assumes Independence but less conservative (exactly equal to, not just less than)</a:t>
                </a:r>
              </a:p>
              <a:p>
                <a:r>
                  <a:rPr lang="en-US" dirty="0" smtClean="0"/>
                  <a:t>Both have problems, too conservative, can only reject a few</a:t>
                </a:r>
              </a:p>
              <a:p>
                <a:pPr lvl="1"/>
                <a:r>
                  <a:rPr lang="en-US" dirty="0" smtClean="0"/>
                  <a:t>Address “multiplicity issue” (Type I error), but correct too much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0644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64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Discovery Rate (FDR)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4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46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Arial</vt:lpstr>
      <vt:lpstr>Office Theme</vt:lpstr>
      <vt:lpstr>Multiple Hypothesis Testing</vt:lpstr>
      <vt:lpstr>PowerPoint Presentation</vt:lpstr>
      <vt:lpstr>Correcting for α</vt:lpstr>
      <vt:lpstr>Familywise Error Rate (Bonferroni)</vt:lpstr>
      <vt:lpstr>Familywise Error Rate (Sidak)</vt:lpstr>
      <vt:lpstr>False Discovery Rate (FDR)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Hypothesis Testing</dc:title>
  <dc:creator>Microsoft Office User</dc:creator>
  <cp:lastModifiedBy>Microsoft Office User</cp:lastModifiedBy>
  <cp:revision>9</cp:revision>
  <dcterms:created xsi:type="dcterms:W3CDTF">2017-12-08T08:18:45Z</dcterms:created>
  <dcterms:modified xsi:type="dcterms:W3CDTF">2017-12-08T10:56:57Z</dcterms:modified>
</cp:coreProperties>
</file>