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9" r:id="rId2"/>
    <p:sldId id="258" r:id="rId3"/>
    <p:sldId id="260" r:id="rId4"/>
    <p:sldId id="261" r:id="rId5"/>
    <p:sldId id="265" r:id="rId6"/>
    <p:sldId id="266" r:id="rId7"/>
    <p:sldId id="267"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91"/>
    <p:restoredTop sz="94712"/>
  </p:normalViewPr>
  <p:slideViewPr>
    <p:cSldViewPr snapToGrid="0" snapToObjects="1">
      <p:cViewPr>
        <p:scale>
          <a:sx n="103" d="100"/>
          <a:sy n="103" d="100"/>
        </p:scale>
        <p:origin x="144"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E6E43-92E4-034B-AFA7-0D416721A517}" type="datetimeFigureOut">
              <a:rPr lang="en-US" smtClean="0"/>
              <a:t>4/21/17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4539C-44E7-B34E-8773-9DFF9AAEABC1}" type="slidenum">
              <a:rPr lang="en-US" smtClean="0"/>
              <a:t>‹#›</a:t>
            </a:fld>
            <a:endParaRPr lang="en-US"/>
          </a:p>
        </p:txBody>
      </p:sp>
    </p:spTree>
    <p:extLst>
      <p:ext uri="{BB962C8B-B14F-4D97-AF65-F5344CB8AC3E}">
        <p14:creationId xmlns:p14="http://schemas.microsoft.com/office/powerpoint/2010/main" val="1912037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BE3F10-D40B-FC44-93FA-15E02D162F21}" type="datetimeFigureOut">
              <a:rPr lang="en-US" smtClean="0"/>
              <a:t>4/21/17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EC4AF-143D-A44F-8BCD-52E9E8F9E686}" type="slidenum">
              <a:rPr lang="en-US" smtClean="0"/>
              <a:t>‹#›</a:t>
            </a:fld>
            <a:endParaRPr lang="en-US"/>
          </a:p>
        </p:txBody>
      </p:sp>
    </p:spTree>
    <p:extLst>
      <p:ext uri="{BB962C8B-B14F-4D97-AF65-F5344CB8AC3E}">
        <p14:creationId xmlns:p14="http://schemas.microsoft.com/office/powerpoint/2010/main" val="79402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BE3F10-D40B-FC44-93FA-15E02D162F21}" type="datetimeFigureOut">
              <a:rPr lang="en-US" smtClean="0"/>
              <a:t>4/21/17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EC4AF-143D-A44F-8BCD-52E9E8F9E686}" type="slidenum">
              <a:rPr lang="en-US" smtClean="0"/>
              <a:t>‹#›</a:t>
            </a:fld>
            <a:endParaRPr lang="en-US"/>
          </a:p>
        </p:txBody>
      </p:sp>
    </p:spTree>
    <p:extLst>
      <p:ext uri="{BB962C8B-B14F-4D97-AF65-F5344CB8AC3E}">
        <p14:creationId xmlns:p14="http://schemas.microsoft.com/office/powerpoint/2010/main" val="1207017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BE3F10-D40B-FC44-93FA-15E02D162F21}" type="datetimeFigureOut">
              <a:rPr lang="en-US" smtClean="0"/>
              <a:t>4/21/17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EC4AF-143D-A44F-8BCD-52E9E8F9E686}" type="slidenum">
              <a:rPr lang="en-US" smtClean="0"/>
              <a:t>‹#›</a:t>
            </a:fld>
            <a:endParaRPr lang="en-US"/>
          </a:p>
        </p:txBody>
      </p:sp>
    </p:spTree>
    <p:extLst>
      <p:ext uri="{BB962C8B-B14F-4D97-AF65-F5344CB8AC3E}">
        <p14:creationId xmlns:p14="http://schemas.microsoft.com/office/powerpoint/2010/main" val="121477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BE3F10-D40B-FC44-93FA-15E02D162F21}" type="datetimeFigureOut">
              <a:rPr lang="en-US" smtClean="0"/>
              <a:t>4/21/17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EC4AF-143D-A44F-8BCD-52E9E8F9E686}" type="slidenum">
              <a:rPr lang="en-US" smtClean="0"/>
              <a:t>‹#›</a:t>
            </a:fld>
            <a:endParaRPr lang="en-US"/>
          </a:p>
        </p:txBody>
      </p:sp>
    </p:spTree>
    <p:extLst>
      <p:ext uri="{BB962C8B-B14F-4D97-AF65-F5344CB8AC3E}">
        <p14:creationId xmlns:p14="http://schemas.microsoft.com/office/powerpoint/2010/main" val="768356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BE3F10-D40B-FC44-93FA-15E02D162F21}" type="datetimeFigureOut">
              <a:rPr lang="en-US" smtClean="0"/>
              <a:t>4/21/17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DEC4AF-143D-A44F-8BCD-52E9E8F9E686}" type="slidenum">
              <a:rPr lang="en-US" smtClean="0"/>
              <a:t>‹#›</a:t>
            </a:fld>
            <a:endParaRPr lang="en-US"/>
          </a:p>
        </p:txBody>
      </p:sp>
    </p:spTree>
    <p:extLst>
      <p:ext uri="{BB962C8B-B14F-4D97-AF65-F5344CB8AC3E}">
        <p14:creationId xmlns:p14="http://schemas.microsoft.com/office/powerpoint/2010/main" val="94770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BE3F10-D40B-FC44-93FA-15E02D162F21}" type="datetimeFigureOut">
              <a:rPr lang="en-US" smtClean="0"/>
              <a:t>4/21/17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EC4AF-143D-A44F-8BCD-52E9E8F9E686}" type="slidenum">
              <a:rPr lang="en-US" smtClean="0"/>
              <a:t>‹#›</a:t>
            </a:fld>
            <a:endParaRPr lang="en-US"/>
          </a:p>
        </p:txBody>
      </p:sp>
    </p:spTree>
    <p:extLst>
      <p:ext uri="{BB962C8B-B14F-4D97-AF65-F5344CB8AC3E}">
        <p14:creationId xmlns:p14="http://schemas.microsoft.com/office/powerpoint/2010/main" val="15048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BE3F10-D40B-FC44-93FA-15E02D162F21}" type="datetimeFigureOut">
              <a:rPr lang="en-US" smtClean="0"/>
              <a:t>4/21/17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DEC4AF-143D-A44F-8BCD-52E9E8F9E686}" type="slidenum">
              <a:rPr lang="en-US" smtClean="0"/>
              <a:t>‹#›</a:t>
            </a:fld>
            <a:endParaRPr lang="en-US"/>
          </a:p>
        </p:txBody>
      </p:sp>
    </p:spTree>
    <p:extLst>
      <p:ext uri="{BB962C8B-B14F-4D97-AF65-F5344CB8AC3E}">
        <p14:creationId xmlns:p14="http://schemas.microsoft.com/office/powerpoint/2010/main" val="154293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BE3F10-D40B-FC44-93FA-15E02D162F21}" type="datetimeFigureOut">
              <a:rPr lang="en-US" smtClean="0"/>
              <a:t>4/21/17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DEC4AF-143D-A44F-8BCD-52E9E8F9E686}" type="slidenum">
              <a:rPr lang="en-US" smtClean="0"/>
              <a:t>‹#›</a:t>
            </a:fld>
            <a:endParaRPr lang="en-US"/>
          </a:p>
        </p:txBody>
      </p:sp>
    </p:spTree>
    <p:extLst>
      <p:ext uri="{BB962C8B-B14F-4D97-AF65-F5344CB8AC3E}">
        <p14:creationId xmlns:p14="http://schemas.microsoft.com/office/powerpoint/2010/main" val="132152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BE3F10-D40B-FC44-93FA-15E02D162F21}" type="datetimeFigureOut">
              <a:rPr lang="en-US" smtClean="0"/>
              <a:t>4/21/17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DEC4AF-143D-A44F-8BCD-52E9E8F9E686}" type="slidenum">
              <a:rPr lang="en-US" smtClean="0"/>
              <a:t>‹#›</a:t>
            </a:fld>
            <a:endParaRPr lang="en-US"/>
          </a:p>
        </p:txBody>
      </p:sp>
    </p:spTree>
    <p:extLst>
      <p:ext uri="{BB962C8B-B14F-4D97-AF65-F5344CB8AC3E}">
        <p14:creationId xmlns:p14="http://schemas.microsoft.com/office/powerpoint/2010/main" val="160436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BE3F10-D40B-FC44-93FA-15E02D162F21}" type="datetimeFigureOut">
              <a:rPr lang="en-US" smtClean="0"/>
              <a:t>4/21/17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EC4AF-143D-A44F-8BCD-52E9E8F9E686}" type="slidenum">
              <a:rPr lang="en-US" smtClean="0"/>
              <a:t>‹#›</a:t>
            </a:fld>
            <a:endParaRPr lang="en-US"/>
          </a:p>
        </p:txBody>
      </p:sp>
    </p:spTree>
    <p:extLst>
      <p:ext uri="{BB962C8B-B14F-4D97-AF65-F5344CB8AC3E}">
        <p14:creationId xmlns:p14="http://schemas.microsoft.com/office/powerpoint/2010/main" val="68912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BE3F10-D40B-FC44-93FA-15E02D162F21}" type="datetimeFigureOut">
              <a:rPr lang="en-US" smtClean="0"/>
              <a:t>4/21/17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DEC4AF-143D-A44F-8BCD-52E9E8F9E686}" type="slidenum">
              <a:rPr lang="en-US" smtClean="0"/>
              <a:t>‹#›</a:t>
            </a:fld>
            <a:endParaRPr lang="en-US"/>
          </a:p>
        </p:txBody>
      </p:sp>
    </p:spTree>
    <p:extLst>
      <p:ext uri="{BB962C8B-B14F-4D97-AF65-F5344CB8AC3E}">
        <p14:creationId xmlns:p14="http://schemas.microsoft.com/office/powerpoint/2010/main" val="7585333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BE3F10-D40B-FC44-93FA-15E02D162F21}" type="datetimeFigureOut">
              <a:rPr lang="en-US" smtClean="0"/>
              <a:t>4/21/17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DEC4AF-143D-A44F-8BCD-52E9E8F9E686}" type="slidenum">
              <a:rPr lang="en-US" smtClean="0"/>
              <a:t>‹#›</a:t>
            </a:fld>
            <a:endParaRPr lang="en-US"/>
          </a:p>
        </p:txBody>
      </p:sp>
    </p:spTree>
    <p:extLst>
      <p:ext uri="{BB962C8B-B14F-4D97-AF65-F5344CB8AC3E}">
        <p14:creationId xmlns:p14="http://schemas.microsoft.com/office/powerpoint/2010/main" val="1896967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Principal Component Analysis (PCA)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636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Principal Component Analysis (PCA)?</a:t>
            </a:r>
            <a:endParaRPr lang="en-US" dirty="0"/>
          </a:p>
        </p:txBody>
      </p:sp>
      <p:sp>
        <p:nvSpPr>
          <p:cNvPr id="3" name="Content Placeholder 2"/>
          <p:cNvSpPr>
            <a:spLocks noGrp="1"/>
          </p:cNvSpPr>
          <p:nvPr>
            <p:ph idx="1"/>
          </p:nvPr>
        </p:nvSpPr>
        <p:spPr/>
        <p:txBody>
          <a:bodyPr>
            <a:normAutofit fontScale="92500"/>
          </a:bodyPr>
          <a:lstStyle/>
          <a:p>
            <a:r>
              <a:rPr lang="en-US" dirty="0" smtClean="0"/>
              <a:t>Intentions:</a:t>
            </a:r>
          </a:p>
          <a:p>
            <a:pPr marL="971550" lvl="1" indent="-514350">
              <a:buFont typeface="+mj-lt"/>
              <a:buAutoNum type="arabicPeriod"/>
            </a:pPr>
            <a:r>
              <a:rPr lang="en-US" dirty="0" smtClean="0"/>
              <a:t>Data reduction – reducing the number of </a:t>
            </a:r>
            <a:r>
              <a:rPr lang="en-US" dirty="0" err="1" smtClean="0"/>
              <a:t>varibles</a:t>
            </a:r>
            <a:r>
              <a:rPr lang="en-US" dirty="0" smtClean="0"/>
              <a:t> required to explain a set of data. </a:t>
            </a:r>
          </a:p>
          <a:p>
            <a:pPr lvl="2"/>
            <a:r>
              <a:rPr lang="en-US" dirty="0" smtClean="0"/>
              <a:t>If there are some redundant variables which don’t help to explain much of the variation in data, we don’t want to waste time computing those variables. PCA can help to make computations feasible or efficient.</a:t>
            </a:r>
          </a:p>
          <a:p>
            <a:pPr marL="971550" lvl="1" indent="-514350">
              <a:buFont typeface="+mj-lt"/>
              <a:buAutoNum type="arabicPeriod"/>
            </a:pPr>
            <a:r>
              <a:rPr lang="en-US" dirty="0" smtClean="0"/>
              <a:t>Interpretations – by seeing which variables explain most of the data and which variables are highly correlated with others.</a:t>
            </a:r>
          </a:p>
          <a:p>
            <a:pPr lvl="2"/>
            <a:r>
              <a:rPr lang="en-US" dirty="0" smtClean="0"/>
              <a:t>variables are highly correlated when they explain most of the same variation in the data. By finding these relationships in variables, we can find relationships in the data we might not have expected. </a:t>
            </a:r>
          </a:p>
          <a:p>
            <a:r>
              <a:rPr lang="en-US" dirty="0" smtClean="0"/>
              <a:t>How?</a:t>
            </a:r>
          </a:p>
          <a:p>
            <a:pPr lvl="1"/>
            <a:r>
              <a:rPr lang="en-US" dirty="0" smtClean="0"/>
              <a:t>Explain the variance/covariance in the data by creating a set of </a:t>
            </a:r>
            <a:r>
              <a:rPr lang="en-US" b="1" dirty="0" smtClean="0"/>
              <a:t>linear combinations</a:t>
            </a:r>
            <a:r>
              <a:rPr lang="en-US" dirty="0" smtClean="0"/>
              <a:t> of initial variables.</a:t>
            </a:r>
          </a:p>
        </p:txBody>
      </p:sp>
      <p:sp>
        <p:nvSpPr>
          <p:cNvPr id="4" name="TextBox 3"/>
          <p:cNvSpPr txBox="1"/>
          <p:nvPr/>
        </p:nvSpPr>
        <p:spPr>
          <a:xfrm>
            <a:off x="838200" y="6080166"/>
            <a:ext cx="10515600" cy="800219"/>
          </a:xfrm>
          <a:prstGeom prst="rect">
            <a:avLst/>
          </a:prstGeom>
          <a:noFill/>
        </p:spPr>
        <p:txBody>
          <a:bodyPr wrap="square" rtlCol="0">
            <a:spAutoFit/>
          </a:bodyPr>
          <a:lstStyle/>
          <a:p>
            <a:pPr marL="0" lvl="1"/>
            <a:r>
              <a:rPr lang="en-US" sz="1400" dirty="0" smtClean="0"/>
              <a:t>#</a:t>
            </a:r>
            <a:r>
              <a:rPr lang="en-US" sz="1400" dirty="0"/>
              <a:t>Note: After reducing the number of </a:t>
            </a:r>
            <a:r>
              <a:rPr lang="en-US" sz="1400" dirty="0" smtClean="0"/>
              <a:t>variables </a:t>
            </a:r>
            <a:r>
              <a:rPr lang="en-US" sz="1400" dirty="0"/>
              <a:t>to explain the data, we can no longer explain 100% of the variation in data. The objective of PCA is not to explain all the variation, but find a </a:t>
            </a:r>
            <a:r>
              <a:rPr lang="en-US" sz="1400" dirty="0" smtClean="0"/>
              <a:t>good ratio between a (smaller) number of variables and as much variation explained as possible.</a:t>
            </a:r>
            <a:endParaRPr lang="en-US" sz="1400" dirty="0"/>
          </a:p>
          <a:p>
            <a:endParaRPr lang="en-US" dirty="0"/>
          </a:p>
        </p:txBody>
      </p:sp>
    </p:spTree>
    <p:extLst>
      <p:ext uri="{BB962C8B-B14F-4D97-AF65-F5344CB8AC3E}">
        <p14:creationId xmlns:p14="http://schemas.microsoft.com/office/powerpoint/2010/main" val="318815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 Intuition</a:t>
            </a:r>
            <a:endParaRPr lang="en-US" dirty="0"/>
          </a:p>
        </p:txBody>
      </p:sp>
      <p:sp>
        <p:nvSpPr>
          <p:cNvPr id="3" name="Content Placeholder 2"/>
          <p:cNvSpPr>
            <a:spLocks noGrp="1"/>
          </p:cNvSpPr>
          <p:nvPr>
            <p:ph idx="1"/>
          </p:nvPr>
        </p:nvSpPr>
        <p:spPr>
          <a:xfrm>
            <a:off x="838200" y="1825625"/>
            <a:ext cx="6860059" cy="4351338"/>
          </a:xfrm>
        </p:spPr>
        <p:txBody>
          <a:bodyPr/>
          <a:lstStyle/>
          <a:p>
            <a:r>
              <a:rPr lang="en-US" dirty="0" smtClean="0"/>
              <a:t>Create new basis (coordinate system) by combining initial variables, such that </a:t>
            </a:r>
            <a:r>
              <a:rPr lang="en-US" i="1" dirty="0" smtClean="0"/>
              <a:t>each</a:t>
            </a:r>
            <a:r>
              <a:rPr lang="en-US" dirty="0" smtClean="0"/>
              <a:t> new ‘axis’ captures the maximum variability in the data in a particular direction.</a:t>
            </a:r>
          </a:p>
          <a:p>
            <a:r>
              <a:rPr lang="en-US" dirty="0" smtClean="0"/>
              <a:t>Depends only on covariance of random variables X</a:t>
            </a:r>
            <a:r>
              <a:rPr lang="en-US" baseline="-25000" dirty="0" smtClean="0"/>
              <a:t>1</a:t>
            </a:r>
            <a:r>
              <a:rPr lang="en-US" dirty="0" smtClean="0"/>
              <a:t>, X</a:t>
            </a:r>
            <a:r>
              <a:rPr lang="en-US" baseline="-25000" dirty="0" smtClean="0"/>
              <a:t>2</a:t>
            </a:r>
            <a:r>
              <a:rPr lang="en-US" dirty="0" smtClean="0"/>
              <a:t>, … , </a:t>
            </a:r>
            <a:r>
              <a:rPr lang="en-US" dirty="0" err="1" smtClean="0"/>
              <a:t>X</a:t>
            </a:r>
            <a:r>
              <a:rPr lang="en-US" baseline="-25000" dirty="0" err="1" smtClean="0"/>
              <a:t>p</a:t>
            </a:r>
            <a:r>
              <a:rPr lang="en-US" dirty="0" smtClean="0"/>
              <a:t> (or correlation matrix of p). </a:t>
            </a:r>
          </a:p>
          <a:p>
            <a:pPr lvl="1"/>
            <a:r>
              <a:rPr lang="en-US" dirty="0" smtClean="0"/>
              <a:t>No additional assumptions, such as multivariate normal distribution, are necessary.</a:t>
            </a:r>
            <a:endParaRPr lang="en-US" dirty="0"/>
          </a:p>
        </p:txBody>
      </p:sp>
      <p:pic>
        <p:nvPicPr>
          <p:cNvPr id="4" name="Picture 3"/>
          <p:cNvPicPr>
            <a:picLocks noChangeAspect="1"/>
          </p:cNvPicPr>
          <p:nvPr/>
        </p:nvPicPr>
        <p:blipFill rotWithShape="1">
          <a:blip r:embed="rId2"/>
          <a:srcRect l="3111" t="9525" r="6100" b="3406"/>
          <a:stretch/>
        </p:blipFill>
        <p:spPr>
          <a:xfrm>
            <a:off x="7698259" y="2240456"/>
            <a:ext cx="3966520" cy="3521676"/>
          </a:xfrm>
          <a:prstGeom prst="rect">
            <a:avLst/>
          </a:prstGeom>
        </p:spPr>
      </p:pic>
    </p:spTree>
    <p:extLst>
      <p:ext uri="{BB962C8B-B14F-4D97-AF65-F5344CB8AC3E}">
        <p14:creationId xmlns:p14="http://schemas.microsoft.com/office/powerpoint/2010/main" val="1385168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 Calculation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1</m:t>
                          </m:r>
                        </m:sub>
                      </m:sSub>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𝑎</m:t>
                          </m:r>
                        </m:e>
                        <m:sub>
                          <m:r>
                            <a:rPr lang="en-US" b="0" i="1" smtClean="0">
                              <a:latin typeface="Cambria Math" charset="0"/>
                            </a:rPr>
                            <m:t>1</m:t>
                          </m:r>
                        </m:sub>
                        <m:sup>
                          <m:r>
                            <a:rPr lang="en-US" b="0" i="1" smtClean="0">
                              <a:latin typeface="Cambria Math" charset="0"/>
                            </a:rPr>
                            <m:t>′</m:t>
                          </m:r>
                        </m:sup>
                      </m:sSubSup>
                      <m:r>
                        <a:rPr lang="en-US" b="0" i="1" smtClean="0">
                          <a:latin typeface="Cambria Math" charset="0"/>
                        </a:rPr>
                        <m:t>𝑋</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𝑎</m:t>
                          </m:r>
                        </m:e>
                        <m:sub>
                          <m:r>
                            <a:rPr lang="en-US" b="0" i="1" smtClean="0">
                              <a:latin typeface="Cambria Math" charset="0"/>
                            </a:rPr>
                            <m:t>11</m:t>
                          </m:r>
                        </m:sub>
                      </m:sSub>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1</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𝑎</m:t>
                          </m:r>
                        </m:e>
                        <m:sub>
                          <m:r>
                            <a:rPr lang="en-US" b="0" i="1" smtClean="0">
                              <a:latin typeface="Cambria Math" charset="0"/>
                            </a:rPr>
                            <m:t>12</m:t>
                          </m:r>
                        </m:sub>
                      </m:sSub>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2</m:t>
                          </m:r>
                        </m:sub>
                      </m:sSub>
                      <m:r>
                        <a:rPr lang="en-US" b="0" i="0" smtClean="0">
                          <a:latin typeface="Cambria Math" charset="0"/>
                        </a:rPr>
                        <m:t>+ …+</m:t>
                      </m:r>
                      <m:sSub>
                        <m:sSubPr>
                          <m:ctrlPr>
                            <a:rPr lang="en-US" b="0" i="1" smtClean="0">
                              <a:latin typeface="Cambria Math" charset="0"/>
                            </a:rPr>
                          </m:ctrlPr>
                        </m:sSubPr>
                        <m:e>
                          <m:r>
                            <m:rPr>
                              <m:sty m:val="p"/>
                            </m:rPr>
                            <a:rPr lang="en-US" b="0" i="0" smtClean="0">
                              <a:latin typeface="Cambria Math" charset="0"/>
                            </a:rPr>
                            <m:t>a</m:t>
                          </m:r>
                        </m:e>
                        <m:sub>
                          <m:r>
                            <a:rPr lang="en-US" b="0" i="0" smtClean="0">
                              <a:latin typeface="Cambria Math" charset="0"/>
                            </a:rPr>
                            <m:t>1</m:t>
                          </m:r>
                          <m:r>
                            <m:rPr>
                              <m:sty m:val="p"/>
                            </m:rPr>
                            <a:rPr lang="en-US" b="0" i="0" smtClean="0">
                              <a:latin typeface="Cambria Math" charset="0"/>
                            </a:rPr>
                            <m:t>p</m:t>
                          </m:r>
                        </m:sub>
                      </m:sSub>
                      <m:sSub>
                        <m:sSubPr>
                          <m:ctrlPr>
                            <a:rPr lang="en-US" b="0" i="1" smtClean="0">
                              <a:latin typeface="Cambria Math" charset="0"/>
                            </a:rPr>
                          </m:ctrlPr>
                        </m:sSubPr>
                        <m:e>
                          <m:r>
                            <m:rPr>
                              <m:sty m:val="p"/>
                            </m:rPr>
                            <a:rPr lang="en-US" b="0" i="0" smtClean="0">
                              <a:latin typeface="Cambria Math" charset="0"/>
                            </a:rPr>
                            <m:t>X</m:t>
                          </m:r>
                        </m:e>
                        <m:sub>
                          <m:r>
                            <m:rPr>
                              <m:sty m:val="p"/>
                            </m:rPr>
                            <a:rPr lang="en-US" b="0" i="0" smtClean="0">
                              <a:latin typeface="Cambria Math" charset="0"/>
                            </a:rPr>
                            <m:t>p</m:t>
                          </m:r>
                        </m:sub>
                      </m:sSub>
                    </m:oMath>
                  </m:oMathPara>
                </a14:m>
                <a:endParaRPr lang="en-US" dirty="0" smtClean="0"/>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charset="0"/>
                            </a:rPr>
                          </m:ctrlPr>
                        </m:sSubPr>
                        <m:e>
                          <m:r>
                            <a:rPr lang="en-US" i="1">
                              <a:latin typeface="Cambria Math" charset="0"/>
                            </a:rPr>
                            <m:t>𝑌</m:t>
                          </m:r>
                        </m:e>
                        <m:sub>
                          <m:r>
                            <a:rPr lang="en-US" b="0" i="1" smtClean="0">
                              <a:latin typeface="Cambria Math" charset="0"/>
                            </a:rPr>
                            <m:t>2</m:t>
                          </m:r>
                        </m:sub>
                      </m:sSub>
                      <m:r>
                        <a:rPr lang="en-US" i="1">
                          <a:latin typeface="Cambria Math" charset="0"/>
                        </a:rPr>
                        <m:t>=</m:t>
                      </m:r>
                      <m:sSubSup>
                        <m:sSubSupPr>
                          <m:ctrlPr>
                            <a:rPr lang="en-US" b="0" i="1" smtClean="0">
                              <a:latin typeface="Cambria Math" charset="0"/>
                            </a:rPr>
                          </m:ctrlPr>
                        </m:sSubSupPr>
                        <m:e>
                          <m:r>
                            <a:rPr lang="en-US" i="1">
                              <a:latin typeface="Cambria Math" charset="0"/>
                            </a:rPr>
                            <m:t>𝑎</m:t>
                          </m:r>
                        </m:e>
                        <m:sub>
                          <m:r>
                            <a:rPr lang="en-US" b="0" i="1" smtClean="0">
                              <a:latin typeface="Cambria Math" charset="0"/>
                            </a:rPr>
                            <m:t>2</m:t>
                          </m:r>
                        </m:sub>
                        <m:sup>
                          <m:r>
                            <a:rPr lang="en-US" i="1">
                              <a:latin typeface="Cambria Math" charset="0"/>
                            </a:rPr>
                            <m:t>′</m:t>
                          </m:r>
                        </m:sup>
                      </m:sSubSup>
                      <m:r>
                        <a:rPr lang="en-US" i="1">
                          <a:latin typeface="Cambria Math" charset="0"/>
                        </a:rPr>
                        <m:t>𝑋</m:t>
                      </m:r>
                      <m:r>
                        <a:rPr lang="en-US" i="1">
                          <a:latin typeface="Cambria Math" charset="0"/>
                        </a:rPr>
                        <m:t>=</m:t>
                      </m:r>
                      <m:sSub>
                        <m:sSubPr>
                          <m:ctrlPr>
                            <a:rPr lang="en-US" i="1">
                              <a:latin typeface="Cambria Math" charset="0"/>
                            </a:rPr>
                          </m:ctrlPr>
                        </m:sSubPr>
                        <m:e>
                          <m:r>
                            <a:rPr lang="en-US" i="1">
                              <a:latin typeface="Cambria Math" charset="0"/>
                            </a:rPr>
                            <m:t>𝑎</m:t>
                          </m:r>
                        </m:e>
                        <m:sub>
                          <m:r>
                            <a:rPr lang="en-US" b="0" i="1" smtClean="0">
                              <a:latin typeface="Cambria Math" charset="0"/>
                            </a:rPr>
                            <m:t>2</m:t>
                          </m:r>
                          <m:r>
                            <a:rPr lang="en-US" i="1">
                              <a:latin typeface="Cambria Math" charset="0"/>
                            </a:rPr>
                            <m:t>1</m:t>
                          </m:r>
                        </m:sub>
                      </m:sSub>
                      <m:sSub>
                        <m:sSubPr>
                          <m:ctrlPr>
                            <a:rPr lang="en-US" i="1">
                              <a:latin typeface="Cambria Math" charset="0"/>
                            </a:rPr>
                          </m:ctrlPr>
                        </m:sSubPr>
                        <m:e>
                          <m:r>
                            <a:rPr lang="en-US" i="1">
                              <a:latin typeface="Cambria Math" charset="0"/>
                            </a:rPr>
                            <m:t>𝑋</m:t>
                          </m:r>
                        </m:e>
                        <m:sub>
                          <m:r>
                            <a:rPr lang="en-US" i="1">
                              <a:latin typeface="Cambria Math" charset="0"/>
                            </a:rPr>
                            <m:t>1</m:t>
                          </m:r>
                        </m:sub>
                      </m:sSub>
                      <m:r>
                        <a:rPr lang="en-US" i="1">
                          <a:latin typeface="Cambria Math" charset="0"/>
                        </a:rPr>
                        <m:t>+</m:t>
                      </m:r>
                      <m:sSub>
                        <m:sSubPr>
                          <m:ctrlPr>
                            <a:rPr lang="en-US" i="1">
                              <a:latin typeface="Cambria Math" charset="0"/>
                            </a:rPr>
                          </m:ctrlPr>
                        </m:sSubPr>
                        <m:e>
                          <m:r>
                            <a:rPr lang="en-US" i="1">
                              <a:latin typeface="Cambria Math" charset="0"/>
                            </a:rPr>
                            <m:t>𝑎</m:t>
                          </m:r>
                        </m:e>
                        <m:sub>
                          <m:r>
                            <a:rPr lang="en-US" b="0" i="1" smtClean="0">
                              <a:latin typeface="Cambria Math" charset="0"/>
                            </a:rPr>
                            <m:t>2</m:t>
                          </m:r>
                          <m:r>
                            <a:rPr lang="en-US" i="1">
                              <a:latin typeface="Cambria Math" charset="0"/>
                            </a:rPr>
                            <m:t>2</m:t>
                          </m:r>
                        </m:sub>
                      </m:sSub>
                      <m:sSub>
                        <m:sSubPr>
                          <m:ctrlPr>
                            <a:rPr lang="en-US" i="1">
                              <a:latin typeface="Cambria Math" charset="0"/>
                            </a:rPr>
                          </m:ctrlPr>
                        </m:sSubPr>
                        <m:e>
                          <m:r>
                            <a:rPr lang="en-US" i="1">
                              <a:latin typeface="Cambria Math" charset="0"/>
                            </a:rPr>
                            <m:t>𝑋</m:t>
                          </m:r>
                        </m:e>
                        <m:sub>
                          <m:r>
                            <a:rPr lang="en-US" i="1">
                              <a:latin typeface="Cambria Math" charset="0"/>
                            </a:rPr>
                            <m:t>2</m:t>
                          </m:r>
                        </m:sub>
                      </m:sSub>
                      <m:r>
                        <a:rPr lang="en-US">
                          <a:latin typeface="Cambria Math" charset="0"/>
                        </a:rPr>
                        <m:t>+ …+</m:t>
                      </m:r>
                      <m:sSub>
                        <m:sSubPr>
                          <m:ctrlPr>
                            <a:rPr lang="en-US" i="1">
                              <a:latin typeface="Cambria Math" charset="0"/>
                            </a:rPr>
                          </m:ctrlPr>
                        </m:sSubPr>
                        <m:e>
                          <m:r>
                            <m:rPr>
                              <m:sty m:val="p"/>
                            </m:rPr>
                            <a:rPr lang="en-US">
                              <a:latin typeface="Cambria Math" charset="0"/>
                            </a:rPr>
                            <m:t>a</m:t>
                          </m:r>
                        </m:e>
                        <m:sub>
                          <m:r>
                            <a:rPr lang="en-US" b="0" i="0" smtClean="0">
                              <a:latin typeface="Cambria Math" charset="0"/>
                            </a:rPr>
                            <m:t>2</m:t>
                          </m:r>
                          <m:r>
                            <m:rPr>
                              <m:sty m:val="p"/>
                            </m:rPr>
                            <a:rPr lang="en-US">
                              <a:latin typeface="Cambria Math" charset="0"/>
                            </a:rPr>
                            <m:t>p</m:t>
                          </m:r>
                        </m:sub>
                      </m:sSub>
                      <m:sSub>
                        <m:sSubPr>
                          <m:ctrlPr>
                            <a:rPr lang="en-US" i="1">
                              <a:latin typeface="Cambria Math" charset="0"/>
                            </a:rPr>
                          </m:ctrlPr>
                        </m:sSubPr>
                        <m:e>
                          <m:r>
                            <m:rPr>
                              <m:sty m:val="p"/>
                            </m:rPr>
                            <a:rPr lang="en-US">
                              <a:latin typeface="Cambria Math" charset="0"/>
                            </a:rPr>
                            <m:t>X</m:t>
                          </m:r>
                        </m:e>
                        <m:sub>
                          <m:r>
                            <m:rPr>
                              <m:sty m:val="p"/>
                            </m:rPr>
                            <a:rPr lang="en-US">
                              <a:latin typeface="Cambria Math" charset="0"/>
                            </a:rPr>
                            <m:t>p</m:t>
                          </m:r>
                        </m:sub>
                      </m:sSub>
                    </m:oMath>
                  </m:oMathPara>
                </a14:m>
                <a:endParaRPr lang="en-US" dirty="0" smtClean="0"/>
              </a:p>
              <a:p>
                <a:pPr marL="0" indent="0">
                  <a:buNone/>
                </a:pPr>
                <a:r>
                  <a:rPr lang="en-US" dirty="0" smtClean="0"/>
                  <a:t>*		*		*		</a:t>
                </a:r>
              </a:p>
              <a:p>
                <a:pPr marL="0" indent="0">
                  <a:buNone/>
                </a:pPr>
                <a:r>
                  <a:rPr lang="en-US" dirty="0" smtClean="0"/>
                  <a:t>*		*		*</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charset="0"/>
                            </a:rPr>
                          </m:ctrlPr>
                        </m:sSubPr>
                        <m:e>
                          <m:r>
                            <a:rPr lang="en-US" i="1">
                              <a:latin typeface="Cambria Math" charset="0"/>
                            </a:rPr>
                            <m:t>𝑌</m:t>
                          </m:r>
                        </m:e>
                        <m:sub>
                          <m:r>
                            <a:rPr lang="en-US" b="0" i="1" smtClean="0">
                              <a:latin typeface="Cambria Math" charset="0"/>
                            </a:rPr>
                            <m:t>𝑝</m:t>
                          </m:r>
                        </m:sub>
                      </m:sSub>
                      <m:r>
                        <a:rPr lang="en-US" i="1">
                          <a:latin typeface="Cambria Math" charset="0"/>
                        </a:rPr>
                        <m:t>=</m:t>
                      </m:r>
                      <m:sSubSup>
                        <m:sSubSupPr>
                          <m:ctrlPr>
                            <a:rPr lang="en-US" b="0" i="1" smtClean="0">
                              <a:latin typeface="Cambria Math" charset="0"/>
                            </a:rPr>
                          </m:ctrlPr>
                        </m:sSubSupPr>
                        <m:e>
                          <m:r>
                            <a:rPr lang="en-US" i="1">
                              <a:latin typeface="Cambria Math" charset="0"/>
                            </a:rPr>
                            <m:t>𝑎</m:t>
                          </m:r>
                        </m:e>
                        <m:sub>
                          <m:r>
                            <a:rPr lang="en-US" b="0" i="1" smtClean="0">
                              <a:latin typeface="Cambria Math" charset="0"/>
                            </a:rPr>
                            <m:t>𝑝</m:t>
                          </m:r>
                        </m:sub>
                        <m:sup>
                          <m:r>
                            <a:rPr lang="en-US" i="1">
                              <a:latin typeface="Cambria Math" charset="0"/>
                            </a:rPr>
                            <m:t>′</m:t>
                          </m:r>
                        </m:sup>
                      </m:sSubSup>
                      <m:r>
                        <a:rPr lang="en-US" i="1">
                          <a:latin typeface="Cambria Math" charset="0"/>
                        </a:rPr>
                        <m:t>𝑋</m:t>
                      </m:r>
                      <m:r>
                        <a:rPr lang="en-US" i="1">
                          <a:latin typeface="Cambria Math" charset="0"/>
                        </a:rPr>
                        <m:t>=</m:t>
                      </m:r>
                      <m:sSub>
                        <m:sSubPr>
                          <m:ctrlPr>
                            <a:rPr lang="en-US" i="1">
                              <a:latin typeface="Cambria Math" charset="0"/>
                            </a:rPr>
                          </m:ctrlPr>
                        </m:sSubPr>
                        <m:e>
                          <m:r>
                            <a:rPr lang="en-US" i="1">
                              <a:latin typeface="Cambria Math" charset="0"/>
                            </a:rPr>
                            <m:t>𝑎</m:t>
                          </m:r>
                        </m:e>
                        <m:sub>
                          <m:r>
                            <a:rPr lang="en-US" b="0" i="1" smtClean="0">
                              <a:latin typeface="Cambria Math" charset="0"/>
                            </a:rPr>
                            <m:t>𝑝</m:t>
                          </m:r>
                          <m:r>
                            <a:rPr lang="en-US" i="1">
                              <a:latin typeface="Cambria Math" charset="0"/>
                            </a:rPr>
                            <m:t>1</m:t>
                          </m:r>
                        </m:sub>
                      </m:sSub>
                      <m:sSub>
                        <m:sSubPr>
                          <m:ctrlPr>
                            <a:rPr lang="en-US" i="1">
                              <a:latin typeface="Cambria Math" charset="0"/>
                            </a:rPr>
                          </m:ctrlPr>
                        </m:sSubPr>
                        <m:e>
                          <m:r>
                            <a:rPr lang="en-US" i="1">
                              <a:latin typeface="Cambria Math" charset="0"/>
                            </a:rPr>
                            <m:t>𝑋</m:t>
                          </m:r>
                        </m:e>
                        <m:sub>
                          <m:r>
                            <a:rPr lang="en-US" i="1">
                              <a:latin typeface="Cambria Math" charset="0"/>
                            </a:rPr>
                            <m:t>1</m:t>
                          </m:r>
                        </m:sub>
                      </m:sSub>
                      <m:r>
                        <a:rPr lang="en-US" i="1">
                          <a:latin typeface="Cambria Math" charset="0"/>
                        </a:rPr>
                        <m:t>+</m:t>
                      </m:r>
                      <m:sSub>
                        <m:sSubPr>
                          <m:ctrlPr>
                            <a:rPr lang="en-US" i="1">
                              <a:latin typeface="Cambria Math" charset="0"/>
                            </a:rPr>
                          </m:ctrlPr>
                        </m:sSubPr>
                        <m:e>
                          <m:r>
                            <a:rPr lang="en-US" i="1">
                              <a:latin typeface="Cambria Math" charset="0"/>
                            </a:rPr>
                            <m:t>𝑎</m:t>
                          </m:r>
                        </m:e>
                        <m:sub>
                          <m:r>
                            <a:rPr lang="en-US" b="0" i="1" smtClean="0">
                              <a:latin typeface="Cambria Math" charset="0"/>
                            </a:rPr>
                            <m:t>𝑝</m:t>
                          </m:r>
                          <m:r>
                            <a:rPr lang="en-US" i="1">
                              <a:latin typeface="Cambria Math" charset="0"/>
                            </a:rPr>
                            <m:t>2</m:t>
                          </m:r>
                        </m:sub>
                      </m:sSub>
                      <m:sSub>
                        <m:sSubPr>
                          <m:ctrlPr>
                            <a:rPr lang="en-US" i="1">
                              <a:latin typeface="Cambria Math" charset="0"/>
                            </a:rPr>
                          </m:ctrlPr>
                        </m:sSubPr>
                        <m:e>
                          <m:r>
                            <a:rPr lang="en-US" i="1">
                              <a:latin typeface="Cambria Math" charset="0"/>
                            </a:rPr>
                            <m:t>𝑋</m:t>
                          </m:r>
                        </m:e>
                        <m:sub>
                          <m:r>
                            <a:rPr lang="en-US" i="1">
                              <a:latin typeface="Cambria Math" charset="0"/>
                            </a:rPr>
                            <m:t>2</m:t>
                          </m:r>
                        </m:sub>
                      </m:sSub>
                      <m:r>
                        <a:rPr lang="en-US">
                          <a:latin typeface="Cambria Math" charset="0"/>
                        </a:rPr>
                        <m:t>+ …+</m:t>
                      </m:r>
                      <m:sSub>
                        <m:sSubPr>
                          <m:ctrlPr>
                            <a:rPr lang="en-US" i="1">
                              <a:latin typeface="Cambria Math" charset="0"/>
                            </a:rPr>
                          </m:ctrlPr>
                        </m:sSubPr>
                        <m:e>
                          <m:r>
                            <m:rPr>
                              <m:sty m:val="p"/>
                            </m:rPr>
                            <a:rPr lang="en-US">
                              <a:latin typeface="Cambria Math" charset="0"/>
                            </a:rPr>
                            <m:t>a</m:t>
                          </m:r>
                        </m:e>
                        <m:sub>
                          <m:r>
                            <m:rPr>
                              <m:sty m:val="p"/>
                            </m:rPr>
                            <a:rPr lang="en-US" b="0" i="0" smtClean="0">
                              <a:latin typeface="Cambria Math" charset="0"/>
                            </a:rPr>
                            <m:t>p</m:t>
                          </m:r>
                          <m:r>
                            <m:rPr>
                              <m:sty m:val="p"/>
                            </m:rPr>
                            <a:rPr lang="en-US">
                              <a:latin typeface="Cambria Math" charset="0"/>
                            </a:rPr>
                            <m:t>p</m:t>
                          </m:r>
                        </m:sub>
                      </m:sSub>
                      <m:sSub>
                        <m:sSubPr>
                          <m:ctrlPr>
                            <a:rPr lang="en-US" i="1">
                              <a:latin typeface="Cambria Math" charset="0"/>
                            </a:rPr>
                          </m:ctrlPr>
                        </m:sSubPr>
                        <m:e>
                          <m:r>
                            <m:rPr>
                              <m:sty m:val="p"/>
                            </m:rPr>
                            <a:rPr lang="en-US">
                              <a:latin typeface="Cambria Math" charset="0"/>
                            </a:rPr>
                            <m:t>X</m:t>
                          </m:r>
                        </m:e>
                        <m:sub>
                          <m:r>
                            <m:rPr>
                              <m:sty m:val="p"/>
                            </m:rPr>
                            <a:rPr lang="en-US">
                              <a:latin typeface="Cambria Math" charset="0"/>
                            </a:rPr>
                            <m:t>p</m:t>
                          </m:r>
                        </m:sub>
                      </m:sSub>
                    </m:oMath>
                  </m:oMathPara>
                </a14:m>
                <a:endParaRPr lang="en-US" dirty="0"/>
              </a:p>
              <a:p>
                <a:pPr marL="0" indent="0">
                  <a:buNone/>
                </a:pPr>
                <a:endParaRPr lang="en-US" dirty="0"/>
              </a:p>
              <a:p>
                <a:pPr marL="0" indent="0">
                  <a:buNone/>
                </a:pPr>
                <a:r>
                  <a:rPr lang="en-US" dirty="0" smtClean="0"/>
                  <a:t>Where, </a:t>
                </a:r>
                <a14:m>
                  <m:oMath xmlns:m="http://schemas.openxmlformats.org/officeDocument/2006/math">
                    <m:r>
                      <a:rPr lang="en-US" b="0" i="1" smtClean="0">
                        <a:latin typeface="Cambria Math" charset="0"/>
                      </a:rPr>
                      <m:t>𝑉𝑎𝑟</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𝑖</m:t>
                            </m:r>
                          </m:sub>
                        </m:sSub>
                      </m:e>
                    </m:d>
                    <m:r>
                      <a:rPr lang="en-US" b="0" i="1" smtClean="0">
                        <a:latin typeface="Cambria Math" charset="0"/>
                      </a:rPr>
                      <m:t>=</m:t>
                    </m:r>
                    <m:sSub>
                      <m:sSubPr>
                        <m:ctrlPr>
                          <a:rPr lang="en-US" b="0" i="1" smtClean="0">
                            <a:latin typeface="Cambria Math" charset="0"/>
                          </a:rPr>
                        </m:ctrlPr>
                      </m:sSubPr>
                      <m:e>
                        <m:r>
                          <a:rPr lang="en-US" b="0" i="1" smtClean="0">
                            <a:latin typeface="Cambria Math" charset="0"/>
                          </a:rPr>
                          <m:t>𝑎</m:t>
                        </m:r>
                        <m:r>
                          <a:rPr lang="en-US" b="0" i="1" smtClean="0">
                            <a:latin typeface="Cambria Math" charset="0"/>
                          </a:rPr>
                          <m:t>′</m:t>
                        </m:r>
                      </m:e>
                      <m:sub>
                        <m:r>
                          <a:rPr lang="en-US" b="0" i="1" smtClean="0">
                            <a:latin typeface="Cambria Math" charset="0"/>
                          </a:rPr>
                          <m:t>𝑖</m:t>
                        </m:r>
                      </m:sub>
                    </m:sSub>
                    <m:r>
                      <m:rPr>
                        <m:sty m:val="p"/>
                      </m:rPr>
                      <a:rPr lang="en-US" b="0" i="0" smtClean="0">
                        <a:latin typeface="Cambria Math" charset="0"/>
                      </a:rPr>
                      <m:t>Σ</m:t>
                    </m:r>
                    <m:sSub>
                      <m:sSubPr>
                        <m:ctrlPr>
                          <a:rPr lang="en-US" b="0" i="1" smtClean="0">
                            <a:latin typeface="Cambria Math" charset="0"/>
                          </a:rPr>
                        </m:ctrlPr>
                      </m:sSubPr>
                      <m:e>
                        <m:r>
                          <m:rPr>
                            <m:sty m:val="p"/>
                          </m:rPr>
                          <a:rPr lang="en-US" b="0" i="0" smtClean="0">
                            <a:latin typeface="Cambria Math" charset="0"/>
                          </a:rPr>
                          <m:t>a</m:t>
                        </m:r>
                      </m:e>
                      <m:sub>
                        <m:r>
                          <m:rPr>
                            <m:sty m:val="p"/>
                          </m:rPr>
                          <a:rPr lang="en-US" b="0" i="0" smtClean="0">
                            <a:latin typeface="Cambria Math" charset="0"/>
                          </a:rPr>
                          <m:t>i</m:t>
                        </m:r>
                      </m:sub>
                    </m:sSub>
                  </m:oMath>
                </a14:m>
                <a:endParaRPr lang="en-US" dirty="0" smtClean="0"/>
              </a:p>
              <a:p>
                <a:pPr marL="0" indent="0">
                  <a:buNone/>
                </a:pPr>
                <a:r>
                  <a:rPr lang="en-US" dirty="0" smtClean="0"/>
                  <a:t>      and </a:t>
                </a:r>
                <a14:m>
                  <m:oMath xmlns:m="http://schemas.openxmlformats.org/officeDocument/2006/math">
                    <m:r>
                      <a:rPr lang="en-US" b="0" i="1" smtClean="0">
                        <a:latin typeface="Cambria Math" charset="0"/>
                      </a:rPr>
                      <m:t>𝐶𝑜𝑣</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𝑘</m:t>
                            </m:r>
                          </m:sub>
                        </m:sSub>
                      </m:e>
                    </m:d>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𝑎</m:t>
                        </m:r>
                      </m:e>
                      <m:sub>
                        <m:r>
                          <a:rPr lang="en-US" b="0" i="1" smtClean="0">
                            <a:latin typeface="Cambria Math" charset="0"/>
                          </a:rPr>
                          <m:t>𝑖</m:t>
                        </m:r>
                      </m:sub>
                      <m:sup>
                        <m:r>
                          <a:rPr lang="en-US" b="0" i="1" smtClean="0">
                            <a:latin typeface="Cambria Math" charset="0"/>
                          </a:rPr>
                          <m:t>′</m:t>
                        </m:r>
                      </m:sup>
                    </m:sSubSup>
                    <m:r>
                      <m:rPr>
                        <m:sty m:val="p"/>
                      </m:rPr>
                      <a:rPr lang="en-US" b="0" i="0" smtClean="0">
                        <a:latin typeface="Cambria Math" charset="0"/>
                      </a:rPr>
                      <m:t>Σ</m:t>
                    </m:r>
                    <m:sSub>
                      <m:sSubPr>
                        <m:ctrlPr>
                          <a:rPr lang="en-US" b="0" i="1" smtClean="0">
                            <a:latin typeface="Cambria Math" charset="0"/>
                          </a:rPr>
                        </m:ctrlPr>
                      </m:sSubPr>
                      <m:e>
                        <m:r>
                          <a:rPr lang="en-US" b="0" i="1" smtClean="0">
                            <a:latin typeface="Cambria Math" charset="0"/>
                          </a:rPr>
                          <m:t>𝑎</m:t>
                        </m:r>
                      </m:e>
                      <m:sub>
                        <m:r>
                          <a:rPr lang="en-US" b="0" i="1" smtClean="0">
                            <a:latin typeface="Cambria Math" charset="0"/>
                          </a:rPr>
                          <m:t>𝑘</m:t>
                        </m:r>
                      </m:sub>
                    </m:sSub>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13445"/>
                </a:stretch>
              </a:blipFill>
            </p:spPr>
            <p:txBody>
              <a:bodyPr/>
              <a:lstStyle/>
              <a:p>
                <a:r>
                  <a:rPr lang="en-US">
                    <a:noFill/>
                  </a:rPr>
                  <a:t> </a:t>
                </a:r>
              </a:p>
            </p:txBody>
          </p:sp>
        </mc:Fallback>
      </mc:AlternateContent>
      <p:sp>
        <p:nvSpPr>
          <p:cNvPr id="5" name="Right Brace 4"/>
          <p:cNvSpPr/>
          <p:nvPr/>
        </p:nvSpPr>
        <p:spPr>
          <a:xfrm flipV="1">
            <a:off x="7165306" y="1966515"/>
            <a:ext cx="766119" cy="2174789"/>
          </a:xfrm>
          <a:prstGeom prst="rightBrace">
            <a:avLst>
              <a:gd name="adj1" fmla="val 47549"/>
              <a:gd name="adj2" fmla="val 50000"/>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7931425" y="2515300"/>
            <a:ext cx="3279914" cy="1077218"/>
          </a:xfrm>
          <a:prstGeom prst="rect">
            <a:avLst/>
          </a:prstGeom>
          <a:noFill/>
          <a:ln>
            <a:solidFill>
              <a:schemeClr val="accent1"/>
            </a:solidFill>
          </a:ln>
        </p:spPr>
        <p:txBody>
          <a:bodyPr wrap="square" rtlCol="0">
            <a:spAutoFit/>
          </a:bodyPr>
          <a:lstStyle/>
          <a:p>
            <a:pPr algn="ctr"/>
            <a:r>
              <a:rPr lang="en-US" sz="1600" dirty="0" smtClean="0"/>
              <a:t>Creating new variables (dimensions) from data. New variables (</a:t>
            </a:r>
            <a:r>
              <a:rPr lang="en-US" sz="1600" dirty="0" err="1" smtClean="0"/>
              <a:t>Yp</a:t>
            </a:r>
            <a:r>
              <a:rPr lang="en-US" sz="1600" dirty="0" smtClean="0"/>
              <a:t>) should be </a:t>
            </a:r>
            <a:r>
              <a:rPr lang="en-US" sz="1600" u="sng" dirty="0" smtClean="0"/>
              <a:t>orthogonal</a:t>
            </a:r>
            <a:r>
              <a:rPr lang="en-US" sz="1600" dirty="0" smtClean="0"/>
              <a:t> (uncorrelated) accounting for maximum variability </a:t>
            </a:r>
            <a:endParaRPr lang="en-US" sz="1600" dirty="0"/>
          </a:p>
        </p:txBody>
      </p:sp>
    </p:spTree>
    <p:extLst>
      <p:ext uri="{BB962C8B-B14F-4D97-AF65-F5344CB8AC3E}">
        <p14:creationId xmlns:p14="http://schemas.microsoft.com/office/powerpoint/2010/main" val="1804800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Eigenvalues and Eigenvectors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smtClean="0"/>
                  <a:t>Let e be the </a:t>
                </a:r>
                <a:r>
                  <a:rPr lang="en-US" b="1" dirty="0" smtClean="0"/>
                  <a:t>eigenvectors</a:t>
                </a:r>
                <a:r>
                  <a:rPr lang="en-US" dirty="0" smtClean="0"/>
                  <a:t> corresponding to </a:t>
                </a:r>
                <a:r>
                  <a:rPr lang="en-US" b="1" dirty="0" smtClean="0"/>
                  <a:t>eigenvalues</a:t>
                </a:r>
                <a:r>
                  <a:rPr lang="en-US" dirty="0" smtClean="0"/>
                  <a:t> ordered from greatest to least, so </a:t>
                </a:r>
                <a:r>
                  <a:rPr lang="el-GR" dirty="0" smtClean="0"/>
                  <a:t>λ</a:t>
                </a:r>
                <a:r>
                  <a:rPr lang="en-US" baseline="-25000" dirty="0" smtClean="0"/>
                  <a:t>1</a:t>
                </a:r>
                <a:r>
                  <a:rPr lang="en-US" dirty="0" smtClean="0"/>
                  <a:t> &gt; </a:t>
                </a:r>
                <a:r>
                  <a:rPr lang="el-GR" dirty="0" smtClean="0"/>
                  <a:t>λ</a:t>
                </a:r>
                <a:r>
                  <a:rPr lang="en-US" baseline="-25000" dirty="0" smtClean="0"/>
                  <a:t>2</a:t>
                </a:r>
                <a:r>
                  <a:rPr lang="en-US" dirty="0" smtClean="0"/>
                  <a:t> &gt; </a:t>
                </a:r>
                <a:r>
                  <a:rPr lang="el-GR" dirty="0" smtClean="0"/>
                  <a:t>λ</a:t>
                </a:r>
                <a:r>
                  <a:rPr lang="en-US" baseline="-25000" dirty="0" smtClean="0"/>
                  <a:t>3</a:t>
                </a:r>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𝑒</m:t>
                          </m:r>
                          <m:r>
                            <a:rPr lang="en-US" b="0" i="1" smtClean="0">
                              <a:latin typeface="Cambria Math" charset="0"/>
                            </a:rPr>
                            <m:t>′</m:t>
                          </m:r>
                        </m:e>
                        <m:sub>
                          <m:r>
                            <a:rPr lang="en-US" b="0" i="1" smtClean="0">
                              <a:latin typeface="Cambria Math" charset="0"/>
                            </a:rPr>
                            <m:t>𝑖</m:t>
                          </m:r>
                        </m:sub>
                      </m:sSub>
                      <m:r>
                        <a:rPr lang="en-US" b="0" i="1" smtClean="0">
                          <a:latin typeface="Cambria Math" charset="0"/>
                        </a:rPr>
                        <m:t>𝑋</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𝑒</m:t>
                          </m:r>
                        </m:e>
                        <m:sub>
                          <m:r>
                            <a:rPr lang="en-US" b="0" i="1" smtClean="0">
                              <a:latin typeface="Cambria Math" charset="0"/>
                            </a:rPr>
                            <m:t>𝑖</m:t>
                          </m:r>
                          <m:r>
                            <a:rPr lang="en-US" b="0" i="1" smtClean="0">
                              <a:latin typeface="Cambria Math" charset="0"/>
                            </a:rPr>
                            <m:t>1</m:t>
                          </m:r>
                        </m:sub>
                      </m:sSub>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1</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𝑒</m:t>
                          </m:r>
                        </m:e>
                        <m:sub>
                          <m:r>
                            <a:rPr lang="en-US" b="0" i="1" smtClean="0">
                              <a:latin typeface="Cambria Math" charset="0"/>
                            </a:rPr>
                            <m:t>𝑖</m:t>
                          </m:r>
                          <m:r>
                            <a:rPr lang="en-US" b="0" i="1" smtClean="0">
                              <a:latin typeface="Cambria Math" charset="0"/>
                            </a:rPr>
                            <m:t>2</m:t>
                          </m:r>
                        </m:sub>
                      </m:sSub>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2</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𝑒</m:t>
                          </m:r>
                        </m:e>
                        <m:sub>
                          <m:r>
                            <a:rPr lang="en-US" b="0" i="1" smtClean="0">
                              <a:latin typeface="Cambria Math" charset="0"/>
                            </a:rPr>
                            <m:t>𝑖𝑝</m:t>
                          </m:r>
                        </m:sub>
                      </m:sSub>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𝑝</m:t>
                          </m:r>
                        </m:sub>
                      </m:sSub>
                      <m:r>
                        <a:rPr lang="en-US" b="0" i="1" smtClean="0">
                          <a:latin typeface="Cambria Math" charset="0"/>
                        </a:rPr>
                        <m:t> </m:t>
                      </m:r>
                    </m:oMath>
                  </m:oMathPara>
                </a14:m>
                <a:endParaRPr lang="en-US" dirty="0" smtClean="0"/>
              </a:p>
              <a:p>
                <a:pPr marL="0" indent="0">
                  <a:buNone/>
                </a:pPr>
                <a:r>
                  <a:rPr lang="en-US" dirty="0"/>
                  <a:t>	</a:t>
                </a:r>
                <a:r>
                  <a:rPr lang="en-US" dirty="0" smtClean="0"/>
                  <a:t>Where,</a:t>
                </a:r>
              </a:p>
              <a:p>
                <a:pPr marL="0" indent="0">
                  <a:buNone/>
                </a:pPr>
                <a:r>
                  <a:rPr lang="en-US" dirty="0"/>
                  <a:t>	</a:t>
                </a:r>
                <a14:m>
                  <m:oMath xmlns:m="http://schemas.openxmlformats.org/officeDocument/2006/math">
                    <m:r>
                      <a:rPr lang="en-US" b="0" i="1" smtClean="0">
                        <a:latin typeface="Cambria Math" charset="0"/>
                      </a:rPr>
                      <m:t>𝑉𝑎𝑟</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𝑖</m:t>
                            </m:r>
                          </m:sub>
                        </m:sSub>
                      </m:e>
                    </m:d>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𝑒</m:t>
                        </m:r>
                      </m:e>
                      <m:sub>
                        <m:r>
                          <a:rPr lang="en-US" b="0" i="1" smtClean="0">
                            <a:latin typeface="Cambria Math" charset="0"/>
                          </a:rPr>
                          <m:t>𝑖</m:t>
                        </m:r>
                      </m:sub>
                      <m:sup>
                        <m:r>
                          <a:rPr lang="en-US" b="0" i="1" smtClean="0">
                            <a:latin typeface="Cambria Math" charset="0"/>
                          </a:rPr>
                          <m:t>′</m:t>
                        </m:r>
                      </m:sup>
                    </m:sSubSup>
                    <m:r>
                      <m:rPr>
                        <m:sty m:val="p"/>
                      </m:rPr>
                      <a:rPr lang="en-US" b="0" i="0" smtClean="0">
                        <a:latin typeface="Cambria Math" charset="0"/>
                      </a:rPr>
                      <m:t>Σ</m:t>
                    </m:r>
                    <m:sSub>
                      <m:sSubPr>
                        <m:ctrlPr>
                          <a:rPr lang="en-US" b="0" i="1" smtClean="0">
                            <a:latin typeface="Cambria Math" charset="0"/>
                          </a:rPr>
                        </m:ctrlPr>
                      </m:sSubPr>
                      <m:e>
                        <m:r>
                          <a:rPr lang="en-US" b="0" i="1" smtClean="0">
                            <a:latin typeface="Cambria Math" charset="0"/>
                          </a:rPr>
                          <m:t>𝑒</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𝜆</m:t>
                        </m:r>
                      </m:e>
                      <m:sub>
                        <m:r>
                          <a:rPr lang="en-US" b="0" i="1" smtClean="0">
                            <a:latin typeface="Cambria Math" charset="0"/>
                          </a:rPr>
                          <m:t>𝑖</m:t>
                        </m:r>
                      </m:sub>
                    </m:sSub>
                  </m:oMath>
                </a14:m>
                <a:endParaRPr lang="en-US" b="0" dirty="0" smtClean="0"/>
              </a:p>
              <a:p>
                <a:pPr marL="0" indent="0">
                  <a:buNone/>
                </a:pPr>
                <a:r>
                  <a:rPr lang="en-US" dirty="0" smtClean="0"/>
                  <a:t>	</a:t>
                </a:r>
                <a14:m>
                  <m:oMath xmlns:m="http://schemas.openxmlformats.org/officeDocument/2006/math">
                    <m:r>
                      <a:rPr lang="en-US" b="0" i="1" smtClean="0">
                        <a:latin typeface="Cambria Math" charset="0"/>
                      </a:rPr>
                      <m:t>𝐶𝑜𝑣</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𝑖</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𝑘</m:t>
                            </m:r>
                          </m:sub>
                        </m:sSub>
                      </m:e>
                    </m:d>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𝑒</m:t>
                        </m:r>
                      </m:e>
                      <m:sub>
                        <m:r>
                          <a:rPr lang="en-US" b="0" i="1" smtClean="0">
                            <a:latin typeface="Cambria Math" charset="0"/>
                          </a:rPr>
                          <m:t>𝑖</m:t>
                        </m:r>
                      </m:sub>
                      <m:sup>
                        <m:r>
                          <a:rPr lang="en-US" b="0" i="1" smtClean="0">
                            <a:latin typeface="Cambria Math" charset="0"/>
                          </a:rPr>
                          <m:t>′</m:t>
                        </m:r>
                      </m:sup>
                    </m:sSubSup>
                    <m:r>
                      <m:rPr>
                        <m:sty m:val="p"/>
                      </m:rPr>
                      <a:rPr lang="en-US" b="0" i="0" smtClean="0">
                        <a:latin typeface="Cambria Math" charset="0"/>
                      </a:rPr>
                      <m:t>Σ</m:t>
                    </m:r>
                    <m:sSub>
                      <m:sSubPr>
                        <m:ctrlPr>
                          <a:rPr lang="en-US" b="0" i="1" smtClean="0">
                            <a:latin typeface="Cambria Math" charset="0"/>
                          </a:rPr>
                        </m:ctrlPr>
                      </m:sSubPr>
                      <m:e>
                        <m:r>
                          <m:rPr>
                            <m:sty m:val="p"/>
                          </m:rPr>
                          <a:rPr lang="en-US" b="0" i="0" smtClean="0">
                            <a:latin typeface="Cambria Math" charset="0"/>
                          </a:rPr>
                          <m:t>e</m:t>
                        </m:r>
                      </m:e>
                      <m:sub>
                        <m:r>
                          <m:rPr>
                            <m:sty m:val="p"/>
                          </m:rPr>
                          <a:rPr lang="en-US" b="0" i="0" smtClean="0">
                            <a:latin typeface="Cambria Math" charset="0"/>
                          </a:rPr>
                          <m:t>k</m:t>
                        </m:r>
                      </m:sub>
                    </m:sSub>
                    <m:r>
                      <a:rPr lang="en-US" b="0" i="0" smtClean="0">
                        <a:latin typeface="Cambria Math" charset="0"/>
                      </a:rPr>
                      <m:t>=0 </m:t>
                    </m:r>
                  </m:oMath>
                </a14:m>
                <a:r>
                  <a:rPr lang="en-US" dirty="0" smtClean="0"/>
                  <a:t>	</a:t>
                </a:r>
                <a14:m>
                  <m:oMath xmlns:m="http://schemas.openxmlformats.org/officeDocument/2006/math">
                    <m:r>
                      <a:rPr lang="en-US" b="0" i="1" smtClean="0">
                        <a:latin typeface="Cambria Math" charset="0"/>
                      </a:rPr>
                      <m:t>𝑖</m:t>
                    </m:r>
                    <m:r>
                      <a:rPr lang="en-US" b="0" i="1" smtClean="0">
                        <a:latin typeface="Cambria Math" charset="0"/>
                      </a:rPr>
                      <m:t>≠</m:t>
                    </m:r>
                    <m:r>
                      <a:rPr lang="en-US" b="0" i="1" smtClean="0">
                        <a:latin typeface="Cambria Math" charset="0"/>
                      </a:rPr>
                      <m:t>𝑘</m:t>
                    </m:r>
                  </m:oMath>
                </a14:m>
                <a:endParaRPr lang="en-US" dirty="0" smtClean="0"/>
              </a:p>
              <a:p>
                <a:pPr marL="0" indent="0">
                  <a:buNone/>
                </a:pPr>
                <a:r>
                  <a:rPr lang="en-US" dirty="0" smtClean="0"/>
                  <a:t>Then</a:t>
                </a:r>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11</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22</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𝑝𝑝</m:t>
                          </m:r>
                        </m:sub>
                      </m:sSub>
                      <m:r>
                        <a:rPr lang="en-US" b="0" i="0" smtClean="0">
                          <a:latin typeface="Cambria Math" charset="0"/>
                        </a:rPr>
                        <m:t>=</m:t>
                      </m:r>
                      <m:nary>
                        <m:naryPr>
                          <m:chr m:val="∑"/>
                          <m:ctrlPr>
                            <a:rPr lang="en-U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𝑝</m:t>
                          </m:r>
                        </m:sup>
                        <m:e>
                          <m:r>
                            <a:rPr lang="en-US" b="0" i="1" smtClean="0">
                              <a:latin typeface="Cambria Math" charset="0"/>
                            </a:rPr>
                            <m:t>𝑉𝑎𝑟</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𝑖</m:t>
                                  </m:r>
                                </m:sub>
                              </m:sSub>
                            </m:e>
                          </m:d>
                        </m:e>
                      </m:nary>
                      <m:r>
                        <a:rPr lang="en-US" b="0" i="1" smtClean="0">
                          <a:latin typeface="Cambria Math" charset="0"/>
                        </a:rPr>
                        <m:t>=</m:t>
                      </m:r>
                      <m:sSub>
                        <m:sSubPr>
                          <m:ctrlPr>
                            <a:rPr lang="en-US" b="0" i="1" smtClean="0">
                              <a:latin typeface="Cambria Math" charset="0"/>
                            </a:rPr>
                          </m:ctrlPr>
                        </m:sSubPr>
                        <m:e>
                          <m:r>
                            <a:rPr lang="en-US" b="0" i="1" smtClean="0">
                              <a:latin typeface="Cambria Math" charset="0"/>
                            </a:rPr>
                            <m:t>𝜆</m:t>
                          </m:r>
                        </m:e>
                        <m:sub>
                          <m:r>
                            <a:rPr lang="en-US" b="0" i="1" smtClean="0">
                              <a:latin typeface="Cambria Math" charset="0"/>
                            </a:rPr>
                            <m:t>1</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𝜆</m:t>
                          </m:r>
                        </m:e>
                        <m:sub>
                          <m:r>
                            <a:rPr lang="en-US" b="0" i="1" smtClean="0">
                              <a:latin typeface="Cambria Math" charset="0"/>
                            </a:rPr>
                            <m:t>2</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𝜆</m:t>
                          </m:r>
                        </m:e>
                        <m:sub>
                          <m:r>
                            <a:rPr lang="en-US" b="0" i="1" smtClean="0">
                              <a:latin typeface="Cambria Math" charset="0"/>
                            </a:rPr>
                            <m:t>𝑝</m:t>
                          </m:r>
                        </m:sub>
                      </m:sSub>
                      <m:r>
                        <a:rPr lang="en-US" b="0" i="1" smtClean="0">
                          <a:latin typeface="Cambria Math" charset="0"/>
                        </a:rPr>
                        <m:t>=</m:t>
                      </m:r>
                      <m:nary>
                        <m:naryPr>
                          <m:chr m:val="∑"/>
                          <m:ctrlPr>
                            <a:rPr lang="en-U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𝑝</m:t>
                          </m:r>
                        </m:sup>
                        <m:e>
                          <m:r>
                            <a:rPr lang="en-US" b="0" i="1" smtClean="0">
                              <a:latin typeface="Cambria Math" charset="0"/>
                            </a:rPr>
                            <m:t>𝑉𝑎𝑟</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𝑖</m:t>
                              </m:r>
                            </m:sub>
                          </m:sSub>
                          <m:r>
                            <a:rPr lang="en-US" b="0" i="1" smtClean="0">
                              <a:latin typeface="Cambria Math" charset="0"/>
                            </a:rPr>
                            <m:t>)</m:t>
                          </m:r>
                        </m:e>
                      </m:nary>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en-US">
                    <a:noFill/>
                  </a:rPr>
                  <a:t> </a:t>
                </a:r>
              </a:p>
            </p:txBody>
          </p:sp>
        </mc:Fallback>
      </mc:AlternateContent>
    </p:spTree>
    <p:extLst>
      <p:ext uri="{BB962C8B-B14F-4D97-AF65-F5344CB8AC3E}">
        <p14:creationId xmlns:p14="http://schemas.microsoft.com/office/powerpoint/2010/main" val="106966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and Principal Components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smtClean="0"/>
                  <a:t>Total population variance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11</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𝜎</m:t>
                        </m:r>
                      </m:e>
                      <m:sub>
                        <m:r>
                          <a:rPr lang="en-US" b="0" i="1" smtClean="0">
                            <a:latin typeface="Cambria Math" charset="0"/>
                          </a:rPr>
                          <m:t>22</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 </m:t>
                        </m:r>
                        <m:r>
                          <a:rPr lang="en-US" b="0" i="1" smtClean="0">
                            <a:latin typeface="Cambria Math" charset="0"/>
                          </a:rPr>
                          <m:t>𝜎</m:t>
                        </m:r>
                      </m:e>
                      <m:sub>
                        <m:r>
                          <a:rPr lang="en-US" b="0" i="1" smtClean="0">
                            <a:latin typeface="Cambria Math" charset="0"/>
                          </a:rPr>
                          <m:t>𝑝𝑝</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𝜆</m:t>
                        </m:r>
                      </m:e>
                      <m:sub>
                        <m:r>
                          <a:rPr lang="en-US" b="0" i="1" smtClean="0">
                            <a:latin typeface="Cambria Math" charset="0"/>
                          </a:rPr>
                          <m:t>1</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𝜆</m:t>
                        </m:r>
                      </m:e>
                      <m:sub>
                        <m:r>
                          <a:rPr lang="en-US" b="0" i="1" smtClean="0">
                            <a:latin typeface="Cambria Math" charset="0"/>
                          </a:rPr>
                          <m:t>2</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𝜆</m:t>
                        </m:r>
                      </m:e>
                      <m:sub>
                        <m:r>
                          <a:rPr lang="en-US" b="0" i="1" smtClean="0">
                            <a:latin typeface="Cambria Math" charset="0"/>
                          </a:rPr>
                          <m:t>𝑝</m:t>
                        </m:r>
                      </m:sub>
                    </m:sSub>
                  </m:oMath>
                </a14:m>
                <a:endParaRPr lang="en-US" dirty="0" smtClean="0"/>
              </a:p>
              <a:p>
                <a:pPr marL="0" indent="0">
                  <a:buNone/>
                </a:pPr>
                <a:endParaRPr lang="en-US" dirty="0" smtClean="0"/>
              </a:p>
              <a:p>
                <a:pPr marL="0" indent="0">
                  <a:buNone/>
                </a:pPr>
                <a:r>
                  <a:rPr lang="en-US" dirty="0" smtClean="0"/>
                  <a:t>Proportion of total population variance due to kth principal component</a:t>
                </a:r>
              </a:p>
              <a:p>
                <a:pPr marL="0" indent="0" algn="ctr">
                  <a:buNone/>
                </a:pPr>
                <a14:m>
                  <m:oMath xmlns:m="http://schemas.openxmlformats.org/officeDocument/2006/math">
                    <m:r>
                      <a:rPr lang="en-US" b="0" i="1" smtClean="0">
                        <a:latin typeface="Cambria Math" charset="0"/>
                      </a:rPr>
                      <m:t>=</m:t>
                    </m:r>
                    <m:f>
                      <m:fPr>
                        <m:ctrlPr>
                          <a:rPr lang="en-US" b="0" i="1" smtClean="0">
                            <a:latin typeface="Cambria Math" charset="0"/>
                          </a:rPr>
                        </m:ctrlPr>
                      </m:fPr>
                      <m:num>
                        <m:sSub>
                          <m:sSubPr>
                            <m:ctrlPr>
                              <a:rPr lang="en-US" b="0" i="1" smtClean="0">
                                <a:latin typeface="Cambria Math" charset="0"/>
                              </a:rPr>
                            </m:ctrlPr>
                          </m:sSubPr>
                          <m:e>
                            <m:r>
                              <a:rPr lang="en-US" b="0" i="1" smtClean="0">
                                <a:latin typeface="Cambria Math" charset="0"/>
                              </a:rPr>
                              <m:t>𝜆</m:t>
                            </m:r>
                          </m:e>
                          <m:sub>
                            <m:r>
                              <a:rPr lang="en-US" b="0" i="1" smtClean="0">
                                <a:latin typeface="Cambria Math" charset="0"/>
                              </a:rPr>
                              <m:t>𝑘</m:t>
                            </m:r>
                          </m:sub>
                        </m:sSub>
                      </m:num>
                      <m:den>
                        <m:sSub>
                          <m:sSubPr>
                            <m:ctrlPr>
                              <a:rPr lang="en-US" b="0" i="1" smtClean="0">
                                <a:latin typeface="Cambria Math" charset="0"/>
                              </a:rPr>
                            </m:ctrlPr>
                          </m:sSubPr>
                          <m:e>
                            <m:r>
                              <a:rPr lang="en-US" b="0" i="1" smtClean="0">
                                <a:latin typeface="Cambria Math" charset="0"/>
                              </a:rPr>
                              <m:t>𝜆</m:t>
                            </m:r>
                          </m:e>
                          <m:sub>
                            <m:r>
                              <a:rPr lang="en-US" b="0" i="1" smtClean="0">
                                <a:latin typeface="Cambria Math" charset="0"/>
                              </a:rPr>
                              <m:t>1</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𝜆</m:t>
                            </m:r>
                          </m:e>
                          <m:sub>
                            <m:r>
                              <a:rPr lang="en-US" b="0" i="1" smtClean="0">
                                <a:latin typeface="Cambria Math" charset="0"/>
                              </a:rPr>
                              <m:t>2</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𝜆</m:t>
                            </m:r>
                          </m:e>
                          <m:sub>
                            <m:r>
                              <a:rPr lang="en-US" b="0" i="1" smtClean="0">
                                <a:latin typeface="Cambria Math" charset="0"/>
                              </a:rPr>
                              <m:t>𝑝</m:t>
                            </m:r>
                          </m:sub>
                        </m:sSub>
                      </m:den>
                    </m:f>
                  </m:oMath>
                </a14:m>
                <a:r>
                  <a:rPr lang="en-US" dirty="0" smtClean="0"/>
                  <a:t> </a:t>
                </a:r>
              </a:p>
              <a:p>
                <a:pPr marL="514350" indent="-514350">
                  <a:buFont typeface="+mj-lt"/>
                  <a:buAutoNum type="arabicPeriod"/>
                </a:pPr>
                <a:r>
                  <a:rPr lang="en-US" dirty="0" smtClean="0"/>
                  <a:t>First Principal Component: linear combination of </a:t>
                </a:r>
                <a14:m>
                  <m:oMath xmlns:m="http://schemas.openxmlformats.org/officeDocument/2006/math">
                    <m:sSubSup>
                      <m:sSubSupPr>
                        <m:ctrlPr>
                          <a:rPr lang="en-US" b="0" i="1" smtClean="0">
                            <a:latin typeface="Cambria Math" charset="0"/>
                          </a:rPr>
                        </m:ctrlPr>
                      </m:sSubSupPr>
                      <m:e>
                        <m:r>
                          <a:rPr lang="en-US" b="0" i="1" smtClean="0">
                            <a:latin typeface="Cambria Math" charset="0"/>
                          </a:rPr>
                          <m:t>𝑎</m:t>
                        </m:r>
                      </m:e>
                      <m:sub>
                        <m:r>
                          <a:rPr lang="en-US" b="0" i="1" smtClean="0">
                            <a:latin typeface="Cambria Math" charset="0"/>
                          </a:rPr>
                          <m:t>1</m:t>
                        </m:r>
                      </m:sub>
                      <m:sup>
                        <m:r>
                          <a:rPr lang="en-US" b="0" i="1" smtClean="0">
                            <a:latin typeface="Cambria Math" charset="0"/>
                          </a:rPr>
                          <m:t>′</m:t>
                        </m:r>
                      </m:sup>
                    </m:sSubSup>
                    <m:r>
                      <a:rPr lang="en-US" b="0" i="1" smtClean="0">
                        <a:latin typeface="Cambria Math" charset="0"/>
                      </a:rPr>
                      <m:t>𝑋</m:t>
                    </m:r>
                  </m:oMath>
                </a14:m>
                <a:r>
                  <a:rPr lang="en-US" dirty="0" smtClean="0"/>
                  <a:t> that maximizes </a:t>
                </a:r>
                <a14:m>
                  <m:oMath xmlns:m="http://schemas.openxmlformats.org/officeDocument/2006/math">
                    <m:r>
                      <a:rPr lang="en-US" b="0" i="1" smtClean="0">
                        <a:latin typeface="Cambria Math" charset="0"/>
                      </a:rPr>
                      <m:t>𝑉𝑎𝑟</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𝑎</m:t>
                        </m:r>
                      </m:e>
                      <m:sub>
                        <m:r>
                          <a:rPr lang="en-US" b="0" i="1" smtClean="0">
                            <a:latin typeface="Cambria Math" charset="0"/>
                          </a:rPr>
                          <m:t>1</m:t>
                        </m:r>
                      </m:sub>
                      <m:sup>
                        <m:r>
                          <a:rPr lang="en-US" b="0" i="1" smtClean="0">
                            <a:latin typeface="Cambria Math" charset="0"/>
                          </a:rPr>
                          <m:t>′</m:t>
                        </m:r>
                      </m:sup>
                    </m:sSubSup>
                    <m:r>
                      <a:rPr lang="en-US" b="0" i="1" smtClean="0">
                        <a:latin typeface="Cambria Math" charset="0"/>
                      </a:rPr>
                      <m:t>𝑋</m:t>
                    </m:r>
                    <m:r>
                      <a:rPr lang="en-US" b="0" i="1" smtClean="0">
                        <a:latin typeface="Cambria Math" charset="0"/>
                      </a:rPr>
                      <m:t>)</m:t>
                    </m:r>
                  </m:oMath>
                </a14:m>
                <a:r>
                  <a:rPr lang="en-US" dirty="0" smtClean="0"/>
                  <a:t> without simply scaling </a:t>
                </a:r>
                <a14:m>
                  <m:oMath xmlns:m="http://schemas.openxmlformats.org/officeDocument/2006/math">
                    <m:sSubSup>
                      <m:sSubSupPr>
                        <m:ctrlPr>
                          <a:rPr lang="en-US" b="0" i="1" smtClean="0">
                            <a:latin typeface="Cambria Math" charset="0"/>
                          </a:rPr>
                        </m:ctrlPr>
                      </m:sSubSupPr>
                      <m:e>
                        <m:r>
                          <a:rPr lang="en-US" b="0" i="1" smtClean="0">
                            <a:latin typeface="Cambria Math" charset="0"/>
                          </a:rPr>
                          <m:t>𝑎</m:t>
                        </m:r>
                      </m:e>
                      <m:sub>
                        <m:r>
                          <a:rPr lang="en-US" b="0" i="1" smtClean="0">
                            <a:latin typeface="Cambria Math" charset="0"/>
                          </a:rPr>
                          <m:t>1</m:t>
                        </m:r>
                      </m:sub>
                      <m:sup>
                        <m:r>
                          <a:rPr lang="en-US" b="0" i="1" smtClean="0">
                            <a:latin typeface="Cambria Math" charset="0"/>
                          </a:rPr>
                          <m:t>′</m:t>
                        </m:r>
                      </m:sup>
                    </m:sSubSup>
                  </m:oMath>
                </a14:m>
                <a:endParaRPr lang="en-US" b="0" dirty="0" smtClean="0"/>
              </a:p>
              <a:p>
                <a:pPr marL="514350" indent="-514350">
                  <a:buFont typeface="+mj-lt"/>
                  <a:buAutoNum type="arabicPeriod"/>
                </a:pPr>
                <a:r>
                  <a:rPr lang="en-US" dirty="0" smtClean="0"/>
                  <a:t>Second Principal Component: linear combination of </a:t>
                </a:r>
                <a14:m>
                  <m:oMath xmlns:m="http://schemas.openxmlformats.org/officeDocument/2006/math">
                    <m:sSubSup>
                      <m:sSubSupPr>
                        <m:ctrlPr>
                          <a:rPr lang="en-US" b="0" i="1" smtClean="0">
                            <a:latin typeface="Cambria Math" charset="0"/>
                          </a:rPr>
                        </m:ctrlPr>
                      </m:sSubSupPr>
                      <m:e>
                        <m:r>
                          <a:rPr lang="en-US" b="0" i="1" smtClean="0">
                            <a:latin typeface="Cambria Math" charset="0"/>
                          </a:rPr>
                          <m:t>𝑎</m:t>
                        </m:r>
                      </m:e>
                      <m:sub>
                        <m:r>
                          <a:rPr lang="en-US" b="0" i="1" smtClean="0">
                            <a:latin typeface="Cambria Math" charset="0"/>
                          </a:rPr>
                          <m:t>2</m:t>
                        </m:r>
                      </m:sub>
                      <m:sup>
                        <m:r>
                          <a:rPr lang="en-US" b="0" i="1" smtClean="0">
                            <a:latin typeface="Cambria Math" charset="0"/>
                          </a:rPr>
                          <m:t>′</m:t>
                        </m:r>
                      </m:sup>
                    </m:sSubSup>
                    <m:r>
                      <a:rPr lang="en-US" b="0" i="1" smtClean="0">
                        <a:latin typeface="Cambria Math" charset="0"/>
                      </a:rPr>
                      <m:t>𝑋</m:t>
                    </m:r>
                  </m:oMath>
                </a14:m>
                <a:r>
                  <a:rPr lang="en-US" dirty="0" smtClean="0"/>
                  <a:t> that maximizes </a:t>
                </a:r>
                <a14:m>
                  <m:oMath xmlns:m="http://schemas.openxmlformats.org/officeDocument/2006/math">
                    <m:r>
                      <a:rPr lang="en-US" b="0" i="1" smtClean="0">
                        <a:latin typeface="Cambria Math" charset="0"/>
                      </a:rPr>
                      <m:t>𝑉𝑎𝑟</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𝑎</m:t>
                        </m:r>
                      </m:e>
                      <m:sub>
                        <m:r>
                          <a:rPr lang="en-US" b="0" i="1" smtClean="0">
                            <a:latin typeface="Cambria Math" charset="0"/>
                          </a:rPr>
                          <m:t>2</m:t>
                        </m:r>
                      </m:sub>
                      <m:sup>
                        <m:r>
                          <a:rPr lang="en-US" b="0" i="1" smtClean="0">
                            <a:latin typeface="Cambria Math" charset="0"/>
                          </a:rPr>
                          <m:t>′</m:t>
                        </m:r>
                      </m:sup>
                    </m:sSubSup>
                    <m:r>
                      <a:rPr lang="en-US" b="0" i="1" smtClean="0">
                        <a:latin typeface="Cambria Math" charset="0"/>
                      </a:rPr>
                      <m:t>𝑋</m:t>
                    </m:r>
                    <m:r>
                      <a:rPr lang="en-US" b="0" i="1" smtClean="0">
                        <a:latin typeface="Cambria Math" charset="0"/>
                      </a:rPr>
                      <m:t>)</m:t>
                    </m:r>
                  </m:oMath>
                </a14:m>
                <a:r>
                  <a:rPr lang="en-US" dirty="0" smtClean="0"/>
                  <a:t> without simply scaling </a:t>
                </a:r>
                <a14:m>
                  <m:oMath xmlns:m="http://schemas.openxmlformats.org/officeDocument/2006/math">
                    <m:sSubSup>
                      <m:sSubSupPr>
                        <m:ctrlPr>
                          <a:rPr lang="en-US" b="0" i="1" smtClean="0">
                            <a:latin typeface="Cambria Math" charset="0"/>
                          </a:rPr>
                        </m:ctrlPr>
                      </m:sSubSupPr>
                      <m:e>
                        <m:r>
                          <a:rPr lang="en-US" b="0" i="1" smtClean="0">
                            <a:latin typeface="Cambria Math" charset="0"/>
                          </a:rPr>
                          <m:t>𝑎</m:t>
                        </m:r>
                      </m:e>
                      <m:sub>
                        <m:r>
                          <a:rPr lang="en-US" b="0" i="1" smtClean="0">
                            <a:latin typeface="Cambria Math" charset="0"/>
                          </a:rPr>
                          <m:t>2</m:t>
                        </m:r>
                      </m:sub>
                      <m:sup>
                        <m:r>
                          <a:rPr lang="en-US" b="0" i="1" smtClean="0">
                            <a:latin typeface="Cambria Math" charset="0"/>
                          </a:rPr>
                          <m:t>′</m:t>
                        </m:r>
                      </m:sup>
                    </m:sSubSup>
                  </m:oMath>
                </a14:m>
                <a:endParaRPr lang="en-US" b="0" dirty="0" smtClean="0"/>
              </a:p>
              <a:p>
                <a:pPr marL="0" indent="0">
                  <a:buNone/>
                </a:pPr>
                <a:r>
                  <a:rPr lang="en-US" dirty="0"/>
                  <a:t> </a:t>
                </a:r>
                <a:r>
                  <a:rPr lang="en-US" dirty="0" smtClean="0"/>
                  <a:t>     </a:t>
                </a:r>
                <a:r>
                  <a:rPr lang="en-US" b="1" u="sng" dirty="0" smtClean="0"/>
                  <a:t>and</a:t>
                </a:r>
                <a:r>
                  <a:rPr lang="en-US" dirty="0" smtClean="0"/>
                  <a:t> </a:t>
                </a:r>
                <a14:m>
                  <m:oMath xmlns:m="http://schemas.openxmlformats.org/officeDocument/2006/math">
                    <m:r>
                      <a:rPr lang="en-US" b="0" i="1" smtClean="0">
                        <a:latin typeface="Cambria Math" charset="0"/>
                      </a:rPr>
                      <m:t>𝐶𝑜𝑣</m:t>
                    </m:r>
                    <m:d>
                      <m:dPr>
                        <m:ctrlPr>
                          <a:rPr lang="en-US" b="0" i="1" smtClean="0">
                            <a:latin typeface="Cambria Math" charset="0"/>
                          </a:rPr>
                        </m:ctrlPr>
                      </m:dPr>
                      <m:e>
                        <m:sSubSup>
                          <m:sSubSupPr>
                            <m:ctrlPr>
                              <a:rPr lang="en-US" b="0" i="1" smtClean="0">
                                <a:latin typeface="Cambria Math" charset="0"/>
                              </a:rPr>
                            </m:ctrlPr>
                          </m:sSubSupPr>
                          <m:e>
                            <m:r>
                              <a:rPr lang="en-US" b="0" i="1" smtClean="0">
                                <a:latin typeface="Cambria Math" charset="0"/>
                              </a:rPr>
                              <m:t>𝑎</m:t>
                            </m:r>
                          </m:e>
                          <m:sub>
                            <m:r>
                              <a:rPr lang="en-US" b="0" i="1" smtClean="0">
                                <a:latin typeface="Cambria Math" charset="0"/>
                              </a:rPr>
                              <m:t>1</m:t>
                            </m:r>
                          </m:sub>
                          <m:sup>
                            <m:r>
                              <a:rPr lang="en-US" b="0" i="1" smtClean="0">
                                <a:latin typeface="Cambria Math" charset="0"/>
                              </a:rPr>
                              <m:t>′</m:t>
                            </m:r>
                          </m:sup>
                        </m:sSubSup>
                        <m:r>
                          <a:rPr lang="en-US" b="0" i="1" smtClean="0">
                            <a:latin typeface="Cambria Math" charset="0"/>
                          </a:rPr>
                          <m:t>𝑋</m:t>
                        </m:r>
                        <m:r>
                          <a:rPr lang="en-US" b="0" i="1" smtClean="0">
                            <a:latin typeface="Cambria Math" charset="0"/>
                          </a:rPr>
                          <m:t>, </m:t>
                        </m:r>
                        <m:sSubSup>
                          <m:sSubSupPr>
                            <m:ctrlPr>
                              <a:rPr lang="en-US" b="0" i="1" smtClean="0">
                                <a:latin typeface="Cambria Math" charset="0"/>
                              </a:rPr>
                            </m:ctrlPr>
                          </m:sSubSupPr>
                          <m:e>
                            <m:r>
                              <a:rPr lang="en-US" b="0" i="1" smtClean="0">
                                <a:latin typeface="Cambria Math" charset="0"/>
                              </a:rPr>
                              <m:t>𝑎</m:t>
                            </m:r>
                          </m:e>
                          <m:sub>
                            <m:r>
                              <a:rPr lang="en-US" b="0" i="1" smtClean="0">
                                <a:latin typeface="Cambria Math" charset="0"/>
                              </a:rPr>
                              <m:t>2</m:t>
                            </m:r>
                          </m:sub>
                          <m:sup>
                            <m:r>
                              <a:rPr lang="en-US" b="0" i="1" smtClean="0">
                                <a:latin typeface="Cambria Math" charset="0"/>
                              </a:rPr>
                              <m:t>′</m:t>
                            </m:r>
                          </m:sup>
                        </m:sSubSup>
                        <m:r>
                          <a:rPr lang="en-US" b="0" i="1" smtClean="0">
                            <a:latin typeface="Cambria Math" charset="0"/>
                          </a:rPr>
                          <m:t>𝑋</m:t>
                        </m:r>
                      </m:e>
                    </m:d>
                    <m:r>
                      <a:rPr lang="en-US" b="0" i="1" smtClean="0">
                        <a:latin typeface="Cambria Math" charset="0"/>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801" r="-464" b="-420"/>
                </a:stretch>
              </a:blipFill>
            </p:spPr>
            <p:txBody>
              <a:bodyPr/>
              <a:lstStyle/>
              <a:p>
                <a:r>
                  <a:rPr lang="en-US">
                    <a:noFill/>
                  </a:rPr>
                  <a:t> </a:t>
                </a:r>
              </a:p>
            </p:txBody>
          </p:sp>
        </mc:Fallback>
      </mc:AlternateContent>
    </p:spTree>
    <p:extLst>
      <p:ext uri="{BB962C8B-B14F-4D97-AF65-F5344CB8AC3E}">
        <p14:creationId xmlns:p14="http://schemas.microsoft.com/office/powerpoint/2010/main" val="121666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 Implementation – brownie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400" y="1577009"/>
            <a:ext cx="7340600" cy="5280991"/>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304800" y="1577009"/>
                <a:ext cx="4546600" cy="5475666"/>
              </a:xfrm>
              <a:prstGeom prst="rect">
                <a:avLst/>
              </a:prstGeom>
              <a:noFill/>
            </p:spPr>
            <p:txBody>
              <a:bodyPr wrap="square" rtlCol="0">
                <a:spAutoFit/>
              </a:bodyPr>
              <a:lstStyle/>
              <a:p>
                <a:pPr marL="285750" indent="-285750">
                  <a:buFont typeface="Arial" charset="0"/>
                  <a:buChar char="•"/>
                </a:pPr>
                <a:r>
                  <a:rPr lang="en-US" dirty="0" smtClean="0"/>
                  <a:t>The amount of variance accounted for by each new principal component, tends to drop dramatically with each one</a:t>
                </a:r>
              </a:p>
              <a:p>
                <a:pPr marL="742950" lvl="1" indent="-285750">
                  <a:buFont typeface="Arial" charset="0"/>
                  <a:buChar char="•"/>
                </a:pPr>
                <a:r>
                  <a:rPr lang="en-US" dirty="0"/>
                  <a:t>S</a:t>
                </a:r>
                <a:r>
                  <a:rPr lang="en-US" dirty="0" smtClean="0"/>
                  <a:t>o only the first couple are needed</a:t>
                </a:r>
              </a:p>
              <a:p>
                <a:pPr marL="742950" lvl="1" indent="-285750">
                  <a:buFont typeface="Arial" charset="0"/>
                  <a:buChar char="•"/>
                </a:pPr>
                <a:r>
                  <a:rPr lang="en-US" dirty="0" smtClean="0"/>
                  <a:t>In our case, the first 3 PCs account for </a:t>
                </a:r>
                <a14:m>
                  <m:oMath xmlns:m="http://schemas.openxmlformats.org/officeDocument/2006/math">
                    <m:f>
                      <m:fPr>
                        <m:ctrlPr>
                          <a:rPr lang="en-US" b="0" i="1" smtClean="0">
                            <a:latin typeface="Cambria Math" charset="0"/>
                          </a:rPr>
                        </m:ctrlPr>
                      </m:fPr>
                      <m:num>
                        <m:r>
                          <a:rPr lang="en-US" b="0" i="1" smtClean="0">
                            <a:latin typeface="Cambria Math" charset="0"/>
                          </a:rPr>
                          <m:t>2.95+1.32+1.13</m:t>
                        </m:r>
                      </m:num>
                      <m:den>
                        <m:r>
                          <a:rPr lang="en-US" b="0" i="1" smtClean="0">
                            <a:latin typeface="Cambria Math" charset="0"/>
                          </a:rPr>
                          <m:t>2.95+1.32+1.13+0.93+0.76+0.49+0.45+0.35</m:t>
                        </m:r>
                      </m:den>
                    </m:f>
                  </m:oMath>
                </a14:m>
                <a:endParaRPr lang="en-US" b="0" i="1" dirty="0" smtClean="0">
                  <a:latin typeface="Cambria Math" charset="0"/>
                </a:endParaRPr>
              </a:p>
              <a:p>
                <a:pPr lvl="1"/>
                <a14:m>
                  <m:oMath xmlns:m="http://schemas.openxmlformats.org/officeDocument/2006/math">
                    <m:r>
                      <a:rPr lang="en-US" b="0" i="1" smtClean="0">
                        <a:latin typeface="Cambria Math" charset="0"/>
                      </a:rPr>
                      <m:t>=65% </m:t>
                    </m:r>
                  </m:oMath>
                </a14:m>
                <a:r>
                  <a:rPr lang="en-US" dirty="0" smtClean="0"/>
                  <a:t>of total population variation</a:t>
                </a:r>
              </a:p>
              <a:p>
                <a:pPr marL="285750" indent="-285750">
                  <a:buFont typeface="Arial" charset="0"/>
                  <a:buChar char="•"/>
                </a:pPr>
                <a:r>
                  <a:rPr lang="en-US" dirty="0" smtClean="0"/>
                  <a:t>80/20 Rule of thumb</a:t>
                </a:r>
              </a:p>
              <a:p>
                <a:pPr marL="742950" lvl="1" indent="-285750">
                  <a:buFont typeface="Arial" charset="0"/>
                  <a:buChar char="•"/>
                </a:pPr>
                <a:r>
                  <a:rPr lang="en-US" dirty="0" smtClean="0"/>
                  <a:t>Often, roughly speaking, 80% of the data can be accounted for by only 20% of the variables.</a:t>
                </a:r>
                <a:endParaRPr lang="en-US" dirty="0"/>
              </a:p>
              <a:p>
                <a:pPr marL="285750" indent="-285750">
                  <a:buFont typeface="Arial" charset="0"/>
                  <a:buChar char="•"/>
                </a:pPr>
                <a:r>
                  <a:rPr lang="en-US" dirty="0" smtClean="0"/>
                  <a:t>Income appears to account for the most variation in PC1, with number of members in household (</a:t>
                </a:r>
                <a:r>
                  <a:rPr lang="en-US" dirty="0" err="1" smtClean="0"/>
                  <a:t>NHHMem</a:t>
                </a:r>
                <a:r>
                  <a:rPr lang="en-US" dirty="0" smtClean="0"/>
                  <a:t>) accounting for the most in PC2</a:t>
                </a:r>
              </a:p>
              <a:p>
                <a:pPr marL="742950" lvl="1" indent="-285750">
                  <a:buFont typeface="Arial" charset="0"/>
                  <a:buChar char="•"/>
                </a:pPr>
                <a:r>
                  <a:rPr lang="en-US" dirty="0"/>
                  <a:t>N</a:t>
                </a:r>
                <a:r>
                  <a:rPr lang="en-US" dirty="0" smtClean="0"/>
                  <a:t>umber of cats seems to not be very relevant to the data</a:t>
                </a:r>
              </a:p>
              <a:p>
                <a:pPr marL="742950" lvl="1" indent="-285750">
                  <a:buFont typeface="Arial" charset="0"/>
                  <a:buChar char="•"/>
                </a:pPr>
                <a:r>
                  <a:rPr lang="en-US" b="1" dirty="0" smtClean="0"/>
                  <a:t>Only keep bigger numbers</a:t>
                </a:r>
              </a:p>
              <a:p>
                <a:pPr marL="285750" indent="-285750">
                  <a:buFont typeface="Arial" charset="0"/>
                  <a:buChar char="•"/>
                </a:pP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04800" y="1577009"/>
                <a:ext cx="4546600" cy="5475666"/>
              </a:xfrm>
              <a:prstGeom prst="rect">
                <a:avLst/>
              </a:prstGeom>
              <a:blipFill rotWithShape="0">
                <a:blip r:embed="rId3"/>
                <a:stretch>
                  <a:fillRect l="-804" t="-668" r="-2145"/>
                </a:stretch>
              </a:blipFill>
            </p:spPr>
            <p:txBody>
              <a:bodyPr/>
              <a:lstStyle/>
              <a:p>
                <a:r>
                  <a:rPr lang="en-US">
                    <a:noFill/>
                  </a:rPr>
                  <a:t> </a:t>
                </a:r>
              </a:p>
            </p:txBody>
          </p:sp>
        </mc:Fallback>
      </mc:AlternateContent>
      <p:sp>
        <p:nvSpPr>
          <p:cNvPr id="7" name="TextBox 6"/>
          <p:cNvSpPr txBox="1"/>
          <p:nvPr/>
        </p:nvSpPr>
        <p:spPr>
          <a:xfrm>
            <a:off x="5955958" y="4015946"/>
            <a:ext cx="1124464" cy="197708"/>
          </a:xfrm>
          <a:prstGeom prst="rect">
            <a:avLst/>
          </a:prstGeom>
          <a:noFill/>
          <a:ln>
            <a:solidFill>
              <a:srgbClr val="00B050"/>
            </a:solidFill>
          </a:ln>
        </p:spPr>
        <p:txBody>
          <a:bodyPr wrap="square" rtlCol="0">
            <a:spAutoFit/>
          </a:bodyPr>
          <a:lstStyle/>
          <a:p>
            <a:endParaRPr lang="en-US" sz="800"/>
          </a:p>
        </p:txBody>
      </p:sp>
      <p:sp>
        <p:nvSpPr>
          <p:cNvPr id="8" name="TextBox 7"/>
          <p:cNvSpPr txBox="1"/>
          <p:nvPr/>
        </p:nvSpPr>
        <p:spPr>
          <a:xfrm>
            <a:off x="7080422" y="4213654"/>
            <a:ext cx="1124464" cy="197708"/>
          </a:xfrm>
          <a:prstGeom prst="rect">
            <a:avLst/>
          </a:prstGeom>
          <a:noFill/>
          <a:ln>
            <a:solidFill>
              <a:srgbClr val="00B050"/>
            </a:solidFill>
          </a:ln>
        </p:spPr>
        <p:txBody>
          <a:bodyPr wrap="square" rtlCol="0">
            <a:spAutoFit/>
          </a:bodyPr>
          <a:lstStyle/>
          <a:p>
            <a:endParaRPr lang="en-US" sz="800"/>
          </a:p>
        </p:txBody>
      </p:sp>
      <p:sp>
        <p:nvSpPr>
          <p:cNvPr id="9" name="TextBox 8"/>
          <p:cNvSpPr txBox="1"/>
          <p:nvPr/>
        </p:nvSpPr>
        <p:spPr>
          <a:xfrm>
            <a:off x="5955958" y="3410004"/>
            <a:ext cx="5397842" cy="185812"/>
          </a:xfrm>
          <a:prstGeom prst="rect">
            <a:avLst/>
          </a:prstGeom>
          <a:noFill/>
          <a:ln>
            <a:solidFill>
              <a:srgbClr val="00B050"/>
            </a:solidFill>
          </a:ln>
        </p:spPr>
        <p:txBody>
          <a:bodyPr wrap="square" rtlCol="0">
            <a:spAutoFit/>
          </a:bodyPr>
          <a:lstStyle/>
          <a:p>
            <a:endParaRPr lang="en-US" sz="800"/>
          </a:p>
        </p:txBody>
      </p:sp>
      <p:sp>
        <p:nvSpPr>
          <p:cNvPr id="10" name="TextBox 9"/>
          <p:cNvSpPr txBox="1"/>
          <p:nvPr/>
        </p:nvSpPr>
        <p:spPr>
          <a:xfrm>
            <a:off x="5206315" y="2357489"/>
            <a:ext cx="3566982" cy="246221"/>
          </a:xfrm>
          <a:prstGeom prst="rect">
            <a:avLst/>
          </a:prstGeom>
          <a:noFill/>
          <a:ln>
            <a:solidFill>
              <a:srgbClr val="00B050"/>
            </a:solidFill>
          </a:ln>
        </p:spPr>
        <p:txBody>
          <a:bodyPr wrap="square" rtlCol="0">
            <a:spAutoFit/>
          </a:bodyPr>
          <a:lstStyle/>
          <a:p>
            <a:endParaRPr lang="en-US" sz="1000"/>
          </a:p>
        </p:txBody>
      </p:sp>
    </p:spTree>
    <p:extLst>
      <p:ext uri="{BB962C8B-B14F-4D97-AF65-F5344CB8AC3E}">
        <p14:creationId xmlns:p14="http://schemas.microsoft.com/office/powerpoint/2010/main" val="1088228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 Intuition</a:t>
            </a:r>
            <a:endParaRPr lang="en-US" dirty="0"/>
          </a:p>
        </p:txBody>
      </p:sp>
      <p:sp>
        <p:nvSpPr>
          <p:cNvPr id="3" name="Content Placeholder 2"/>
          <p:cNvSpPr>
            <a:spLocks noGrp="1"/>
          </p:cNvSpPr>
          <p:nvPr>
            <p:ph idx="1"/>
          </p:nvPr>
        </p:nvSpPr>
        <p:spPr/>
        <p:txBody>
          <a:bodyPr>
            <a:normAutofit/>
          </a:bodyPr>
          <a:lstStyle/>
          <a:p>
            <a:r>
              <a:rPr lang="en-US" dirty="0" smtClean="0"/>
              <a:t>PCs create new basis vectors to explain the data, but the vectors themselves don’t have much intuitive meaning</a:t>
            </a:r>
          </a:p>
          <a:p>
            <a:pPr lvl="1"/>
            <a:r>
              <a:rPr lang="en-US" dirty="0" smtClean="0"/>
              <a:t>For example, we cannot get any interesting insight by just combining components of a vector, because each component is in a different unit.</a:t>
            </a:r>
          </a:p>
          <a:p>
            <a:pPr lvl="1"/>
            <a:r>
              <a:rPr lang="en-US" dirty="0" smtClean="0"/>
              <a:t>No “scientific meaning” behind the combination of those 8 variables</a:t>
            </a:r>
          </a:p>
          <a:p>
            <a:r>
              <a:rPr lang="en-US" dirty="0" smtClean="0"/>
              <a:t>Remember, goal is to </a:t>
            </a:r>
            <a:r>
              <a:rPr lang="en-US" u="sng" dirty="0" smtClean="0"/>
              <a:t>explain most of the data with as few variables as possible</a:t>
            </a:r>
            <a:r>
              <a:rPr lang="en-US" dirty="0" smtClean="0"/>
              <a:t>, so we really only need to keep the first 3 or so PCs, depending on how much data we need to account for.</a:t>
            </a:r>
          </a:p>
          <a:p>
            <a:pPr lvl="1"/>
            <a:r>
              <a:rPr lang="en-US" dirty="0" smtClean="0"/>
              <a:t>In fact, we don’t even need to keep all the parts of each PC. Can represent each PC with, say, the 4 largest of the 8 components.</a:t>
            </a:r>
          </a:p>
        </p:txBody>
      </p:sp>
    </p:spTree>
    <p:extLst>
      <p:ext uri="{BB962C8B-B14F-4D97-AF65-F5344CB8AC3E}">
        <p14:creationId xmlns:p14="http://schemas.microsoft.com/office/powerpoint/2010/main" val="1442865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508</Words>
  <Application>Microsoft Macintosh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Cambria Math</vt:lpstr>
      <vt:lpstr>Arial</vt:lpstr>
      <vt:lpstr>Office Theme</vt:lpstr>
      <vt:lpstr>Principal Component Analysis (PCA)</vt:lpstr>
      <vt:lpstr>What is Principal Component Analysis (PCA)?</vt:lpstr>
      <vt:lpstr>PCA Intuition</vt:lpstr>
      <vt:lpstr>PCA Calculation</vt:lpstr>
      <vt:lpstr>Eigenvalues and Eigenvectors</vt:lpstr>
      <vt:lpstr>Variance and Principal Components</vt:lpstr>
      <vt:lpstr>PCA Implementation – brownie data</vt:lpstr>
      <vt:lpstr>PCA Intuition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Principal Component Analysis (PCA)?</dc:title>
  <dc:creator>Lucas Otis Layfield GAYLORD</dc:creator>
  <cp:lastModifiedBy>Lucas Otis Layfield GAYLORD</cp:lastModifiedBy>
  <cp:revision>10</cp:revision>
  <dcterms:created xsi:type="dcterms:W3CDTF">2017-04-21T01:01:36Z</dcterms:created>
  <dcterms:modified xsi:type="dcterms:W3CDTF">2017-04-21T03:01:44Z</dcterms:modified>
</cp:coreProperties>
</file>