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2" r:id="rId8"/>
    <p:sldId id="263" r:id="rId9"/>
    <p:sldId id="266" r:id="rId10"/>
    <p:sldId id="268" r:id="rId11"/>
    <p:sldId id="264" r:id="rId12"/>
    <p:sldId id="267" r:id="rId13"/>
    <p:sldId id="26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/>
    <p:restoredTop sz="94712"/>
  </p:normalViewPr>
  <p:slideViewPr>
    <p:cSldViewPr snapToGrid="0" snapToObjects="1">
      <p:cViewPr>
        <p:scale>
          <a:sx n="105" d="100"/>
          <a:sy n="105" d="100"/>
        </p:scale>
        <p:origin x="29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1FC1-2F69-AF4D-BCC4-C6F78F4E0C5C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F40-DB2B-334E-9F31-A51F4B69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1FC1-2F69-AF4D-BCC4-C6F78F4E0C5C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F40-DB2B-334E-9F31-A51F4B69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9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1FC1-2F69-AF4D-BCC4-C6F78F4E0C5C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F40-DB2B-334E-9F31-A51F4B69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7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1FC1-2F69-AF4D-BCC4-C6F78F4E0C5C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F40-DB2B-334E-9F31-A51F4B69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1FC1-2F69-AF4D-BCC4-C6F78F4E0C5C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F40-DB2B-334E-9F31-A51F4B69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0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1FC1-2F69-AF4D-BCC4-C6F78F4E0C5C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F40-DB2B-334E-9F31-A51F4B69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1FC1-2F69-AF4D-BCC4-C6F78F4E0C5C}" type="datetimeFigureOut">
              <a:rPr lang="en-US" smtClean="0"/>
              <a:t>4/28/17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F40-DB2B-334E-9F31-A51F4B69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3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1FC1-2F69-AF4D-BCC4-C6F78F4E0C5C}" type="datetimeFigureOut">
              <a:rPr lang="en-US" smtClean="0"/>
              <a:t>4/28/17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F40-DB2B-334E-9F31-A51F4B69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1FC1-2F69-AF4D-BCC4-C6F78F4E0C5C}" type="datetimeFigureOut">
              <a:rPr lang="en-US" smtClean="0"/>
              <a:t>4/28/17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F40-DB2B-334E-9F31-A51F4B69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4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1FC1-2F69-AF4D-BCC4-C6F78F4E0C5C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F40-DB2B-334E-9F31-A51F4B69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1FC1-2F69-AF4D-BCC4-C6F78F4E0C5C}" type="datetimeFigureOut">
              <a:rPr lang="en-US" smtClean="0"/>
              <a:t>4/28/17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4BF40-DB2B-334E-9F31-A51F4B69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5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B1FC1-2F69-AF4D-BCC4-C6F78F4E0C5C}" type="datetimeFigureOut">
              <a:rPr lang="en-US" smtClean="0"/>
              <a:t>4/28/17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4BF40-DB2B-334E-9F31-A51F4B69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6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Factor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9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Oblique vs Orthogonal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Communality?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72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Pg. 504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8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8611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Purpose: Provide some visual intuition of the new dimensions created from factor analysis.</a:t>
            </a:r>
          </a:p>
          <a:p>
            <a:r>
              <a:rPr lang="en-US" dirty="0" smtClean="0"/>
              <a:t>When Factor Analysis is applied to a data set, the new factors can be thought of as axes, just like with PCA. </a:t>
            </a:r>
          </a:p>
          <a:p>
            <a:r>
              <a:rPr lang="en-US" dirty="0" smtClean="0"/>
              <a:t>Factor rotation simply takes those new axes and rotates them such that they better fit the plotted data.</a:t>
            </a:r>
          </a:p>
          <a:p>
            <a:r>
              <a:rPr lang="en-US" dirty="0" smtClean="0"/>
              <a:t>From a purely mathematical standard, not really necessary, because nothing changes. Loadings, factors, etc. all remain the same.</a:t>
            </a:r>
          </a:p>
          <a:p>
            <a:r>
              <a:rPr lang="en-US" dirty="0" smtClean="0"/>
              <a:t>Orthogonal rotations (as shown in picture) assume no correlation between factors.</a:t>
            </a:r>
          </a:p>
          <a:p>
            <a:r>
              <a:rPr lang="en-US" dirty="0" smtClean="0"/>
              <a:t>Oblique rotations are correlated.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316" y="1825625"/>
            <a:ext cx="34290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1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Factor Scores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Pg. 513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4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Scores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Factor Scores are estimates of values of the unobserved factors. There are several ways to obtain them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Weighted Least Squares, where weights are reciprocal of error variance. Sum of squared errors with weights is: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charset="0"/>
                          </a:rPr>
                          <m:t>𝑝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b="0" i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𝜖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𝜇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𝐿𝑓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charset="0"/>
                      </a:rPr>
                      <m:t>𝜓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𝐿𝑓</m:t>
                    </m:r>
                    <m:r>
                      <a:rPr lang="en-US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Minimize: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charset="0"/>
                          </a:rPr>
                          <m:t>𝑓</m:t>
                        </m:r>
                      </m:e>
                    </m:acc>
                    <m:r>
                      <a:rPr lang="en-US" b="0" i="1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charset="0"/>
                              </a:rPr>
                              <m:t>𝐿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𝐿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charset="0"/>
                          </a:rPr>
                          <m:t>𝜓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charset="0"/>
                      </a:rPr>
                      <m:t>(</m:t>
                    </m:r>
                    <m:r>
                      <a:rPr lang="en-US" b="0" i="1" dirty="0" smtClean="0">
                        <a:latin typeface="Cambria Math" charset="0"/>
                      </a:rPr>
                      <m:t>𝑥</m:t>
                    </m:r>
                    <m:r>
                      <a:rPr lang="en-US" b="0" i="1" dirty="0" smtClean="0">
                        <a:latin typeface="Cambria Math" charset="0"/>
                      </a:rPr>
                      <m:t>−</m:t>
                    </m:r>
                    <m:r>
                      <a:rPr lang="en-US" b="0" i="1" dirty="0" smtClean="0">
                        <a:latin typeface="Cambria Math" charset="0"/>
                      </a:rPr>
                      <m:t>𝜇</m:t>
                    </m:r>
                    <m:r>
                      <a:rPr lang="en-US" b="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Regression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Simply use factor loadings</a:t>
                </a:r>
              </a:p>
              <a:p>
                <a:pPr lvl="1"/>
                <a:r>
                  <a:rPr lang="en-US" dirty="0" smtClean="0"/>
                  <a:t>Can also set loadings to 0 which are not above a threshold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25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Factor Model with m Common Factors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𝐿𝐹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charset="0"/>
                      </a:rPr>
                      <m:t>ϵ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b="0" i="1" dirty="0" smtClean="0">
                    <a:latin typeface="Cambria Math" charset="0"/>
                  </a:rPr>
                  <a:t>X = </a:t>
                </a:r>
                <a:r>
                  <a:rPr lang="en-US" b="0" dirty="0" smtClean="0">
                    <a:latin typeface="Cambria Math" charset="0"/>
                  </a:rPr>
                  <a:t>random vector with p components (p </a:t>
                </a:r>
                <a:r>
                  <a:rPr lang="en-US" b="0" smtClean="0">
                    <a:latin typeface="Cambria Math" charset="0"/>
                  </a:rPr>
                  <a:t>x </a:t>
                </a:r>
                <a:r>
                  <a:rPr lang="en-US">
                    <a:latin typeface="Cambria Math" charset="0"/>
                  </a:rPr>
                  <a:t>1</a:t>
                </a:r>
                <a:r>
                  <a:rPr lang="en-US" b="0" smtClean="0">
                    <a:latin typeface="Cambria Math" charset="0"/>
                  </a:rPr>
                  <a:t>)</a:t>
                </a:r>
                <a:endParaRPr lang="en-US" b="0" i="1" dirty="0" smtClean="0">
                  <a:latin typeface="Cambria Math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vector of means of “</a:t>
                </a:r>
                <a:r>
                  <a:rPr lang="en-US" dirty="0" err="1" smtClean="0"/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” variable (p x 1)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𝜖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n-US" dirty="0" smtClean="0"/>
                  <a:t> vector of error terms (p x 1, one for each X)</a:t>
                </a:r>
              </a:p>
              <a:p>
                <a:pPr lvl="1"/>
                <a:r>
                  <a:rPr lang="en-US" dirty="0" smtClean="0"/>
                  <a:t>F = vector of m </a:t>
                </a:r>
                <a:r>
                  <a:rPr lang="en-US" i="1" dirty="0" smtClean="0"/>
                  <a:t>common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factors</a:t>
                </a:r>
                <a:r>
                  <a:rPr lang="en-US" dirty="0" smtClean="0"/>
                  <a:t> (m x 1)</a:t>
                </a:r>
              </a:p>
              <a:p>
                <a:pPr lvl="1"/>
                <a:r>
                  <a:rPr lang="en-US" dirty="0" smtClean="0"/>
                  <a:t>L = loadings (weights) on factors (p x m)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𝜖</m:t>
                    </m:r>
                  </m:oMath>
                </a14:m>
                <a:r>
                  <a:rPr lang="en-US" dirty="0" smtClean="0"/>
                  <a:t> are independent,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=0, </m:t>
                      </m:r>
                      <m:r>
                        <a:rPr lang="en-US" b="0" i="1" smtClean="0">
                          <a:latin typeface="Cambria Math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𝐼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=0, </m:t>
                      </m:r>
                      <m:r>
                        <a:rPr lang="en-US" b="0" i="1" smtClean="0">
                          <a:latin typeface="Cambria Math" charset="0"/>
                        </a:rPr>
                        <m:t>𝐶𝑜𝑣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𝜓</m:t>
                      </m:r>
                      <m:r>
                        <a:rPr lang="en-US" b="0" i="1" smtClean="0">
                          <a:latin typeface="Cambria Math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where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ψ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is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a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diagonal</m:t>
                      </m:r>
                      <m:r>
                        <a:rPr lang="en-US" b="0" i="0" smtClean="0">
                          <a:latin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matrix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b="-10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476" y="1536192"/>
            <a:ext cx="4503524" cy="33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6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Total Expenditure for each consumer = Unobserved </a:t>
            </a:r>
            <a:r>
              <a:rPr lang="en-US" dirty="0"/>
              <a:t>F</a:t>
            </a:r>
            <a:r>
              <a:rPr lang="en-US" dirty="0" smtClean="0"/>
              <a:t>actors * Weights + Error term</a:t>
            </a:r>
            <a:endParaRPr lang="en-US" b="0" dirty="0" smtClean="0"/>
          </a:p>
          <a:p>
            <a:r>
              <a:rPr lang="en-US" dirty="0" smtClean="0"/>
              <a:t>Let’s say expenditure is a function of: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Utility </a:t>
            </a:r>
            <a:r>
              <a:rPr lang="en-US" dirty="0"/>
              <a:t>from Income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Response to Advertising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Distance from store</a:t>
            </a:r>
          </a:p>
          <a:p>
            <a:r>
              <a:rPr lang="en-US" dirty="0" smtClean="0"/>
              <a:t>These are our factors!</a:t>
            </a:r>
          </a:p>
          <a:p>
            <a:pPr lvl="1"/>
            <a:r>
              <a:rPr lang="en-US" dirty="0" smtClean="0"/>
              <a:t>But how to measure?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7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Cannot observe directly, therefore must infer from other variables.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much each customer values money (File 8)</a:t>
            </a:r>
          </a:p>
          <a:p>
            <a:pPr lvl="2"/>
            <a:r>
              <a:rPr lang="en-US" dirty="0"/>
              <a:t>Income</a:t>
            </a:r>
          </a:p>
          <a:p>
            <a:pPr lvl="2"/>
            <a:r>
              <a:rPr lang="en-US" dirty="0"/>
              <a:t>Pets</a:t>
            </a:r>
          </a:p>
          <a:p>
            <a:pPr lvl="2"/>
            <a:r>
              <a:rPr lang="en-US" dirty="0"/>
              <a:t># of TV’s</a:t>
            </a:r>
          </a:p>
          <a:p>
            <a:pPr lvl="2"/>
            <a:r>
              <a:rPr lang="en-US" dirty="0"/>
              <a:t>Whether or not used coupons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much he/she responds to advertising (File 11)</a:t>
            </a:r>
          </a:p>
          <a:p>
            <a:pPr lvl="2"/>
            <a:r>
              <a:rPr lang="en-US" dirty="0"/>
              <a:t>4 Different kinds of displays (front, end, in-aisle, other)</a:t>
            </a:r>
          </a:p>
          <a:p>
            <a:pPr lvl="2"/>
            <a:r>
              <a:rPr lang="en-US" dirty="0"/>
              <a:t>Ad type</a:t>
            </a:r>
          </a:p>
          <a:p>
            <a:pPr lvl="2"/>
            <a:r>
              <a:rPr lang="en-US" dirty="0"/>
              <a:t>Total hours exposed to commercials for any brand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close he/she is to the store (File 6)</a:t>
            </a:r>
          </a:p>
          <a:p>
            <a:pPr lvl="2"/>
            <a:r>
              <a:rPr lang="en-US" dirty="0"/>
              <a:t>Frequency of </a:t>
            </a:r>
            <a:r>
              <a:rPr lang="en-US" dirty="0" smtClean="0"/>
              <a:t>trips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77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common to each household but different for different purchase.</a:t>
            </a:r>
          </a:p>
          <a:p>
            <a:r>
              <a:rPr lang="en-US" dirty="0" smtClean="0"/>
              <a:t>Common for each purchase but different for each household.</a:t>
            </a:r>
          </a:p>
          <a:p>
            <a:r>
              <a:rPr lang="en-US" dirty="0" smtClean="0"/>
              <a:t>Common things that define store (market) – exactly the same for everyone.</a:t>
            </a:r>
          </a:p>
          <a:p>
            <a:pPr lvl="1"/>
            <a:r>
              <a:rPr lang="en-US" dirty="0" smtClean="0"/>
              <a:t>Advertising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1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Analysis Application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this case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will be a different household, which we can get from Household ID.</a:t>
                </a:r>
              </a:p>
              <a:p>
                <a:r>
                  <a:rPr lang="en-US" dirty="0" smtClean="0"/>
                  <a:t>Factors will be determined with PCA</a:t>
                </a:r>
              </a:p>
              <a:p>
                <a:r>
                  <a:rPr lang="en-US" dirty="0" smtClean="0"/>
                  <a:t>Weights (loadings) will determined with Ordinary Least Squares regression (OLS)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7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 of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Pg. 488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our factors adequately represent data?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If off-diagonal values of covariance matrix are small, factor analysis may not be useful. Otherwise factor analysis may be a good approach.</a:t>
                </a:r>
              </a:p>
              <a:p>
                <a:r>
                  <a:rPr lang="en-US" dirty="0" smtClean="0"/>
                  <a:t>Different estimation methods should give consistent results.</a:t>
                </a:r>
              </a:p>
              <a:p>
                <a:r>
                  <a:rPr lang="en-US" dirty="0" smtClean="0"/>
                  <a:t>PCA</a:t>
                </a:r>
              </a:p>
              <a:p>
                <a:pPr lvl="1"/>
                <a:r>
                  <a:rPr lang="en-US" dirty="0" smtClean="0"/>
                  <a:t>Find eigenvectors and corresponding eigenvalues,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𝑒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i="1" dirty="0" smtClean="0"/>
                  <a:t>,</a:t>
                </a:r>
                <a:r>
                  <a:rPr lang="en-US" dirty="0" smtClean="0"/>
                  <a:t> respectively. Eigenvectors are factors and eigenvalues are weights.</a:t>
                </a:r>
              </a:p>
              <a:p>
                <a:pPr lvl="1"/>
                <a:r>
                  <a:rPr lang="en-US" dirty="0" smtClean="0"/>
                  <a:t>Assuming error terms are negligible. If error terms are not negligible, add them to the covariance matrix.</a:t>
                </a:r>
              </a:p>
              <a:p>
                <a:r>
                  <a:rPr lang="en-US" dirty="0" smtClean="0"/>
                  <a:t>Maximum Likelihood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59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Assume Normal distributions for factors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𝐹</m:t>
                    </m:r>
                    <m:r>
                      <a:rPr lang="en-US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and errors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When jointly Normal,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−</m:t>
                    </m:r>
                    <m:r>
                      <a:rPr lang="en-US" b="0" i="1" smtClean="0">
                        <a:latin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dirty="0"/>
                  <a:t>Must maximize (complicated function) to obtain factor loadings. Don</a:t>
                </a:r>
                <a:r>
                  <a:rPr lang="fr-FR" dirty="0"/>
                  <a:t>’</a:t>
                </a:r>
                <a:r>
                  <a:rPr lang="en-US" dirty="0"/>
                  <a:t>t quite understand…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4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524</Words>
  <Application>Microsoft Macintosh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Cambria Math</vt:lpstr>
      <vt:lpstr>Arial</vt:lpstr>
      <vt:lpstr>Office Theme</vt:lpstr>
      <vt:lpstr>Factor Analysis</vt:lpstr>
      <vt:lpstr>Orthogonal Factor Model with m Common Factors</vt:lpstr>
      <vt:lpstr>Marketing Application</vt:lpstr>
      <vt:lpstr>Finding Factors</vt:lpstr>
      <vt:lpstr>PowerPoint Presentation</vt:lpstr>
      <vt:lpstr>Factor Analysis Application</vt:lpstr>
      <vt:lpstr>Methods of Estimation</vt:lpstr>
      <vt:lpstr>Do our factors adequately represent data?</vt:lpstr>
      <vt:lpstr>Maximum Likelihood Estimation</vt:lpstr>
      <vt:lpstr>Oblique vs Orthogonal</vt:lpstr>
      <vt:lpstr>Factor Rotation</vt:lpstr>
      <vt:lpstr>Factor Rotation</vt:lpstr>
      <vt:lpstr>Factor Scores</vt:lpstr>
      <vt:lpstr>Factor Scores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Analysis and Inference</dc:title>
  <dc:creator>Lucas Otis Layfield GAYLORD</dc:creator>
  <cp:lastModifiedBy>Lucas Otis Layfield GAYLORD</cp:lastModifiedBy>
  <cp:revision>26</cp:revision>
  <dcterms:created xsi:type="dcterms:W3CDTF">2017-04-21T02:01:46Z</dcterms:created>
  <dcterms:modified xsi:type="dcterms:W3CDTF">2017-04-28T03:46:39Z</dcterms:modified>
</cp:coreProperties>
</file>