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2" r:id="rId3"/>
    <p:sldId id="263" r:id="rId4"/>
    <p:sldId id="283" r:id="rId5"/>
    <p:sldId id="280" r:id="rId6"/>
    <p:sldId id="259" r:id="rId7"/>
    <p:sldId id="281" r:id="rId8"/>
    <p:sldId id="265" r:id="rId9"/>
    <p:sldId id="266" r:id="rId10"/>
    <p:sldId id="268" r:id="rId11"/>
    <p:sldId id="267" r:id="rId12"/>
    <p:sldId id="284" r:id="rId13"/>
    <p:sldId id="269" r:id="rId14"/>
    <p:sldId id="285" r:id="rId15"/>
    <p:sldId id="271" r:id="rId16"/>
    <p:sldId id="289" r:id="rId17"/>
    <p:sldId id="274" r:id="rId18"/>
    <p:sldId id="272" r:id="rId19"/>
    <p:sldId id="287" r:id="rId20"/>
    <p:sldId id="288" r:id="rId21"/>
    <p:sldId id="275" r:id="rId22"/>
    <p:sldId id="273" r:id="rId23"/>
    <p:sldId id="290" r:id="rId24"/>
    <p:sldId id="260" r:id="rId25"/>
    <p:sldId id="261" r:id="rId26"/>
    <p:sldId id="276" r:id="rId27"/>
    <p:sldId id="278" r:id="rId28"/>
    <p:sldId id="291" r:id="rId29"/>
    <p:sldId id="277" r:id="rId30"/>
    <p:sldId id="2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5A9BD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8"/>
    <p:restoredTop sz="94712"/>
  </p:normalViewPr>
  <p:slideViewPr>
    <p:cSldViewPr snapToGrid="0" snapToObjects="1">
      <p:cViewPr>
        <p:scale>
          <a:sx n="100" d="100"/>
          <a:sy n="100" d="100"/>
        </p:scale>
        <p:origin x="36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16C3A-D8A0-334C-809B-A3ADE2341792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F98B7-D81C-3549-A31C-5EF87BC3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1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F98B7-D81C-3549-A31C-5EF87BC34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6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5A62-79D4-4E47-89C1-490E872BE932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3183-1C77-984C-81B1-7679EC2B0F3E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6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F33F-CAC3-754F-8ED6-CD639E20A273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AEDC-D0E0-6945-97AA-7C7D3F243C9C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B2E4-7FDA-BA4F-9242-8790316F8440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5331-3951-8849-A212-D260003405A9}" type="datetime1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F6B-640D-4148-936D-FA7C193B3EA1}" type="datetime1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9E00-1D88-054B-8393-47C65FD4BD26}" type="datetime1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6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05A8-89D1-9544-874B-02EEF9D378EE}" type="datetime1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AF7E-2223-7A40-90BC-ED1575ABF010}" type="datetime1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4ACD-DB36-234F-92A5-E575D38065BA}" type="datetime1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B2E1F-EA43-8A40-AE69-324296772590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19A81-F08F-2249-861B-6DE04568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6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4" Type="http://schemas.openxmlformats.org/officeDocument/2006/relationships/image" Target="../media/image251.png"/><Relationship Id="rId5" Type="http://schemas.openxmlformats.org/officeDocument/2006/relationships/image" Target="../media/image260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0.png"/><Relationship Id="rId3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Undirected Graphic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Gaussian Graphic Models with </a:t>
            </a:r>
            <a:r>
              <a:rPr lang="en-US" i="1" dirty="0" smtClean="0"/>
              <a:t>Known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Must only estimate edge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Covariance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We’ve already learned 1 method of estimating the covariance matrix using POET, here we will learn another method of estimation which simultaneously estimates the covariance matrix and the precision matrix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theory, we could simply use POET to estimate as seen earlier, but then we would need another way to estimate the precision matrix.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Why do we need to estimate?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situations where the covariance matrix is </a:t>
            </a:r>
            <a:r>
              <a:rPr lang="en-US" b="1" dirty="0" smtClean="0"/>
              <a:t>sparse</a:t>
            </a:r>
            <a:r>
              <a:rPr lang="en-US" dirty="0" smtClean="0"/>
              <a:t> or has </a:t>
            </a:r>
            <a:r>
              <a:rPr lang="en-US" b="1" dirty="0" smtClean="0"/>
              <a:t>too many variables relative to observations</a:t>
            </a:r>
            <a:r>
              <a:rPr lang="en-US" dirty="0" smtClean="0"/>
              <a:t>, we need to estimate the covariance matrix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It also turns out that in these situations, we cannot simply take the inverse of the covariance matrix, because it will not accurately represent the true inverse.</a:t>
            </a:r>
          </a:p>
          <a:p>
            <a:pPr marL="457200" lvl="2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457200" lvl="2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/>
              <a:t>Instead, we also need to estimate the inverse of the covariance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Covariance Matrix with </a:t>
            </a:r>
            <a:r>
              <a:rPr lang="en-US" dirty="0" smtClean="0">
                <a:solidFill>
                  <a:srgbClr val="7030A0"/>
                </a:solidFill>
              </a:rPr>
              <a:t>LLH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800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Define </a:t>
                </a:r>
                <a:r>
                  <a:rPr lang="en-US" i="1" dirty="0" smtClean="0"/>
                  <a:t>S </a:t>
                </a:r>
                <a:r>
                  <a:rPr lang="en-US" dirty="0" smtClean="0"/>
                  <a:t>to be the </a:t>
                </a:r>
                <a:r>
                  <a:rPr lang="en-US" dirty="0"/>
                  <a:t>empirical </a:t>
                </a:r>
                <a:r>
                  <a:rPr lang="en-US" dirty="0" smtClean="0"/>
                  <a:t>(observed) covariance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𝑺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The log likelihood (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LLH</a:t>
                </a:r>
                <a:r>
                  <a:rPr lang="en-US" dirty="0" smtClean="0"/>
                  <a:t>) of the data can be written as: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charset="0"/>
                            </a:rPr>
                            <m:t>𝚯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𝑑𝑒𝑡</m:t>
                          </m:r>
                          <m:r>
                            <a:rPr lang="en-US" b="1" i="0" smtClean="0">
                              <a:latin typeface="Cambria Math" charset="0"/>
                            </a:rPr>
                            <m:t>𝚯</m:t>
                          </m:r>
                        </m:e>
                      </m:func>
                      <m:r>
                        <a:rPr lang="en-US" b="0" i="0" smtClean="0">
                          <a:latin typeface="Cambria Math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trace</m:t>
                      </m:r>
                      <m:r>
                        <a:rPr lang="en-US" b="0" i="0" smtClean="0">
                          <a:latin typeface="Cambria Math" charset="0"/>
                        </a:rPr>
                        <m:t>(</m:t>
                      </m:r>
                      <m:r>
                        <a:rPr lang="en-US" b="1" i="0" smtClean="0">
                          <a:latin typeface="Cambria Math" charset="0"/>
                        </a:rPr>
                        <m:t>𝐒</m:t>
                      </m:r>
                      <m:r>
                        <a:rPr lang="en-US" b="1" i="0" smtClean="0">
                          <a:latin typeface="Cambria Math" charset="0"/>
                        </a:rPr>
                        <m:t>𝚯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>
                    <a:ea typeface="Cambria Math" charset="0"/>
                    <a:cs typeface="Cambria Math" charset="0"/>
                  </a:rPr>
                  <a:t>In order to </a:t>
                </a:r>
                <a:r>
                  <a:rPr lang="en-US" dirty="0" smtClean="0">
                    <a:ea typeface="Cambria Math" charset="0"/>
                    <a:cs typeface="Cambria Math" charset="0"/>
                  </a:rPr>
                  <a:t>make the estimation more accurate and the graph more useful, we can add a penalty for including edges in the graph that are not there.</a:t>
                </a:r>
              </a:p>
              <a:p>
                <a:pPr lvl="1"/>
                <a:r>
                  <a:rPr lang="en-US" b="0" dirty="0" smtClean="0">
                    <a:ea typeface="Cambria Math" charset="0"/>
                    <a:cs typeface="Cambria Math" charset="0"/>
                  </a:rPr>
                  <a:t>We can do this because the graph structure is known, so we know which edges aren’t there</a:t>
                </a:r>
              </a:p>
              <a:p>
                <a:r>
                  <a:rPr lang="en-US" b="0" dirty="0" smtClean="0">
                    <a:solidFill>
                      <a:srgbClr val="7030A0"/>
                    </a:solidFill>
                    <a:ea typeface="Cambria Math" charset="0"/>
                    <a:cs typeface="Cambria Math" charset="0"/>
                  </a:rPr>
                  <a:t>LLH</a:t>
                </a:r>
                <a:r>
                  <a:rPr lang="en-US" b="0" dirty="0" smtClean="0">
                    <a:ea typeface="Cambria Math" charset="0"/>
                    <a:cs typeface="Cambria Math" charset="0"/>
                  </a:rPr>
                  <a:t> with </a:t>
                </a:r>
                <a:r>
                  <a:rPr lang="en-US" b="0" dirty="0" smtClean="0">
                    <a:solidFill>
                      <a:schemeClr val="accent2"/>
                    </a:solidFill>
                    <a:ea typeface="Cambria Math" charset="0"/>
                    <a:cs typeface="Cambria Math" charset="0"/>
                  </a:rPr>
                  <a:t>Lagrange constraints </a:t>
                </a:r>
                <a:r>
                  <a:rPr lang="en-US" b="0" dirty="0" smtClean="0">
                    <a:ea typeface="Cambria Math" charset="0"/>
                    <a:cs typeface="Cambria Math" charset="0"/>
                  </a:rPr>
                  <a:t>(penalties) for all missing edges: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C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𝚯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𝑑𝑒𝑡</m:t>
                          </m:r>
                          <m:r>
                            <a:rPr lang="en-US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𝚯</m:t>
                          </m:r>
                        </m:e>
                      </m:func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trace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𝐒</m:t>
                          </m:r>
                          <m:r>
                            <a:rPr lang="en-US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𝚯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Σ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∉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b="0" u="sng" dirty="0" smtClean="0">
                    <a:ea typeface="Cambria Math" charset="0"/>
                    <a:cs typeface="Cambria Math" charset="0"/>
                  </a:rPr>
                  <a:t>Gradient equation</a:t>
                </a:r>
                <a:r>
                  <a:rPr lang="en-US" b="0" dirty="0" smtClean="0">
                    <a:ea typeface="Cambria Math" charset="0"/>
                    <a:cs typeface="Cambria Math" charset="0"/>
                  </a:rPr>
                  <a:t> for maximizing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C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𝚯</m:t>
                        </m:r>
                      </m:e>
                    </m:d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0" indent="0" algn="ctr">
                  <a:buNone/>
                </a:pPr>
                <a:r>
                  <a:rPr lang="en-US" b="0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𝚯</m:t>
                        </m:r>
                      </m:e>
                      <m:sup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𝚪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𝚯</m:t>
                        </m:r>
                      </m:e>
                      <m:sup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 smtClean="0">
                    <a:ea typeface="Cambria Math" charset="0"/>
                    <a:cs typeface="Cambria Math" charset="0"/>
                  </a:rPr>
                  <a:t> comes form the d</a:t>
                </a:r>
                <a:r>
                  <a:rPr lang="en-US" b="0" dirty="0" smtClean="0">
                    <a:ea typeface="Cambria Math" charset="0"/>
                    <a:cs typeface="Cambria Math" charset="0"/>
                  </a:rPr>
                  <a:t>erivative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𝑑𝑒𝑡</m:t>
                        </m:r>
                        <m:r>
                          <a:rPr lang="en-US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𝚯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𝚯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</m:t>
                            </m:r>
                          </m:sup>
                        </m:sSup>
                      </m:e>
                    </m:func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</m:oMath>
                </a14:m>
                <a:r>
                  <a:rPr lang="en-US" b="0" dirty="0" smtClean="0">
                    <a:ea typeface="Cambria Math" charset="0"/>
                    <a:cs typeface="Cambria Math" charset="0"/>
                  </a:rPr>
                  <a:t> is a matrix of Lagrange parameters with non-zero values for all pairs with edges absent</a:t>
                </a:r>
              </a:p>
              <a:p>
                <a:pPr lvl="1"/>
                <a:r>
                  <a:rPr lang="en-US" dirty="0" smtClean="0">
                    <a:ea typeface="Cambria Math" charset="0"/>
                    <a:cs typeface="Cambria Math" charset="0"/>
                  </a:rPr>
                  <a:t>We will eventually solve for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𝚯</m:t>
                    </m:r>
                  </m:oMath>
                </a14:m>
                <a:r>
                  <a:rPr lang="en-US" b="0" dirty="0" smtClean="0">
                    <a:ea typeface="Cambria Math" charset="0"/>
                    <a:cs typeface="Cambria Math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𝐖</m:t>
                        </m:r>
                        <m:r>
                          <a:rPr lang="en-US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𝚯</m:t>
                        </m:r>
                      </m:e>
                      <m:sup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newly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defining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𝐖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lang="en-US" b="0" dirty="0" smtClean="0">
                    <a:ea typeface="Cambria Math" charset="0"/>
                    <a:cs typeface="Cambria Math" charset="0"/>
                  </a:rPr>
                  <a:t>using regression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8005"/>
              </a:xfrm>
              <a:blipFill rotWithShape="0">
                <a:blip r:embed="rId2"/>
                <a:stretch>
                  <a:fillRect l="-812" t="-2983" b="-10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7" idx="1"/>
          </p:cNvCxnSpPr>
          <p:nvPr/>
        </p:nvCxnSpPr>
        <p:spPr>
          <a:xfrm flipH="1" flipV="1">
            <a:off x="7873750" y="4970104"/>
            <a:ext cx="210076" cy="4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83826" y="5222238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Edge penalty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69356" y="4970104"/>
            <a:ext cx="377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Edge value between variables j and k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8189060" y="4970104"/>
            <a:ext cx="8029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3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099" y="1835203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0" dirty="0" smtClean="0"/>
                  <a:t>The upper right block (of the matrix) the gradient equation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Θ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0" dirty="0" smtClean="0"/>
                  <a:t>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sz="80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0" smtClean="0">
                                    <a:latin typeface="Cambria Math" charset="0"/>
                                  </a:rPr>
                                  <m:t>𝐈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Implies: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charset="0"/>
                                </a:rPr>
                                <m:t>𝟏𝟏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charset="0"/>
                            </a:rPr>
                            <m:t>𝐖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𝛽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𝛽</m:t>
                    </m:r>
                    <m:r>
                      <a:rPr lang="en-US" b="0" i="1" smtClean="0">
                        <a:latin typeface="Cambria Math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, which is consistent with slide 10</a:t>
                </a:r>
              </a:p>
              <a:p>
                <a:pPr lvl="1"/>
                <a:r>
                  <a:rPr lang="en-US" dirty="0" smtClean="0"/>
                  <a:t>Substituting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𝑓𝑜𝑟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charset="0"/>
                          </a:rPr>
                          <m:t>𝐖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𝛽</m:t>
                    </m:r>
                  </m:oMath>
                </a14:m>
                <a:r>
                  <a:rPr lang="en-US" dirty="0" smtClean="0"/>
                  <a:t> gives:</a:t>
                </a:r>
              </a:p>
              <a:p>
                <a:pPr marL="457200" lvl="1" indent="0">
                  <a:buNone/>
                </a:pPr>
                <a:endParaRPr lang="en-US" sz="900" dirty="0" smtClean="0"/>
              </a:p>
              <a:p>
                <a:pPr marL="457200" lvl="1" indent="0">
                  <a:buNone/>
                </a:pPr>
                <a:r>
                  <a:rPr lang="en-US" sz="2800" b="0" dirty="0" smtClean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latin typeface="Cambria Math" charset="0"/>
                          </a:rPr>
                          <m:t>𝐖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11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𝛽</m:t>
                    </m:r>
                    <m:r>
                      <a:rPr lang="en-US" sz="2800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12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12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=0</m:t>
                    </m:r>
                  </m:oMath>
                </a14:m>
                <a:endParaRPr lang="en-US" sz="2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099" y="1835203"/>
                <a:ext cx="10515600" cy="4351338"/>
              </a:xfrm>
              <a:blipFill rotWithShape="0">
                <a:blip r:embed="rId2"/>
                <a:stretch>
                  <a:fillRect l="-696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Solving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𝑊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Θ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with modified regression – </a:t>
                </a:r>
                <a:r>
                  <a:rPr lang="en-US" b="1" dirty="0" smtClean="0"/>
                  <a:t>Setup 1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12903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581748" y="1158875"/>
            <a:ext cx="267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Solve W one </a:t>
            </a:r>
            <a:r>
              <a:rPr lang="en-US" dirty="0" err="1" smtClean="0"/>
              <a:t>rxow</a:t>
            </a:r>
            <a:r>
              <a:rPr lang="en-US" dirty="0" smtClean="0"/>
              <a:t> </a:t>
            </a:r>
            <a:r>
              <a:rPr lang="en-US" dirty="0" smtClean="0"/>
              <a:t>and column at a time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1748" y="1820117"/>
            <a:ext cx="2673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S is the empirical covariance matrix. W is the estimated covariance matrix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7248" y="6418579"/>
            <a:ext cx="2743200" cy="365125"/>
          </a:xfrm>
        </p:spPr>
        <p:txBody>
          <a:bodyPr/>
          <a:lstStyle/>
          <a:p>
            <a:fld id="{AA019A81-F08F-2249-861B-6DE045682E6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74847" y="638175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(p-1)x(p-1)</a:t>
            </a:r>
            <a:endParaRPr lang="en-US" sz="12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6728656" y="4442505"/>
            <a:ext cx="4536244" cy="2027066"/>
            <a:chOff x="7274756" y="4404405"/>
            <a:chExt cx="4536244" cy="2027066"/>
          </a:xfrm>
        </p:grpSpPr>
        <p:sp>
          <p:nvSpPr>
            <p:cNvPr id="39" name="Rounded Rectangle 38"/>
            <p:cNvSpPr/>
            <p:nvPr/>
          </p:nvSpPr>
          <p:spPr>
            <a:xfrm>
              <a:off x="10188492" y="4660531"/>
              <a:ext cx="1622508" cy="1349426"/>
            </a:xfrm>
            <a:prstGeom prst="roundRect">
              <a:avLst>
                <a:gd name="adj" fmla="val 543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671339" y="4660333"/>
              <a:ext cx="2517153" cy="1349426"/>
            </a:xfrm>
            <a:prstGeom prst="roundRect">
              <a:avLst>
                <a:gd name="adj" fmla="val 543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40850" y="6138687"/>
              <a:ext cx="6286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(p-1)x1</a:t>
              </a:r>
            </a:p>
          </p:txBody>
        </p:sp>
        <p:cxnSp>
          <p:nvCxnSpPr>
            <p:cNvPr id="16" name="Straight Arrow Connector 15"/>
            <p:cNvCxnSpPr>
              <a:stCxn id="14" idx="0"/>
            </p:cNvCxnSpPr>
            <p:nvPr/>
          </p:nvCxnSpPr>
          <p:spPr>
            <a:xfrm flipH="1" flipV="1">
              <a:off x="9652597" y="5988327"/>
              <a:ext cx="2602" cy="150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719702" y="5932378"/>
              <a:ext cx="3450" cy="424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341736" y="6154472"/>
              <a:ext cx="6286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(p-1)x1</a:t>
              </a:r>
              <a:endParaRPr lang="en-US" sz="12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 flipV="1">
              <a:off x="10653479" y="6004112"/>
              <a:ext cx="2606" cy="150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1054948" y="6148000"/>
              <a:ext cx="6286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(p-1)x1</a:t>
              </a:r>
              <a:endParaRPr lang="en-US" sz="12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11366691" y="5997640"/>
              <a:ext cx="2606" cy="150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8255000" y="5029200"/>
                  <a:ext cx="1005840" cy="787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5000" y="5029200"/>
                  <a:ext cx="1005840" cy="7874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9436100" y="5029200"/>
                  <a:ext cx="457200" cy="787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6100" y="5029200"/>
                  <a:ext cx="457200" cy="78740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/>
            <p:cNvSpPr txBox="1"/>
            <p:nvPr/>
          </p:nvSpPr>
          <p:spPr>
            <a:xfrm>
              <a:off x="10018142" y="522284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=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197097" y="528634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*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0401300" y="5025202"/>
                  <a:ext cx="457200" cy="787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1300" y="5025202"/>
                  <a:ext cx="457200" cy="78740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10835799" y="522284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11121942" y="5025202"/>
                  <a:ext cx="457200" cy="787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1942" y="5025202"/>
                  <a:ext cx="457200" cy="78740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516224" y="4404405"/>
                  <a:ext cx="3745897" cy="5398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 smtClean="0"/>
                    <a:t>    First equation =&gt; multiple linear regression: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=   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6224" y="4404405"/>
                  <a:ext cx="3745897" cy="53982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7955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Left Brace 40"/>
            <p:cNvSpPr/>
            <p:nvPr/>
          </p:nvSpPr>
          <p:spPr>
            <a:xfrm>
              <a:off x="7274756" y="4660135"/>
              <a:ext cx="345784" cy="1343978"/>
            </a:xfrm>
            <a:prstGeom prst="leftBrace">
              <a:avLst>
                <a:gd name="adj1" fmla="val 44701"/>
                <a:gd name="adj2" fmla="val 8015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86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Solving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𝑊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Θ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with modified regression – </a:t>
                </a:r>
                <a:r>
                  <a:rPr lang="en-US" b="1" dirty="0" smtClean="0"/>
                  <a:t>Setup 2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2903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fontScale="85000" lnSpcReduction="20000"/>
              </a:bodyPr>
              <a:lstStyle/>
              <a:p>
                <a:pPr marL="457200" lvl="1" indent="0">
                  <a:buNone/>
                </a:pPr>
                <a:endParaRPr lang="en-US" sz="900" dirty="0" smtClean="0"/>
              </a:p>
              <a:p>
                <a:pPr marL="457200" lvl="1" indent="0" algn="ctr">
                  <a:buNone/>
                </a:pPr>
                <a:r>
                  <a:rPr lang="en-US" sz="2800" b="0" dirty="0" smtClean="0"/>
                  <a:t>From previous slide: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latin typeface="Cambria Math" charset="0"/>
                          </a:rPr>
                          <m:t>𝐖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11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𝛽</m:t>
                    </m:r>
                    <m:r>
                      <a:rPr lang="en-US" sz="2800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12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12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=0</m:t>
                    </m:r>
                  </m:oMath>
                </a14:m>
                <a:endParaRPr lang="en-US" sz="2800" dirty="0" smtClean="0"/>
              </a:p>
              <a:p>
                <a:pPr marL="457200" lvl="1" indent="0" algn="ctr">
                  <a:buNone/>
                </a:pPr>
                <a:r>
                  <a:rPr lang="en-US" sz="2800" dirty="0"/>
                  <a:t> </a:t>
                </a:r>
                <a:endParaRPr lang="en-US" sz="2800" dirty="0" smtClean="0"/>
              </a:p>
              <a:p>
                <a:r>
                  <a:rPr lang="en-US" sz="3200" dirty="0" smtClean="0"/>
                  <a:t>We can further simplify our calculations using the following observations:</a:t>
                </a:r>
              </a:p>
              <a:p>
                <a:pPr lvl="1"/>
                <a:r>
                  <a:rPr lang="en-US" dirty="0" smtClean="0"/>
                  <a:t>The non-zero elements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𝛾</m:t>
                    </m:r>
                  </m:oMath>
                </a14:m>
                <a:r>
                  <a:rPr lang="en-US" dirty="0" smtClean="0"/>
                  <a:t> correspond to zero entry rows in </a:t>
                </a:r>
                <a:r>
                  <a:rPr lang="en-US" b="1" dirty="0" smtClean="0"/>
                  <a:t>W</a:t>
                </a:r>
                <a:r>
                  <a:rPr lang="en-US" dirty="0" smtClean="0"/>
                  <a:t> (i.e. the edges that should not be in the graph)</a:t>
                </a:r>
              </a:p>
              <a:p>
                <a:pPr lvl="1"/>
                <a:r>
                  <a:rPr lang="en-US" dirty="0" smtClean="0"/>
                  <a:t>Therefore, we can just remove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𝛾</m:t>
                    </m:r>
                  </m:oMath>
                </a14:m>
                <a:r>
                  <a:rPr lang="en-US" dirty="0" smtClean="0"/>
                  <a:t> altogether along with the corresponding rows in </a:t>
                </a:r>
                <a:r>
                  <a:rPr lang="en-US" b="1" dirty="0" smtClean="0"/>
                  <a:t>W</a:t>
                </a:r>
                <a:r>
                  <a:rPr lang="en-US" dirty="0" smtClean="0"/>
                  <a:t>, which gives us a new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𝛽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12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=0</m:t>
                      </m:r>
                      <m:r>
                        <a:rPr lang="en-US" b="0" i="0" smtClean="0">
                          <a:latin typeface="Cambria Math" charset="0"/>
                        </a:rPr>
                        <m:t>; 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>
                                  <a:latin typeface="Cambria Math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>
                                  <a:latin typeface="Cambria Math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US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s</m:t>
                          </m:r>
                        </m:e>
                        <m:sub>
                          <m:r>
                            <a:rPr lang="en-US">
                              <a:latin typeface="Cambria Math" charset="0"/>
                            </a:rPr>
                            <m:t>12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Using partitioned inverse formulas, we can show: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12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𝑠𝑖𝑛𝑐𝑒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𝑑𝑖𝑎𝑔𝑜𝑛𝑎𝑙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𝑜𝑓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Γ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is</m:t>
                    </m:r>
                    <m:r>
                      <a:rPr lang="en-US">
                        <a:latin typeface="Cambria Math" charset="0"/>
                      </a:rPr>
                      <m:t> 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 rotWithShape="0">
                <a:blip r:embed="rId3"/>
                <a:stretch>
                  <a:fillRect l="-98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033000" y="4445000"/>
                <a:ext cx="2057400" cy="1090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Note: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1600" b="0" i="1" dirty="0" smtClean="0"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 smtClean="0"/>
                  <a:t> we pad it with 0s in the algorithm (more on next slide)</a:t>
                </a:r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00" y="4445000"/>
                <a:ext cx="2057400" cy="1090491"/>
              </a:xfrm>
              <a:prstGeom prst="rect">
                <a:avLst/>
              </a:prstGeom>
              <a:blipFill rotWithShape="0">
                <a:blip r:embed="rId4"/>
                <a:stretch>
                  <a:fillRect l="-1780" b="-6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5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10598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:r>
                  <a:rPr lang="en-US" b="0" dirty="0" smtClean="0"/>
                  <a:t>A modified regression algorithm for estimation of an undirected </a:t>
                </a:r>
                <a:r>
                  <a:rPr lang="en-US" b="0" dirty="0" err="1" smtClean="0"/>
                  <a:t>Gaussan</a:t>
                </a:r>
                <a:r>
                  <a:rPr lang="en-US" b="0" dirty="0" smtClean="0"/>
                  <a:t> graphical model with known structure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𝑾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𝑺</m:t>
                    </m:r>
                  </m:oMath>
                </a14:m>
                <a:endParaRPr lang="en-US" b="1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Repeat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  <m:r>
                      <a:rPr lang="en-US" b="0" i="1" smtClean="0">
                        <a:latin typeface="Cambria Math" charset="0"/>
                      </a:rPr>
                      <m:t>=1,2,…,</m:t>
                    </m:r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 smtClean="0"/>
                  <a:t> until convergence: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 smtClean="0"/>
                  <a:t>Partition the matrix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charset="0"/>
                      </a:rPr>
                      <m:t>𝐖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into part 1: all but the </a:t>
                </a:r>
                <a:r>
                  <a:rPr lang="en-US" i="1" dirty="0" err="1" smtClean="0"/>
                  <a:t>j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row and column, and part 2: the </a:t>
                </a:r>
                <a:r>
                  <a:rPr lang="en-US" i="1" dirty="0" err="1" smtClean="0"/>
                  <a:t>j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row and column.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1" i="0" smtClean="0">
                            <a:latin typeface="Cambria Math" charset="0"/>
                          </a:rPr>
                          <m:t>𝐖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charset="0"/>
                          </a:rPr>
                          <m:t>s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12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−0</m:t>
                    </m:r>
                  </m:oMath>
                </a14:m>
                <a:r>
                  <a:rPr lang="en-US" dirty="0" smtClean="0"/>
                  <a:t> for the unconstrained edge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, using the reduced system of equations as in </a:t>
                </a:r>
                <a:r>
                  <a:rPr lang="en-US" dirty="0" err="1" smtClean="0"/>
                  <a:t>xxxx</a:t>
                </a:r>
                <a:r>
                  <a:rPr lang="en-US" dirty="0" smtClean="0"/>
                  <a:t>. 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/>
                  <a:t> by padding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with zeros in the appropriate positions.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 smtClean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charset="0"/>
                          </a:rPr>
                          <m:t>𝐖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11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In the final cycle (for each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)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e>
                    </m:acc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 smtClean="0"/>
                  <a:t>,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12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e>
                    </m:acc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105987"/>
              </a:xfrm>
              <a:blipFill rotWithShape="0">
                <a:blip r:embed="rId2"/>
                <a:stretch>
                  <a:fillRect l="-1101" t="-3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dirty="0" smtClean="0"/>
                  <a:t>Solving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𝑊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Θ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with modified regression – </a:t>
                </a:r>
                <a:r>
                  <a:rPr lang="en-US" b="1" dirty="0" smtClean="0"/>
                  <a:t>Algorithm</a:t>
                </a:r>
                <a:endParaRPr lang="en-US" b="1" dirty="0"/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 rotWithShape="0">
                <a:blip r:embed="rId3"/>
                <a:stretch>
                  <a:fillRect t="-12903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829300" y="5816600"/>
                <a:ext cx="602848" cy="629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0" y="5816600"/>
                <a:ext cx="602848" cy="6295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487167" y="5816600"/>
                <a:ext cx="282987" cy="6277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167" y="5816600"/>
                <a:ext cx="282987" cy="627720"/>
              </a:xfrm>
              <a:prstGeom prst="rect">
                <a:avLst/>
              </a:prstGeom>
              <a:blipFill rotWithShape="0">
                <a:blip r:embed="rId5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829300" y="6496050"/>
                <a:ext cx="602848" cy="261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0" y="6496050"/>
                <a:ext cx="602848" cy="2617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6487167" y="6496050"/>
                <a:ext cx="284042" cy="261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167" y="6496050"/>
                <a:ext cx="284042" cy="261799"/>
              </a:xfrm>
              <a:prstGeom prst="rect">
                <a:avLst/>
              </a:prstGeom>
              <a:blipFill rotWithShape="0">
                <a:blip r:embed="rId7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074542" y="6097267"/>
                <a:ext cx="754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𝑊</m:t>
                      </m:r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42" y="6097267"/>
                <a:ext cx="754758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9508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3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9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Gaussian Graphic Models with </a:t>
            </a:r>
            <a:r>
              <a:rPr lang="en-US" i="1" dirty="0" smtClean="0"/>
              <a:t>Unknown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Must estimate both graph structure and edge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Graph Structure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latin typeface="Cambria Math" charset="0"/>
                  </a:rPr>
                  <a:t>Usually we can’t directly observe the structure of the graph from the data</a:t>
                </a:r>
              </a:p>
              <a:p>
                <a:pPr lvl="1"/>
                <a:r>
                  <a:rPr lang="en-US" dirty="0">
                    <a:latin typeface="Cambria Math" charset="0"/>
                  </a:rPr>
                  <a:t>U</a:t>
                </a:r>
                <a:r>
                  <a:rPr lang="en-US" b="0" dirty="0" smtClean="0">
                    <a:latin typeface="Cambria Math" charset="0"/>
                  </a:rPr>
                  <a:t>se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b="0" dirty="0" smtClean="0">
                    <a:latin typeface="Cambria Math" charset="0"/>
                  </a:rPr>
                  <a:t> to decide the necessary strength of a relationship to justify an edge</a:t>
                </a:r>
              </a:p>
              <a:p>
                <a:pPr lvl="1"/>
                <a:r>
                  <a:rPr lang="en-US" dirty="0" smtClean="0">
                    <a:latin typeface="Cambria Math" charset="0"/>
                  </a:rPr>
                  <a:t>There are different approaches for estimating the graph structure, but the algorithm we’ll focus on uses LASSO regression </a:t>
                </a:r>
                <a:endParaRPr lang="en-US" b="0" dirty="0" smtClean="0">
                  <a:latin typeface="Cambria Math" charset="0"/>
                </a:endParaRPr>
              </a:p>
              <a:p>
                <a:r>
                  <a:rPr lang="en-US" dirty="0" smtClean="0">
                    <a:latin typeface="Cambria Math" charset="0"/>
                  </a:rPr>
                  <a:t>Our approach is to estimate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charset="0"/>
                      </a:rPr>
                      <m:t>𝚯</m:t>
                    </m:r>
                  </m:oMath>
                </a14:m>
                <a:r>
                  <a:rPr lang="en-US" dirty="0" smtClean="0">
                    <a:latin typeface="Cambria Math" charset="0"/>
                  </a:rPr>
                  <a:t> and take the non-zero elements to be edges</a:t>
                </a:r>
                <a:endParaRPr lang="en-US" dirty="0">
                  <a:latin typeface="Cambria Math" charset="0"/>
                </a:endParaRPr>
              </a:p>
              <a:p>
                <a:r>
                  <a:rPr lang="en-US" b="0" dirty="0" smtClean="0"/>
                  <a:t>We start with maximizing the penalized LLH (as in the last section):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b="1" i="0" smtClean="0">
                                  <a:latin typeface="Cambria Math" charset="0"/>
                                </a:rPr>
                                <m:t>𝚯</m:t>
                              </m:r>
                            </m:e>
                          </m:func>
                          <m:r>
                            <a:rPr lang="en-US" b="0" i="0" smtClean="0">
                              <a:latin typeface="Cambria Math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trace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charset="0"/>
                                </a:rPr>
                                <m:t>𝑺</m:t>
                              </m:r>
                              <m:r>
                                <a:rPr lang="en-US" b="1" i="0" smtClean="0">
                                  <a:latin typeface="Cambria Math" charset="0"/>
                                </a:rPr>
                                <m:t>𝚯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0" smtClean="0">
                                          <a:latin typeface="Cambria Math" charset="0"/>
                                        </a:rPr>
                                        <m:t>𝚯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/>
                  <a:t>With gradient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charset="0"/>
                            </a:rPr>
                            <m:t>𝚯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𝜆</m:t>
                      </m:r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r>
                        <a:rPr lang="en-US" b="0" i="1" smtClean="0">
                          <a:latin typeface="Cambria Math" charset="0"/>
                        </a:rPr>
                        <m:t>𝑆𝑖𝑔𝑛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charset="0"/>
                            </a:rPr>
                            <m:t>𝚯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i="1" dirty="0" smtClean="0">
                  <a:latin typeface="Cambria Math" charset="0"/>
                </a:endParaRPr>
              </a:p>
              <a:p>
                <a:r>
                  <a:rPr lang="en-US" b="0" dirty="0" smtClean="0"/>
                  <a:t>Our iterative equation, after partitioning our matrices is:</a:t>
                </a:r>
              </a:p>
              <a:p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𝛽</m:t>
                      </m:r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𝜆</m:t>
                      </m:r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r>
                        <a:rPr lang="en-US" b="0" i="1" smtClean="0">
                          <a:latin typeface="Cambria Math" charset="0"/>
                        </a:rPr>
                        <m:t>𝑆𝑖𝑔𝑛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79033" y="3590207"/>
                <a:ext cx="1756635" cy="369332"/>
              </a:xfrm>
              <a:prstGeom prst="rect">
                <a:avLst/>
              </a:prstGeom>
              <a:noFill/>
              <a:ln>
                <a:solidFill>
                  <a:srgbClr val="41719C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norm</m:t>
                    </m:r>
                  </m:oMath>
                </a14:m>
                <a:r>
                  <a:rPr lang="en-US" dirty="0" smtClean="0"/>
                  <a:t> penalty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033" y="3590207"/>
                <a:ext cx="1756635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2063" r="-2069" b="-11428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7060442" y="3537647"/>
            <a:ext cx="907415" cy="446524"/>
          </a:xfrm>
          <a:prstGeom prst="roundRect">
            <a:avLst>
              <a:gd name="adj" fmla="val 47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8057603" y="3774873"/>
            <a:ext cx="321430" cy="0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58" y="4104815"/>
                <a:ext cx="2148629" cy="710707"/>
              </a:xfrm>
              <a:prstGeom prst="rect">
                <a:avLst/>
              </a:prstGeom>
              <a:noFill/>
              <a:ln>
                <a:solidFill>
                  <a:srgbClr val="417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𝑆𝑖𝑔𝑛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𝜖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−1,1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∀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58" y="4104815"/>
                <a:ext cx="2148629" cy="710707"/>
              </a:xfrm>
              <a:prstGeom prst="rect">
                <a:avLst/>
              </a:prstGeom>
              <a:blipFill rotWithShape="0">
                <a:blip r:embed="rId4"/>
                <a:stretch>
                  <a:fillRect t="-44538" b="-5798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6135974" y="4271568"/>
            <a:ext cx="1619493" cy="383217"/>
          </a:xfrm>
          <a:prstGeom prst="roundRect">
            <a:avLst>
              <a:gd name="adj" fmla="val 47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7947902" y="4456775"/>
            <a:ext cx="434156" cy="3394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53545" y="5387992"/>
            <a:ext cx="2933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Note: If this equation doesn’t make sense, go back to the last section and check to make sure you understand it. The logic on this slide follows from the last section.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1663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Penalized LLH implies LASSO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245290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>
                    <a:latin typeface="Cambria Math" charset="0"/>
                  </a:rPr>
                  <a:t>Now for a key insight, this equation is exactly equivalent to estimating equations for a LASSO regression!</a:t>
                </a:r>
              </a:p>
              <a:p>
                <a:endParaRPr lang="en-US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𝛽</m:t>
                      </m:r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</a:rPr>
                        <m:t>𝜆</m:t>
                      </m:r>
                      <m:r>
                        <a:rPr lang="en-US" i="1">
                          <a:latin typeface="Cambria Math" charset="0"/>
                        </a:rPr>
                        <m:t>∗</m:t>
                      </m:r>
                      <m:r>
                        <a:rPr lang="en-US" i="1">
                          <a:latin typeface="Cambria Math" charset="0"/>
                        </a:rPr>
                        <m:t>𝑆𝑖𝑔𝑛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>
                  <a:latin typeface="Cambria Math" charset="0"/>
                </a:endParaRPr>
              </a:p>
              <a:p>
                <a:r>
                  <a:rPr lang="en-US" dirty="0" smtClean="0">
                    <a:latin typeface="Cambria Math" charset="0"/>
                  </a:rPr>
                  <a:t>Turning out attention to LASSO, let </a:t>
                </a:r>
                <a:r>
                  <a:rPr lang="en-US" b="1" dirty="0" smtClean="0">
                    <a:latin typeface="Cambria Math" charset="0"/>
                  </a:rPr>
                  <a:t>y</a:t>
                </a:r>
                <a:r>
                  <a:rPr lang="en-US" dirty="0" smtClean="0">
                    <a:latin typeface="Cambria Math" charset="0"/>
                  </a:rPr>
                  <a:t> be the variable we want to predict and </a:t>
                </a:r>
                <a:r>
                  <a:rPr lang="en-US" b="1" dirty="0" smtClean="0">
                    <a:latin typeface="Cambria Math" charset="0"/>
                  </a:rPr>
                  <a:t>Z</a:t>
                </a:r>
                <a:r>
                  <a:rPr lang="en-US" dirty="0" smtClean="0">
                    <a:latin typeface="Cambria Math" charset="0"/>
                  </a:rPr>
                  <a:t> be the matrix containing the variables to predict why (columns) and observations (rows)</a:t>
                </a:r>
              </a:p>
              <a:p>
                <a:pPr lvl="1"/>
                <a:r>
                  <a:rPr lang="en-US" dirty="0" smtClean="0">
                    <a:latin typeface="Cambria Math" charset="0"/>
                  </a:rPr>
                  <a:t>Then Lasso minimizes:</a:t>
                </a:r>
                <a:endParaRPr lang="en-US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charset="0"/>
                                </a:rPr>
                                <m:t>𝒁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charset="0"/>
                            </a:rPr>
                            <m:t>𝒚</m:t>
                          </m:r>
                          <m:r>
                            <a:rPr lang="en-US" b="1" i="1">
                              <a:latin typeface="Cambria Math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charset="0"/>
                            </a:rPr>
                            <m:t>𝒁</m:t>
                          </m:r>
                          <m:r>
                            <a:rPr lang="en-US" i="1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</a:rPr>
                        <m:t>𝜆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𝑍</m:t>
                    </m:r>
                    <m:r>
                      <a:rPr lang="en-US" i="1">
                        <a:latin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𝜆</m:t>
                    </m:r>
                    <m:r>
                      <a:rPr lang="en-US" i="1">
                        <a:latin typeface="Cambria Math" charset="0"/>
                      </a:rPr>
                      <m:t>∗</m:t>
                    </m:r>
                    <m:r>
                      <a:rPr lang="en-US" i="1">
                        <a:latin typeface="Cambria Math" charset="0"/>
                      </a:rPr>
                      <m:t>𝑆𝑖𝑔𝑛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(17.26)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  <m:f>
                      <m:f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41719C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41719C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1719C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12</m:t>
                                </m:r>
                                <m:r>
                                  <a:rPr lang="en-US" i="1">
                                    <a:solidFill>
                                      <a:srgbClr val="41719C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41719C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41719C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41719C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1719C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srgbClr val="41719C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41719C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41719C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41719C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1719C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𝑘𝑗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41719C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41719C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41719C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1719C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   </m:t>
                            </m:r>
                            <m: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n-US" i="1" dirty="0"/>
                  <a:t>S</a:t>
                </a:r>
                <a:r>
                  <a:rPr lang="en-US" dirty="0"/>
                  <a:t> is the soft-threshold operator: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41719C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 </m:t>
                        </m:r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𝑠𝑖𝑔𝑛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41719C"/>
                            </a:solidFill>
                            <a:latin typeface="Cambria Math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rgbClr val="41719C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245290" cy="4351338"/>
              </a:xfrm>
              <a:blipFill rotWithShape="0">
                <a:blip r:embed="rId2"/>
                <a:stretch>
                  <a:fillRect l="-518" t="-2521" r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9806940" y="2614419"/>
            <a:ext cx="2282189" cy="1193981"/>
          </a:xfrm>
          <a:prstGeom prst="roundRect">
            <a:avLst>
              <a:gd name="adj" fmla="val 54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198516" y="2625669"/>
            <a:ext cx="608423" cy="1182731"/>
          </a:xfrm>
          <a:prstGeom prst="roundRect">
            <a:avLst>
              <a:gd name="adj" fmla="val 543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650730" y="301528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248728" y="2821639"/>
                <a:ext cx="457200" cy="787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728" y="2821639"/>
                <a:ext cx="457200" cy="787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0278032" y="302661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959258" y="2056720"/>
                <a:ext cx="2791428" cy="539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 smtClean="0"/>
                  <a:t>    First equation</a:t>
                </a:r>
                <a:r>
                  <a:rPr lang="en-US" sz="1400" b="0" smtClean="0"/>
                  <a:t>:</a:t>
                </a:r>
                <a:r>
                  <a:rPr lang="en-US" sz="1400"/>
                  <a:t> </a:t>
                </a:r>
                <a:endParaRPr lang="en-US" sz="1400" b="0" i="1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258" y="2056720"/>
                <a:ext cx="2791428" cy="539828"/>
              </a:xfrm>
              <a:prstGeom prst="rect">
                <a:avLst/>
              </a:prstGeom>
              <a:blipFill rotWithShape="0">
                <a:blip r:embed="rId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9933553" y="2821639"/>
                <a:ext cx="411480" cy="787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3553" y="2821639"/>
                <a:ext cx="411480" cy="787400"/>
              </a:xfrm>
              <a:prstGeom prst="rect">
                <a:avLst/>
              </a:prstGeom>
              <a:blipFill rotWithShape="0">
                <a:blip r:embed="rId5"/>
                <a:stretch>
                  <a:fillRect l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0516317" y="2821639"/>
                <a:ext cx="411480" cy="787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317" y="2821639"/>
                <a:ext cx="411480" cy="787400"/>
              </a:xfrm>
              <a:prstGeom prst="rect">
                <a:avLst/>
              </a:prstGeom>
              <a:blipFill rotWithShape="0">
                <a:blip r:embed="rId6"/>
                <a:stretch>
                  <a:fillRect l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1568085" y="2832971"/>
                <a:ext cx="411480" cy="787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8085" y="2832971"/>
                <a:ext cx="411480" cy="787400"/>
              </a:xfrm>
              <a:prstGeom prst="rect">
                <a:avLst/>
              </a:prstGeom>
              <a:blipFill rotWithShape="0">
                <a:blip r:embed="rId7"/>
                <a:stretch>
                  <a:fillRect l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0908528" y="3026616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+ .. +</a:t>
            </a:r>
            <a:endParaRPr lang="en-US" dirty="0"/>
          </a:p>
        </p:txBody>
      </p:sp>
      <p:sp>
        <p:nvSpPr>
          <p:cNvPr id="33" name="Left Brace 32"/>
          <p:cNvSpPr/>
          <p:nvPr/>
        </p:nvSpPr>
        <p:spPr>
          <a:xfrm>
            <a:off x="8959258" y="2194560"/>
            <a:ext cx="225508" cy="1613840"/>
          </a:xfrm>
          <a:prstGeom prst="leftBrace">
            <a:avLst>
              <a:gd name="adj1" fmla="val 63971"/>
              <a:gd name="adj2" fmla="val 695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8"/>
          <a:srcRect t="8373" r="44426"/>
          <a:stretch/>
        </p:blipFill>
        <p:spPr>
          <a:xfrm>
            <a:off x="9380154" y="3914774"/>
            <a:ext cx="2421567" cy="2646181"/>
          </a:xfrm>
          <a:prstGeom prst="rect">
            <a:avLst/>
          </a:prstGeom>
        </p:spPr>
      </p:pic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A019A81-F08F-2249-861B-6DE045682E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Undirected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719763" cy="47466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graph can be represented by 2 types of objects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Nodes (aka vertices)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Edges</a:t>
            </a:r>
          </a:p>
          <a:p>
            <a:r>
              <a:rPr lang="en-US" dirty="0" smtClean="0"/>
              <a:t>The edges represent relationships between the nodes and can (but not necessarily) have weights to quantify the strengths of the relationships</a:t>
            </a:r>
          </a:p>
          <a:p>
            <a:r>
              <a:rPr lang="en-US" dirty="0" smtClean="0"/>
              <a:t>Nodes can take on continuous or discrete values. We will cover both in this class</a:t>
            </a:r>
          </a:p>
          <a:p>
            <a:r>
              <a:rPr lang="en-US" dirty="0" smtClean="0"/>
              <a:t>Another type of graph is a </a:t>
            </a:r>
            <a:r>
              <a:rPr lang="en-US" i="1" dirty="0" smtClean="0"/>
              <a:t>directed graph</a:t>
            </a:r>
            <a:r>
              <a:rPr lang="en-US" dirty="0" smtClean="0"/>
              <a:t>, which we will not cover</a:t>
            </a:r>
          </a:p>
          <a:p>
            <a:pPr lvl="1"/>
            <a:r>
              <a:rPr lang="en-US" dirty="0" smtClean="0"/>
              <a:t>A Bayesian networks is a type of directed graph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305" y="2014538"/>
            <a:ext cx="4509382" cy="40584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need to teach Ridge and Lasso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7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Graph Structures with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569" y="1497116"/>
            <a:ext cx="5104862" cy="508496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“Graphical Lasso”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𝑊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charset="0"/>
                      </a:rPr>
                      <m:t>𝐼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Repeat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  <m:r>
                      <a:rPr lang="en-US" b="0" i="1" smtClean="0">
                        <a:latin typeface="Cambria Math" charset="0"/>
                      </a:rPr>
                      <m:t>=1,2,…</m:t>
                    </m:r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,1,2,…</m:t>
                    </m:r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,…</m:t>
                    </m:r>
                  </m:oMath>
                </a14:m>
                <a:r>
                  <a:rPr lang="en-US" dirty="0" smtClean="0"/>
                  <a:t> until convergence: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 smtClean="0"/>
                  <a:t>Partition the matrix W into part 1: all but the </a:t>
                </a:r>
                <a:r>
                  <a:rPr lang="en-US" dirty="0" err="1" smtClean="0"/>
                  <a:t>jth</a:t>
                </a:r>
                <a:r>
                  <a:rPr lang="en-US" dirty="0" smtClean="0"/>
                  <a:t> row and column, and part 2: the </a:t>
                </a:r>
                <a:r>
                  <a:rPr lang="en-US" dirty="0" err="1" smtClean="0"/>
                  <a:t>jth</a:t>
                </a:r>
                <a:r>
                  <a:rPr lang="en-US" dirty="0" smtClean="0"/>
                  <a:t> row and column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 smtClean="0"/>
                  <a:t>Solve the estimating equations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𝛽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charset="0"/>
                      </a:rPr>
                      <m:t>∗</m:t>
                    </m:r>
                    <m:r>
                      <a:rPr lang="en-US" b="0" i="1" smtClean="0">
                        <a:latin typeface="Cambria Math" charset="0"/>
                      </a:rPr>
                      <m:t>𝑆𝑖𝑔𝑛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 smtClean="0"/>
                  <a:t> using the cyclical coordinate-descent algorithm (17.26*******) for the modified lasso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 smtClean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11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In the final cycle (for each j)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12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=−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charset="0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 smtClean="0"/>
                  <a:t>,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Θ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12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58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356350"/>
            <a:ext cx="107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Very fast!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6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8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Ising</a:t>
            </a:r>
            <a:r>
              <a:rPr lang="en-US" b="1" dirty="0" smtClean="0"/>
              <a:t> Models </a:t>
            </a:r>
            <a:r>
              <a:rPr lang="en-US" dirty="0" smtClean="0"/>
              <a:t>(aka “Boltzmann machines”) – </a:t>
            </a:r>
            <a:r>
              <a:rPr lang="en-US" i="1" dirty="0" smtClean="0"/>
              <a:t>Discrete Variables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2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Ising</a:t>
            </a:r>
            <a:r>
              <a:rPr lang="en-US" dirty="0" smtClean="0"/>
              <a:t> Model Setup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b="0" dirty="0" smtClean="0"/>
                  <a:t>Ising Model is used to model joint effects of pairwise interactions</a:t>
                </a:r>
              </a:p>
              <a:p>
                <a:r>
                  <a:rPr lang="en-US" dirty="0"/>
                  <a:t>J</a:t>
                </a:r>
                <a:r>
                  <a:rPr lang="en-US" b="0" dirty="0" smtClean="0"/>
                  <a:t>oint probability distribution is:</a:t>
                </a:r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Θ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e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Σ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𝐸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Θ</m:t>
                              </m:r>
                            </m:e>
                          </m:d>
                        </m:sup>
                      </m:sSup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for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X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𝜖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𝒳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b="0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Θ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is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the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log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of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the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partition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function</m:t>
                    </m:r>
                    <m:r>
                      <a:rPr lang="en-US" b="0" i="0" smtClean="0">
                        <a:latin typeface="Cambria Math" charset="0"/>
                      </a:rPr>
                      <m:t>:</m:t>
                    </m:r>
                  </m:oMath>
                </a14:m>
                <a:endParaRPr lang="en-US" b="0" i="0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Φ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Θ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𝒳</m:t>
                              </m:r>
                            </m:sub>
                          </m:sSub>
                        </m:e>
                      </m:func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Σ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𝐸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7030A0"/>
                        </a:solidFill>
                        <a:latin typeface="Cambria Math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ensures the probabilities sum to 1 over sample space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b="0" i="0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𝜖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𝐸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𝑗𝑘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stands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for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all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nodes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except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j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Equation requires a constant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 smtClean="0"/>
                  <a:t> to be connected to all other nodes. It’s basically the same as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 smtClean="0"/>
                  <a:t> in linear regression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25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442200" y="4724400"/>
            <a:ext cx="4445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86700" y="4413591"/>
                <a:ext cx="3048000" cy="98873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Implies logistic form for each node conditional on others. 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sz="1400" dirty="0" smtClean="0"/>
                  <a:t> measures dependence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charset="0"/>
                      </a:rPr>
                      <m:t> </m:t>
                    </m:r>
                    <m:r>
                      <a:rPr lang="en-US" sz="1400" b="0" i="1" smtClean="0">
                        <a:latin typeface="Cambria Math" charset="0"/>
                      </a:rPr>
                      <m:t>𝑜𝑛</m:t>
                    </m:r>
                    <m:r>
                      <a:rPr lang="en-US" sz="14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 smtClean="0"/>
                  <a:t> conditional on other nodes</a:t>
                </a:r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0" y="4413591"/>
                <a:ext cx="3048000" cy="988732"/>
              </a:xfrm>
              <a:prstGeom prst="rect">
                <a:avLst/>
              </a:prstGeom>
              <a:blipFill rotWithShape="0">
                <a:blip r:embed="rId3"/>
                <a:stretch>
                  <a:fillRect l="-398" t="-610" b="-975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25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Ising</a:t>
            </a:r>
            <a:r>
              <a:rPr lang="en-US" dirty="0" smtClean="0"/>
              <a:t> Models with </a:t>
            </a:r>
            <a:r>
              <a:rPr lang="en-US" i="1" dirty="0" smtClean="0"/>
              <a:t>Known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Must only estimate edge parameters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2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Given some data, how to estimate parameters?</a:t>
                </a:r>
              </a:p>
              <a:p>
                <a:pPr marL="0" indent="0" algn="ctr">
                  <a:buNone/>
                </a:pPr>
                <a:r>
                  <a:rPr lang="en-US" dirty="0" smtClean="0">
                    <a:ea typeface="Cambria Math" charset="0"/>
                    <a:cs typeface="Cambria Math" charset="0"/>
                  </a:rPr>
                  <a:t>LLH,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Θ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p>
                    </m:sSubSup>
                    <m:func>
                      <m:func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Pr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914400" lvl="2" indent="0" algn="ctr">
                  <a:buNone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charset="0"/>
                          </a:rPr>
                          <m:t>Σ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𝑁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charset="0"/>
                          </a:rPr>
                          <m:t>Σ</m:t>
                        </m:r>
                      </m:e>
                      <m:sub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</a:rPr>
                          <m:t>𝜖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𝑗𝑘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𝑖𝑘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</a:rPr>
                      <m:t>Φ</m:t>
                    </m:r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charset="0"/>
                          </a:rPr>
                          <m:t>Θ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sz="2800" dirty="0" smtClean="0"/>
              </a:p>
              <a:p>
                <a:endParaRPr lang="en-US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b="0" dirty="0" smtClean="0">
                    <a:ea typeface="Cambria Math" charset="0"/>
                    <a:cs typeface="Cambria Math" charset="0"/>
                  </a:rPr>
                  <a:t>Taking gradient of LLH, we get:</a:t>
                </a:r>
                <a:endParaRPr lang="en-US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𝑖𝑘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0" indent="0" algn="ctr">
                  <a:buNone/>
                </a:pPr>
                <a:r>
                  <a:rPr lang="en-US" dirty="0" smtClean="0">
                    <a:ea typeface="Cambria Math" charset="0"/>
                    <a:cs typeface="Cambria Math" charset="0"/>
                  </a:rPr>
                  <a:t>and</a:t>
                </a:r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Φ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𝒳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d>
                      <m:d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Θ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B050"/>
                  </a:solidFill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39300" y="2387600"/>
            <a:ext cx="257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comes from joint probability distribution formula</a:t>
            </a:r>
            <a:endParaRPr lang="en-US" dirty="0"/>
          </a:p>
        </p:txBody>
      </p:sp>
      <p:sp>
        <p:nvSpPr>
          <p:cNvPr id="7" name="Curved Left Arrow 6"/>
          <p:cNvSpPr/>
          <p:nvPr/>
        </p:nvSpPr>
        <p:spPr>
          <a:xfrm>
            <a:off x="9144000" y="2514600"/>
            <a:ext cx="495300" cy="79633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0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 smtClean="0">
                    <a:ea typeface="Cambria Math" charset="0"/>
                    <a:cs typeface="Cambria Math" charset="0"/>
                  </a:rPr>
                  <a:t>Set gradient to 0,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en-US" b="0" dirty="0" smtClean="0">
                    <a:ea typeface="Cambria Math" charset="0"/>
                    <a:cs typeface="Cambria Math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b="0" dirty="0" smtClean="0">
                    <a:ea typeface="Cambria Math" charset="0"/>
                    <a:cs typeface="Cambria Math" charset="0"/>
                  </a:rPr>
                  <a:t>]</a:t>
                </a:r>
              </a:p>
              <a:p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endParaRPr lang="en-US" dirty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Need another way that’s not so computationally difficult, otherwise can only process roughly 30 nodes</a:t>
                </a:r>
                <a:endParaRPr lang="en-US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28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327900" y="2768600"/>
            <a:ext cx="749300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950200" y="2930286"/>
                <a:ext cx="26543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Very difficult to compute must iterate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𝑜𝑓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𝑡h𝑒</m:t>
                    </m:r>
                    <m:r>
                      <a:rPr lang="en-US" b="0" i="1" smtClean="0">
                        <a:latin typeface="Cambria Math" charset="0"/>
                      </a:rPr>
                      <m:t> \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charset="0"/>
                      </a:rPr>
                      <m:t>X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 smtClean="0"/>
                  <a:t> possible values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200" y="2930286"/>
                <a:ext cx="265430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835" t="-3046" b="-13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02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Ising</a:t>
            </a:r>
            <a:r>
              <a:rPr lang="en-US" dirty="0" smtClean="0"/>
              <a:t> Models with </a:t>
            </a:r>
            <a:r>
              <a:rPr lang="en-US" i="1" dirty="0" smtClean="0"/>
              <a:t>Unknown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Must estimate both graph structure and edge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4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8993957" y="5056703"/>
            <a:ext cx="750256" cy="1801297"/>
          </a:xfrm>
          <a:prstGeom prst="rect">
            <a:avLst/>
          </a:prstGeom>
          <a:solidFill>
            <a:srgbClr val="7030A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744213" y="5056703"/>
            <a:ext cx="791437" cy="18012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8198709" y="5056703"/>
            <a:ext cx="795248" cy="18012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Cliques and Graphs Attributes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1805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Complete Graph – every vertex is connected to all other vertices</a:t>
                </a:r>
              </a:p>
              <a:p>
                <a:r>
                  <a:rPr lang="en-US" dirty="0" smtClean="0"/>
                  <a:t>Subgraph – subset of vertices with all their edges</a:t>
                </a:r>
              </a:p>
              <a:p>
                <a:r>
                  <a:rPr lang="en-US" b="1" dirty="0" smtClean="0"/>
                  <a:t>Clique – Complete subgraph</a:t>
                </a:r>
              </a:p>
              <a:p>
                <a:r>
                  <a:rPr lang="en-US" dirty="0"/>
                  <a:t>A graph can also be separated into 2 conditionally independent pieces given a subset that connects them. </a:t>
                </a:r>
              </a:p>
              <a:p>
                <a:pPr lvl="1"/>
                <a:r>
                  <a:rPr lang="en-US" dirty="0"/>
                  <a:t>For example if a subgraph C contains all the vertices that connect subgraphs A and B, we can say </a:t>
                </a:r>
                <a:r>
                  <a:rPr lang="en-US" i="1" dirty="0"/>
                  <a:t>A and be are conditionally independent given C</a:t>
                </a:r>
                <a:r>
                  <a:rPr lang="en-US" dirty="0"/>
                  <a:t>, using the notation: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</a:rPr>
                        <m:t>⊥</m:t>
                      </m:r>
                      <m:r>
                        <a:rPr lang="en-US" i="1">
                          <a:latin typeface="Cambria Math" charset="0"/>
                        </a:rPr>
                        <m:t>𝐵</m:t>
                      </m:r>
                      <m:r>
                        <a:rPr lang="en-US" i="1">
                          <a:latin typeface="Cambria Math" charset="0"/>
                        </a:rPr>
                        <m:t>|</m:t>
                      </m:r>
                      <m:r>
                        <a:rPr lang="en-US" i="1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18050"/>
              </a:xfrm>
              <a:blipFill rotWithShape="0">
                <a:blip r:embed="rId2"/>
                <a:stretch>
                  <a:fillRect l="-1043" t="-2067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240870" y="5601394"/>
            <a:ext cx="250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many computations on graphs (which we will see) first compose a graph into its maximum cliques</a:t>
            </a:r>
            <a:endParaRPr lang="en-US" sz="1600" dirty="0"/>
          </a:p>
        </p:txBody>
      </p:sp>
      <p:sp>
        <p:nvSpPr>
          <p:cNvPr id="61" name="Oval 60"/>
          <p:cNvSpPr/>
          <p:nvPr/>
        </p:nvSpPr>
        <p:spPr>
          <a:xfrm>
            <a:off x="8476091" y="520983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8476091" y="620911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63" name="Oval 62"/>
          <p:cNvSpPr/>
          <p:nvPr/>
        </p:nvSpPr>
        <p:spPr>
          <a:xfrm>
            <a:off x="9871365" y="621117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64" name="Straight Connector 63"/>
          <p:cNvCxnSpPr>
            <a:stCxn id="62" idx="7"/>
          </p:cNvCxnSpPr>
          <p:nvPr/>
        </p:nvCxnSpPr>
        <p:spPr>
          <a:xfrm flipV="1">
            <a:off x="8866336" y="6006206"/>
            <a:ext cx="398918" cy="26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3" idx="1"/>
          </p:cNvCxnSpPr>
          <p:nvPr/>
        </p:nvCxnSpPr>
        <p:spPr>
          <a:xfrm>
            <a:off x="9482783" y="6006206"/>
            <a:ext cx="455537" cy="271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1" idx="5"/>
            <a:endCxn id="68" idx="1"/>
          </p:cNvCxnSpPr>
          <p:nvPr/>
        </p:nvCxnSpPr>
        <p:spPr>
          <a:xfrm>
            <a:off x="8866336" y="5600075"/>
            <a:ext cx="341103" cy="244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9140484" y="57776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208330" y="5777606"/>
            <a:ext cx="29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285341" y="6016754"/>
            <a:ext cx="33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394658" y="5046025"/>
            <a:ext cx="33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6" name="Slide Number Placeholder 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5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Wainwright, </a:t>
            </a:r>
            <a:r>
              <a:rPr lang="en-US" dirty="0" err="1" smtClean="0"/>
              <a:t>Ravikumar</a:t>
            </a:r>
            <a:r>
              <a:rPr lang="en-US" dirty="0" smtClean="0"/>
              <a:t>, Lafferty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𝑅𝑒𝑔𝑢𝑙𝑎𝑟𝑖𝑧𝑒𝑑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𝐿𝑜𝑔𝑖𝑠𝑡𝑖𝑐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𝑅𝑒𝑔𝑟𝑒𝑠𝑠𝑖𝑜𝑛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Primary purpose of the paper is to estimate graph structure (using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𝑙𝑜𝑔𝑖𝑠𝑡𝑖𝑐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𝑟𝑒𝑔𝑟𝑒𝑠𝑠𝑖𝑜𝑛</m:t>
                    </m:r>
                  </m:oMath>
                </a14:m>
                <a:r>
                  <a:rPr lang="en-US" dirty="0" smtClean="0"/>
                  <a:t>), estimating edge weights is secondary</a:t>
                </a:r>
              </a:p>
              <a:p>
                <a:r>
                  <a:rPr lang="en-US" dirty="0" smtClean="0"/>
                  <a:t>Logistic regression means minimizing the following LLH: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</m:sSub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is p-dimensional covariate (explanatory)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is response</a:t>
                </a:r>
              </a:p>
              <a:p>
                <a:r>
                  <a:rPr lang="en-US" dirty="0" smtClean="0"/>
                  <a:t>Impose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constraint </a:t>
                </a:r>
                <a:r>
                  <a:rPr lang="en-US" dirty="0" smtClean="0"/>
                  <a:t>on parameter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arg</m:t>
                              </m:r>
                              <m:r>
                                <a:rPr lang="en-US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𝜃𝜖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{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1+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latin typeface="Cambria Math" charset="0"/>
                                                          <a:ea typeface="Cambria Math" charset="0"/>
                                                          <a:cs typeface="Cambria Math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charset="0"/>
                                                          <a:ea typeface="Cambria Math" charset="0"/>
                                                          <a:cs typeface="Cambria Math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charset="0"/>
                                                          <a:ea typeface="Cambria Math" charset="0"/>
                                                          <a:cs typeface="Cambria Math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charset="0"/>
                                                          <a:ea typeface="Cambria Math" charset="0"/>
                                                          <a:cs typeface="Cambria Math" charset="0"/>
                                                        </a:rPr>
                                                        <m:t>𝑠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𝜖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𝑉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𝜖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 smtClean="0"/>
                  <a:t> denotes vector where </a:t>
                </a:r>
              </a:p>
              <a:p>
                <a:pPr lvl="1"/>
                <a:r>
                  <a:rPr lang="en-US" dirty="0" smtClean="0"/>
                  <a:t>Regress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on all other variables, sharing some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Compute gradients and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30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899400" y="3759200"/>
            <a:ext cx="1003300" cy="469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8369300" y="3517900"/>
            <a:ext cx="965200" cy="241300"/>
          </a:xfrm>
          <a:prstGeom prst="bentConnector3">
            <a:avLst>
              <a:gd name="adj1" fmla="val 2631"/>
            </a:avLst>
          </a:prstGeom>
          <a:ln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334500" y="3056235"/>
                <a:ext cx="2260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Explanatory variable with weight. Same as: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𝛽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𝛽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0" y="3056235"/>
                <a:ext cx="2260600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2156" t="-3289" r="-269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08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Attributes continued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Pairwise </a:t>
                </a:r>
                <a:r>
                  <a:rPr lang="en-US" dirty="0"/>
                  <a:t>vs higher-order dependence (example graph on right)</a:t>
                </a:r>
              </a:p>
              <a:p>
                <a:pPr lvl="1"/>
                <a:r>
                  <a:rPr lang="en-US" dirty="0"/>
                  <a:t>Pairwise: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𝑍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Only considers the relationship between 2 nodes at a time</a:t>
                </a:r>
              </a:p>
              <a:p>
                <a:pPr lvl="1"/>
                <a:r>
                  <a:rPr lang="en-US" dirty="0"/>
                  <a:t>Higher-order: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𝑧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May consider 3-way relationships (or more) between nodes in a graph</a:t>
                </a:r>
              </a:p>
              <a:p>
                <a:pPr lvl="1"/>
                <a:r>
                  <a:rPr lang="en-US" dirty="0"/>
                  <a:t>Markov networks (the graphs we will see) only consider pairwise relationships</a:t>
                </a:r>
              </a:p>
              <a:p>
                <a:endParaRPr lang="en-US" dirty="0"/>
              </a:p>
              <a:p>
                <a:r>
                  <a:rPr lang="en-US" dirty="0" smtClean="0"/>
                  <a:t>Probability </a:t>
                </a:r>
                <a:r>
                  <a:rPr lang="en-US" dirty="0"/>
                  <a:t>density function for Gaussian Graphic Model,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𝑍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𝒞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𝑍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</a:rPr>
                            <m:t>𝜖𝜒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𝒞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3927565" y="5936480"/>
            <a:ext cx="522515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77587" y="5613314"/>
            <a:ext cx="139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Normalizing constant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09906" y="5975668"/>
                <a:ext cx="19975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𝒞</m:t>
                    </m:r>
                  </m:oMath>
                </a14:m>
                <a:r>
                  <a:rPr lang="en-US" dirty="0" smtClean="0"/>
                  <a:t> is set of “maximal cliques”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06" y="5975668"/>
                <a:ext cx="1997529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/>
          <p:nvPr/>
        </p:nvCxnSpPr>
        <p:spPr>
          <a:xfrm rot="10800000">
            <a:off x="6163690" y="6119360"/>
            <a:ext cx="746216" cy="179474"/>
          </a:xfrm>
          <a:prstGeom prst="bentConnector3">
            <a:avLst>
              <a:gd name="adj1" fmla="val 99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0800000">
            <a:off x="6687789" y="5491554"/>
            <a:ext cx="983698" cy="180560"/>
          </a:xfrm>
          <a:prstGeom prst="bentConnector3">
            <a:avLst>
              <a:gd name="adj1" fmla="val 1001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83833" y="5476999"/>
            <a:ext cx="219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Click potentials </a:t>
            </a:r>
            <a:r>
              <a:rPr lang="en-US" dirty="0" smtClean="0"/>
              <a:t>(+</a:t>
            </a:r>
            <a:r>
              <a:rPr lang="en-US" dirty="0" err="1" smtClean="0"/>
              <a:t>ve</a:t>
            </a:r>
            <a:r>
              <a:rPr lang="en-US" dirty="0" smtClean="0"/>
              <a:t>)</a:t>
            </a:r>
            <a:endParaRPr lang="en-US" i="1" dirty="0"/>
          </a:p>
        </p:txBody>
      </p:sp>
      <p:sp>
        <p:nvSpPr>
          <p:cNvPr id="11" name="Oval 10"/>
          <p:cNvSpPr/>
          <p:nvPr/>
        </p:nvSpPr>
        <p:spPr>
          <a:xfrm>
            <a:off x="10207284" y="207967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571895" y="30893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3" name="Oval 12"/>
          <p:cNvSpPr/>
          <p:nvPr/>
        </p:nvSpPr>
        <p:spPr>
          <a:xfrm>
            <a:off x="10896600" y="309152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14" name="Straight Connector 13"/>
          <p:cNvCxnSpPr>
            <a:stCxn id="14" idx="6"/>
            <a:endCxn id="15" idx="2"/>
          </p:cNvCxnSpPr>
          <p:nvPr/>
        </p:nvCxnSpPr>
        <p:spPr>
          <a:xfrm>
            <a:off x="10029095" y="3317924"/>
            <a:ext cx="867505" cy="2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  <a:endCxn id="15" idx="0"/>
          </p:cNvCxnSpPr>
          <p:nvPr/>
        </p:nvCxnSpPr>
        <p:spPr>
          <a:xfrm>
            <a:off x="10597529" y="2469922"/>
            <a:ext cx="527671" cy="62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3"/>
            <a:endCxn id="14" idx="0"/>
          </p:cNvCxnSpPr>
          <p:nvPr/>
        </p:nvCxnSpPr>
        <p:spPr>
          <a:xfrm flipH="1">
            <a:off x="9800495" y="2469922"/>
            <a:ext cx="473744" cy="619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3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Graphs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</a:t>
            </a:r>
            <a:r>
              <a:rPr lang="en-US" dirty="0"/>
              <a:t>M</a:t>
            </a:r>
            <a:r>
              <a:rPr lang="en-US" dirty="0" smtClean="0"/>
              <a:t>arkov graph, the nodes are random variables and the edges are parameters measuring the relationship between variables</a:t>
            </a:r>
          </a:p>
          <a:p>
            <a:r>
              <a:rPr lang="en-US" dirty="0" smtClean="0"/>
              <a:t>A graph is just a way to visualize the joint distribution of a group of random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Gaussian Graphic Models </a:t>
            </a:r>
            <a:r>
              <a:rPr lang="en-US" dirty="0" smtClean="0"/>
              <a:t>(aka “Markov </a:t>
            </a:r>
            <a:r>
              <a:rPr lang="en-US" dirty="0"/>
              <a:t>N</a:t>
            </a:r>
            <a:r>
              <a:rPr lang="en-US" dirty="0" smtClean="0"/>
              <a:t>etworks” or “Markov Random Fields”) – </a:t>
            </a:r>
            <a:r>
              <a:rPr lang="en-US" i="1" dirty="0" smtClean="0"/>
              <a:t>Continuous Variables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3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charset="0"/>
                  </a:rPr>
                  <a:t>The inverse of the covariance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𝜮</m:t>
                        </m:r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−</m:t>
                        </m:r>
                        <m:r>
                          <a:rPr lang="en-US" b="1" i="1">
                            <a:latin typeface="Cambria Math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>
                    <a:latin typeface="Cambria Math" charset="0"/>
                  </a:rPr>
                  <a:t> is called the </a:t>
                </a:r>
                <a:r>
                  <a:rPr lang="en-US" i="1" dirty="0">
                    <a:latin typeface="Cambria Math" charset="0"/>
                  </a:rPr>
                  <a:t>precision matrix</a:t>
                </a:r>
                <a:r>
                  <a:rPr lang="en-US" dirty="0">
                    <a:latin typeface="Cambria Math" charset="0"/>
                  </a:rPr>
                  <a:t>. It contains information on the </a:t>
                </a:r>
                <a:r>
                  <a:rPr lang="en-US" i="1" dirty="0">
                    <a:latin typeface="Cambria Math" charset="0"/>
                  </a:rPr>
                  <a:t>conditional</a:t>
                </a:r>
                <a:r>
                  <a:rPr lang="en-US" dirty="0">
                    <a:latin typeface="Cambria Math" charset="0"/>
                  </a:rPr>
                  <a:t> or </a:t>
                </a:r>
                <a:r>
                  <a:rPr lang="en-US" i="1" dirty="0">
                    <a:latin typeface="Cambria Math" charset="0"/>
                  </a:rPr>
                  <a:t>partial</a:t>
                </a:r>
                <a:r>
                  <a:rPr lang="en-US" dirty="0">
                    <a:latin typeface="Cambria Math" charset="0"/>
                  </a:rPr>
                  <a:t> </a:t>
                </a:r>
                <a:r>
                  <a:rPr lang="en-US" i="1" dirty="0">
                    <a:latin typeface="Cambria Math" charset="0"/>
                  </a:rPr>
                  <a:t>covariance</a:t>
                </a:r>
                <a:r>
                  <a:rPr lang="en-US" dirty="0">
                    <a:latin typeface="Cambria Math" charset="0"/>
                  </a:rPr>
                  <a:t> between variables</a:t>
                </a:r>
              </a:p>
              <a:p>
                <a:pPr lvl="1"/>
                <a:r>
                  <a:rPr lang="en-US" dirty="0">
                    <a:latin typeface="Cambria Math" charset="0"/>
                  </a:rPr>
                  <a:t>More explicitly, it is the covariance between variables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𝑎𝑛𝑑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>
                    <a:latin typeface="Cambria Math" charset="0"/>
                  </a:rPr>
                  <a:t> conditioned on all the other variables</a:t>
                </a:r>
              </a:p>
              <a:p>
                <a:pPr lvl="1"/>
                <a:r>
                  <a:rPr lang="en-US" dirty="0">
                    <a:latin typeface="Cambria Math" charset="0"/>
                  </a:rPr>
                  <a:t>If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𝑖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Cambria Math" charset="0"/>
                  </a:rPr>
                  <a:t> component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𝜮</m:t>
                        </m:r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−</m:t>
                        </m:r>
                        <m:r>
                          <a:rPr lang="en-US" b="1" i="1">
                            <a:latin typeface="Cambria Math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>
                    <a:latin typeface="Cambria Math" charset="0"/>
                  </a:rPr>
                  <a:t> is 0, then variables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𝑎𝑛𝑑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>
                    <a:latin typeface="Cambria Math" charset="0"/>
                  </a:rPr>
                  <a:t> are conditionally </a:t>
                </a:r>
                <a:r>
                  <a:rPr lang="en-US" dirty="0" smtClean="0">
                    <a:latin typeface="Cambria Math" charset="0"/>
                  </a:rPr>
                  <a:t>independent</a:t>
                </a:r>
              </a:p>
              <a:p>
                <a:pPr lvl="1"/>
                <a:r>
                  <a:rPr lang="en-US" dirty="0" smtClean="0">
                    <a:latin typeface="Cambria Math" charset="0"/>
                  </a:rPr>
                  <a:t>We will also use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charset="0"/>
                      </a:rPr>
                      <m:t>𝚯</m:t>
                    </m:r>
                  </m:oMath>
                </a14:m>
                <a:r>
                  <a:rPr lang="en-US" dirty="0" smtClean="0">
                    <a:latin typeface="Cambria Math" charset="0"/>
                  </a:rPr>
                  <a:t> to denote the precision matrix,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charset="0"/>
                          </a:rPr>
                          <m:t>𝚺</m:t>
                        </m:r>
                      </m:e>
                      <m:sup>
                        <m:r>
                          <a:rPr lang="en-US" b="1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𝟏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0" smtClean="0">
                        <a:latin typeface="Cambria Math" charset="0"/>
                      </a:rPr>
                      <m:t>𝚯</m:t>
                    </m:r>
                  </m:oMath>
                </a14:m>
                <a:endParaRPr lang="en-US" b="1" dirty="0">
                  <a:latin typeface="Cambria Math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0364" y="5576798"/>
            <a:ext cx="2989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A property of Gaussian distributions is that all </a:t>
            </a:r>
            <a:r>
              <a:rPr lang="en-US" smtClean="0"/>
              <a:t>conditional distributions are also Gaussian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Distribution of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latin typeface="Cambria Math" charset="0"/>
                  </a:rPr>
                  <a:t>In order to understand the conditional distribution of variables, let’s focus on 1 variable and examine its conditional distribution on the other variables</a:t>
                </a:r>
              </a:p>
              <a:p>
                <a:r>
                  <a:rPr lang="en-US" dirty="0" smtClean="0">
                    <a:latin typeface="Cambria Math" charset="0"/>
                  </a:rPr>
                  <a:t>Let’s say our set of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b="0" i="1" dirty="0" smtClean="0">
                    <a:latin typeface="Cambria Math" charset="0"/>
                  </a:rPr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where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Z</m:t>
                    </m:r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p</m:t>
                            </m:r>
                            <m:r>
                              <a:rPr lang="en-US" b="0" i="0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and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Y</m:t>
                    </m:r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</m:t>
                        </m:r>
                      </m:sub>
                    </m:sSub>
                  </m:oMath>
                </a14:m>
                <a:endParaRPr lang="en-US" dirty="0">
                  <a:latin typeface="Cambria Math" charset="0"/>
                </a:endParaRPr>
              </a:p>
              <a:p>
                <a:r>
                  <a:rPr lang="en-US" b="0" dirty="0" smtClean="0"/>
                  <a:t>Then our conditional distribution is:</a:t>
                </a:r>
              </a:p>
              <a:p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r>
                        <a:rPr lang="en-US" b="0" i="1" smtClean="0">
                          <a:latin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</a:rPr>
                        <m:t>𝑍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</a:rPr>
                        <m:t> ~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𝒩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𝑍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𝑍𝑍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𝑍𝑌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𝑌𝑌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𝑍𝑌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𝑍𝑍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𝑍𝑌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/>
                  <a:t>Where we partition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Σ</m:t>
                    </m:r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Σ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𝑍𝑍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</a:rPr>
                                    <m:t>𝑍𝑌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</a:rPr>
                                    <m:t>𝑍𝑌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𝑌𝑌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  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Σ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501" r="-522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7146571" y="4837577"/>
            <a:ext cx="3829396" cy="1779123"/>
            <a:chOff x="7954884" y="2504309"/>
            <a:chExt cx="3829396" cy="17791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74" t="8805" r="16119" b="15122"/>
            <a:stretch/>
          </p:blipFill>
          <p:spPr>
            <a:xfrm>
              <a:off x="7967945" y="2517371"/>
              <a:ext cx="3816335" cy="1766061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7954884" y="2504309"/>
              <a:ext cx="3433478" cy="1574730"/>
            </a:xfrm>
            <a:prstGeom prst="roundRect">
              <a:avLst>
                <a:gd name="adj" fmla="val 1767"/>
              </a:avLst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401425" y="2517372"/>
              <a:ext cx="382854" cy="1574730"/>
            </a:xfrm>
            <a:prstGeom prst="roundRect">
              <a:avLst>
                <a:gd name="adj" fmla="val 176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401425" y="4092102"/>
              <a:ext cx="382854" cy="191330"/>
            </a:xfrm>
            <a:prstGeom prst="roundRect">
              <a:avLst>
                <a:gd name="adj" fmla="val 1767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967946" y="4092102"/>
              <a:ext cx="3433478" cy="191330"/>
            </a:xfrm>
            <a:prstGeom prst="roundRect">
              <a:avLst>
                <a:gd name="adj" fmla="val 1767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1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Compared with multiple 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030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If we substitute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𝑍𝑍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𝑍𝑌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</a:rPr>
                  <a:t>, we get</a:t>
                </a:r>
              </a:p>
              <a:p>
                <a:pPr marL="0" indent="0">
                  <a:buNone/>
                </a:pPr>
                <a:endParaRPr lang="en-US" sz="800" dirty="0" smtClean="0">
                  <a:latin typeface="Cambria Math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|</m:t>
                      </m:r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𝑍</m:t>
                      </m:r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𝑧</m:t>
                      </m:r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 ~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𝒩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𝑍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𝑌𝑌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𝑍𝑌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en-US" dirty="0" smtClean="0">
                    <a:latin typeface="Cambria Math" charset="0"/>
                  </a:rPr>
                  <a:t>Which begins to look a lot like multiple linear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Cambria Math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𝑍</m:t>
                    </m:r>
                    <m:r>
                      <a:rPr lang="en-US" b="0" i="1" smtClean="0">
                        <a:latin typeface="Cambria Math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>
                  <a:latin typeface="Cambria Math" charset="0"/>
                </a:endParaRPr>
              </a:p>
              <a:p>
                <a:r>
                  <a:rPr lang="en-US" dirty="0" smtClean="0"/>
                  <a:t>Now we want to partition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charset="0"/>
                      </a:rPr>
                      <m:t>𝚯</m:t>
                    </m:r>
                  </m:oMath>
                </a14:m>
                <a:r>
                  <a:rPr lang="en-US" dirty="0" smtClean="0"/>
                  <a:t> the same way we partitioned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1" i="0" smtClean="0">
                        <a:latin typeface="Cambria Math" charset="0"/>
                      </a:rPr>
                      <m:t>𝚺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ΣΘ</m:t>
                    </m:r>
                    <m:r>
                      <a:rPr lang="en-US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I</m:t>
                    </m:r>
                    <m:r>
                      <a:rPr lang="en-US" b="0" i="0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dirty="0" smtClean="0"/>
                  <a:t> we can use standard formulas for partitioned inverse to get</a:t>
                </a:r>
                <a:r>
                  <a:rPr lang="en-US" dirty="0"/>
                  <a:t> </a:t>
                </a:r>
                <a:endParaRPr lang="en-US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𝑍𝑌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𝑌𝑌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𝑍𝑍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𝑍𝑌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𝑌𝑌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𝑌𝑌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𝑍𝑌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𝑍𝑍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𝑍𝑌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𝛽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𝑍𝑍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𝑍𝑌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𝑍𝑌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𝑌𝑌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 smtClean="0"/>
                  <a:t>2 important conclusions </a:t>
                </a:r>
                <a:endParaRPr lang="en-US" b="1" u="sng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𝛽</m:t>
                    </m:r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 smtClean="0"/>
                  <a:t>, Y is conditionally independent on Z (plug into above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formula</a:t>
                </a:r>
                <a:r>
                  <a:rPr lang="en-US" dirty="0" smtClean="0"/>
                  <a:t>)</a:t>
                </a:r>
              </a:p>
              <a:p>
                <a:pPr marL="1428750" lvl="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𝛽</m:t>
                    </m:r>
                  </m:oMath>
                </a14:m>
                <a:r>
                  <a:rPr lang="en-US" dirty="0" smtClean="0"/>
                  <a:t> can only be 0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𝑍𝑌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 smtClean="0"/>
                  <a:t>, which means a 0 in the precision matrix indicates conditional independence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We can apply multiple linear regression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0306"/>
              </a:xfrm>
              <a:blipFill rotWithShape="0">
                <a:blip r:embed="rId2"/>
                <a:stretch>
                  <a:fillRect l="-754" t="-2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A81-F08F-2249-861B-6DE045682E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6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18982</TotalTime>
  <Words>1077</Words>
  <Application>Microsoft Macintosh PowerPoint</Application>
  <PresentationFormat>Widescreen</PresentationFormat>
  <Paragraphs>290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Calibri Light</vt:lpstr>
      <vt:lpstr>Cambria Math</vt:lpstr>
      <vt:lpstr>Arial</vt:lpstr>
      <vt:lpstr>Office Theme</vt:lpstr>
      <vt:lpstr>Undirected Graphic Models</vt:lpstr>
      <vt:lpstr>Intro to Undirected Graphs</vt:lpstr>
      <vt:lpstr>Cliques and Graphs Attributes</vt:lpstr>
      <vt:lpstr>Graph Attributes continued</vt:lpstr>
      <vt:lpstr>Markov Graphs Intuition</vt:lpstr>
      <vt:lpstr>Gaussian Graphic Models (aka “Markov Networks” or “Markov Random Fields”) – Continuous Variables</vt:lpstr>
      <vt:lpstr>Conditional Probabilities</vt:lpstr>
      <vt:lpstr>Conditional Distribution of Variables</vt:lpstr>
      <vt:lpstr>Compared with multiple linear regression</vt:lpstr>
      <vt:lpstr>Gaussian Graphic Models with Known Structure</vt:lpstr>
      <vt:lpstr>Estimating Covariance Matrix</vt:lpstr>
      <vt:lpstr>Estimating Covariance Matrix with LLH</vt:lpstr>
      <vt:lpstr>Solving for W=Θ^(-1) with modified regression – Setup 1</vt:lpstr>
      <vt:lpstr>Solving for W=Θ^(-1) with modified regression – Setup 2</vt:lpstr>
      <vt:lpstr>Solving for W=Θ^(-1) with modified regression – Algorithm</vt:lpstr>
      <vt:lpstr>Code</vt:lpstr>
      <vt:lpstr>Gaussian Graphic Models with Unknown Structure</vt:lpstr>
      <vt:lpstr>Estimation of Graph Structure</vt:lpstr>
      <vt:lpstr>Penalized LLH implies LASSO Regression</vt:lpstr>
      <vt:lpstr>Do we need to teach Ridge and Lasso regression?</vt:lpstr>
      <vt:lpstr>Graph Structures with Different λ</vt:lpstr>
      <vt:lpstr>“Graphical Lasso” Algorithm</vt:lpstr>
      <vt:lpstr>About paper</vt:lpstr>
      <vt:lpstr>Ising Models (aka “Boltzmann machines”) – Discrete Variables</vt:lpstr>
      <vt:lpstr>Ising Model Setup</vt:lpstr>
      <vt:lpstr>Ising Models with Known Structure</vt:lpstr>
      <vt:lpstr>Estimation of parameters</vt:lpstr>
      <vt:lpstr>Estimation of parameters</vt:lpstr>
      <vt:lpstr>Ising Models with Unknown Structure</vt:lpstr>
      <vt:lpstr>Wainwright, Ravikumar, Lafferty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Covariance and Dependence</dc:title>
  <dc:creator>Microsoft Office User</dc:creator>
  <cp:lastModifiedBy>Microsoft Office User</cp:lastModifiedBy>
  <cp:revision>226</cp:revision>
  <dcterms:created xsi:type="dcterms:W3CDTF">2017-08-19T08:03:32Z</dcterms:created>
  <dcterms:modified xsi:type="dcterms:W3CDTF">2017-11-02T07:49:36Z</dcterms:modified>
</cp:coreProperties>
</file>