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4" r:id="rId4"/>
    <p:sldId id="257" r:id="rId5"/>
    <p:sldId id="273" r:id="rId6"/>
    <p:sldId id="263" r:id="rId7"/>
    <p:sldId id="265" r:id="rId8"/>
    <p:sldId id="268" r:id="rId9"/>
    <p:sldId id="269" r:id="rId10"/>
    <p:sldId id="271" r:id="rId11"/>
    <p:sldId id="272" r:id="rId12"/>
    <p:sldId id="258" r:id="rId13"/>
    <p:sldId id="259" r:id="rId14"/>
    <p:sldId id="261" r:id="rId15"/>
    <p:sldId id="260" r:id="rId16"/>
    <p:sldId id="262" r:id="rId17"/>
    <p:sldId id="274" r:id="rId18"/>
    <p:sldId id="267" r:id="rId19"/>
    <p:sldId id="293" r:id="rId20"/>
    <p:sldId id="280" r:id="rId21"/>
    <p:sldId id="281" r:id="rId22"/>
    <p:sldId id="294" r:id="rId23"/>
    <p:sldId id="278" r:id="rId24"/>
    <p:sldId id="279" r:id="rId25"/>
    <p:sldId id="295" r:id="rId26"/>
    <p:sldId id="282" r:id="rId27"/>
    <p:sldId id="283" r:id="rId28"/>
    <p:sldId id="296" r:id="rId29"/>
    <p:sldId id="286" r:id="rId30"/>
    <p:sldId id="289" r:id="rId31"/>
    <p:sldId id="287" r:id="rId32"/>
    <p:sldId id="275" r:id="rId33"/>
    <p:sldId id="276" r:id="rId34"/>
    <p:sldId id="290" r:id="rId35"/>
    <p:sldId id="291" r:id="rId36"/>
    <p:sldId id="292" r:id="rId37"/>
    <p:sldId id="27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Marignati" initials="LM" lastIdx="1" clrIdx="0">
    <p:extLst>
      <p:ext uri="{19B8F6BF-5375-455C-9EA6-DF929625EA0E}">
        <p15:presenceInfo xmlns:p15="http://schemas.microsoft.com/office/powerpoint/2012/main" userId="S::luca.marignati@edu.unito.it::e88a8c04-0041-4c9f-9316-9c57b071fbb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410EA-7147-4FEB-AC7E-4476F0A2FF92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ACA1FD-89B1-4B8E-A082-CE3B983C3918}">
      <dgm:prSet/>
      <dgm:spPr/>
      <dgm:t>
        <a:bodyPr/>
        <a:lstStyle/>
        <a:p>
          <a:r>
            <a:rPr lang="it-IT" dirty="0"/>
            <a:t>Caratteristiche:</a:t>
          </a:r>
          <a:endParaRPr lang="en-US" dirty="0"/>
        </a:p>
      </dgm:t>
    </dgm:pt>
    <dgm:pt modelId="{AB36368E-15CB-4599-AA51-5B590929A7BF}" type="parTrans" cxnId="{AF418BD6-9875-4DCF-B927-51D0DBC67C9D}">
      <dgm:prSet/>
      <dgm:spPr/>
      <dgm:t>
        <a:bodyPr/>
        <a:lstStyle/>
        <a:p>
          <a:endParaRPr lang="en-US"/>
        </a:p>
      </dgm:t>
    </dgm:pt>
    <dgm:pt modelId="{EF377B64-D10D-4EF3-8251-15C58C2E32EB}" type="sibTrans" cxnId="{AF418BD6-9875-4DCF-B927-51D0DBC67C9D}">
      <dgm:prSet/>
      <dgm:spPr/>
      <dgm:t>
        <a:bodyPr/>
        <a:lstStyle/>
        <a:p>
          <a:endParaRPr lang="en-US"/>
        </a:p>
      </dgm:t>
    </dgm:pt>
    <dgm:pt modelId="{D1A2823B-35EC-427E-912F-7AD67502D4DA}">
      <dgm:prSet/>
      <dgm:spPr/>
      <dgm:t>
        <a:bodyPr/>
        <a:lstStyle/>
        <a:p>
          <a:r>
            <a:rPr lang="it-IT" dirty="0"/>
            <a:t>Comunicazione</a:t>
          </a:r>
          <a:endParaRPr lang="en-US" dirty="0"/>
        </a:p>
      </dgm:t>
    </dgm:pt>
    <dgm:pt modelId="{46BC787B-B7F2-4514-A08B-46FBB0A4F505}" type="parTrans" cxnId="{8EE1559A-7DB2-474F-AD97-5929033FB34C}">
      <dgm:prSet/>
      <dgm:spPr/>
      <dgm:t>
        <a:bodyPr/>
        <a:lstStyle/>
        <a:p>
          <a:endParaRPr lang="en-US"/>
        </a:p>
      </dgm:t>
    </dgm:pt>
    <dgm:pt modelId="{745C9046-42B2-4C51-A07D-35558D34E350}" type="sibTrans" cxnId="{8EE1559A-7DB2-474F-AD97-5929033FB34C}">
      <dgm:prSet/>
      <dgm:spPr/>
      <dgm:t>
        <a:bodyPr/>
        <a:lstStyle/>
        <a:p>
          <a:endParaRPr lang="en-US"/>
        </a:p>
      </dgm:t>
    </dgm:pt>
    <dgm:pt modelId="{4303FC42-E948-45B0-9B6A-459522758561}">
      <dgm:prSet/>
      <dgm:spPr/>
      <dgm:t>
        <a:bodyPr/>
        <a:lstStyle/>
        <a:p>
          <a:r>
            <a:rPr lang="it-IT" dirty="0" err="1"/>
            <a:t>Pair</a:t>
          </a:r>
          <a:r>
            <a:rPr lang="it-IT" dirty="0"/>
            <a:t> programming</a:t>
          </a:r>
          <a:endParaRPr lang="en-US" dirty="0"/>
        </a:p>
      </dgm:t>
    </dgm:pt>
    <dgm:pt modelId="{B33CA905-C36E-4873-B9AF-423934608091}" type="parTrans" cxnId="{B594625C-20B5-4E53-8EBA-F591A372516B}">
      <dgm:prSet/>
      <dgm:spPr/>
      <dgm:t>
        <a:bodyPr/>
        <a:lstStyle/>
        <a:p>
          <a:endParaRPr lang="en-US"/>
        </a:p>
      </dgm:t>
    </dgm:pt>
    <dgm:pt modelId="{A8C41308-E7BD-4F18-9CF5-18B44C7C9576}" type="sibTrans" cxnId="{B594625C-20B5-4E53-8EBA-F591A372516B}">
      <dgm:prSet/>
      <dgm:spPr/>
      <dgm:t>
        <a:bodyPr/>
        <a:lstStyle/>
        <a:p>
          <a:endParaRPr lang="en-US"/>
        </a:p>
      </dgm:t>
    </dgm:pt>
    <dgm:pt modelId="{052E570A-3517-468E-A394-E037C6D219CE}">
      <dgm:prSet/>
      <dgm:spPr/>
      <dgm:t>
        <a:bodyPr/>
        <a:lstStyle/>
        <a:p>
          <a:r>
            <a:rPr lang="it-IT" dirty="0"/>
            <a:t>Semplicità</a:t>
          </a:r>
          <a:endParaRPr lang="en-US" dirty="0"/>
        </a:p>
      </dgm:t>
    </dgm:pt>
    <dgm:pt modelId="{8BDBD236-B631-4D30-9007-C1254223A39A}" type="parTrans" cxnId="{3AB5EFE7-A696-464E-96B7-FD5C59CC74F7}">
      <dgm:prSet/>
      <dgm:spPr/>
      <dgm:t>
        <a:bodyPr/>
        <a:lstStyle/>
        <a:p>
          <a:endParaRPr lang="en-US"/>
        </a:p>
      </dgm:t>
    </dgm:pt>
    <dgm:pt modelId="{F01497F8-5E43-4C83-B3F7-20F552A2B54F}" type="sibTrans" cxnId="{3AB5EFE7-A696-464E-96B7-FD5C59CC74F7}">
      <dgm:prSet/>
      <dgm:spPr/>
      <dgm:t>
        <a:bodyPr/>
        <a:lstStyle/>
        <a:p>
          <a:endParaRPr lang="en-US"/>
        </a:p>
      </dgm:t>
    </dgm:pt>
    <dgm:pt modelId="{D15A7154-0F76-4355-99FF-2029850A9961}">
      <dgm:prSet/>
      <dgm:spPr/>
      <dgm:t>
        <a:bodyPr/>
        <a:lstStyle/>
        <a:p>
          <a:r>
            <a:rPr lang="it-IT" dirty="0"/>
            <a:t>Modifiche incrementali</a:t>
          </a:r>
          <a:endParaRPr lang="en-US" dirty="0"/>
        </a:p>
      </dgm:t>
    </dgm:pt>
    <dgm:pt modelId="{CE12986E-B98A-409D-98E2-F4190BE83995}" type="parTrans" cxnId="{5A92B7C2-3E16-4CA3-87F0-B81A340EC4FD}">
      <dgm:prSet/>
      <dgm:spPr/>
      <dgm:t>
        <a:bodyPr/>
        <a:lstStyle/>
        <a:p>
          <a:endParaRPr lang="en-US"/>
        </a:p>
      </dgm:t>
    </dgm:pt>
    <dgm:pt modelId="{F3AB5F5A-E086-4FD8-A8C5-EC5B1358ED42}" type="sibTrans" cxnId="{5A92B7C2-3E16-4CA3-87F0-B81A340EC4FD}">
      <dgm:prSet/>
      <dgm:spPr/>
      <dgm:t>
        <a:bodyPr/>
        <a:lstStyle/>
        <a:p>
          <a:endParaRPr lang="en-US"/>
        </a:p>
      </dgm:t>
    </dgm:pt>
    <dgm:pt modelId="{A08B9C63-D7C8-4921-A2F4-B7FDA7F7A864}">
      <dgm:prSet/>
      <dgm:spPr/>
      <dgm:t>
        <a:bodyPr/>
        <a:lstStyle/>
        <a:p>
          <a:r>
            <a:rPr lang="it-IT" dirty="0" err="1"/>
            <a:t>Refactoring</a:t>
          </a:r>
          <a:r>
            <a:rPr lang="it-IT" dirty="0"/>
            <a:t> del codice</a:t>
          </a:r>
          <a:endParaRPr lang="en-US" dirty="0"/>
        </a:p>
      </dgm:t>
    </dgm:pt>
    <dgm:pt modelId="{00C5755B-B821-4777-B044-772C5EA8F9B0}" type="parTrans" cxnId="{C4C04EE0-E77F-495D-AC90-1D691C03207B}">
      <dgm:prSet/>
      <dgm:spPr/>
      <dgm:t>
        <a:bodyPr/>
        <a:lstStyle/>
        <a:p>
          <a:endParaRPr lang="en-US"/>
        </a:p>
      </dgm:t>
    </dgm:pt>
    <dgm:pt modelId="{D76687CD-8E94-4DFB-9893-BFD6B2878A09}" type="sibTrans" cxnId="{C4C04EE0-E77F-495D-AC90-1D691C03207B}">
      <dgm:prSet/>
      <dgm:spPr/>
      <dgm:t>
        <a:bodyPr/>
        <a:lstStyle/>
        <a:p>
          <a:endParaRPr lang="en-US"/>
        </a:p>
      </dgm:t>
    </dgm:pt>
    <dgm:pt modelId="{8FC7D2C3-1E3B-4902-B9C8-306A90972EE4}">
      <dgm:prSet/>
      <dgm:spPr/>
      <dgm:t>
        <a:bodyPr/>
        <a:lstStyle/>
        <a:p>
          <a:r>
            <a:rPr lang="it-IT" dirty="0"/>
            <a:t>Simple Design</a:t>
          </a:r>
          <a:endParaRPr lang="en-US" dirty="0"/>
        </a:p>
      </dgm:t>
    </dgm:pt>
    <dgm:pt modelId="{98930887-7504-498E-B854-2923A4ADA295}" type="parTrans" cxnId="{5886EB61-BBE6-4AF5-83EC-AB264048D372}">
      <dgm:prSet/>
      <dgm:spPr/>
      <dgm:t>
        <a:bodyPr/>
        <a:lstStyle/>
        <a:p>
          <a:endParaRPr lang="en-US"/>
        </a:p>
      </dgm:t>
    </dgm:pt>
    <dgm:pt modelId="{54E0424F-C574-4CE1-981F-A718FEE95619}" type="sibTrans" cxnId="{5886EB61-BBE6-4AF5-83EC-AB264048D372}">
      <dgm:prSet/>
      <dgm:spPr/>
      <dgm:t>
        <a:bodyPr/>
        <a:lstStyle/>
        <a:p>
          <a:endParaRPr lang="en-US"/>
        </a:p>
      </dgm:t>
    </dgm:pt>
    <dgm:pt modelId="{FAA5B669-0061-40B3-B320-114E346177AF}">
      <dgm:prSet/>
      <dgm:spPr/>
      <dgm:t>
        <a:bodyPr/>
        <a:lstStyle/>
        <a:p>
          <a:r>
            <a:rPr lang="it-IT" dirty="0"/>
            <a:t>Testing</a:t>
          </a:r>
          <a:endParaRPr lang="en-US" dirty="0"/>
        </a:p>
      </dgm:t>
    </dgm:pt>
    <dgm:pt modelId="{D125B83F-52CC-4613-8E64-FC13294923AF}" type="parTrans" cxnId="{F23C60B2-CEA3-4956-97CC-42B3755B7049}">
      <dgm:prSet/>
      <dgm:spPr/>
      <dgm:t>
        <a:bodyPr/>
        <a:lstStyle/>
        <a:p>
          <a:endParaRPr lang="en-US"/>
        </a:p>
      </dgm:t>
    </dgm:pt>
    <dgm:pt modelId="{83B2D566-B3BC-431D-8286-833D8B8346B7}" type="sibTrans" cxnId="{F23C60B2-CEA3-4956-97CC-42B3755B7049}">
      <dgm:prSet/>
      <dgm:spPr/>
      <dgm:t>
        <a:bodyPr/>
        <a:lstStyle/>
        <a:p>
          <a:endParaRPr lang="en-US"/>
        </a:p>
      </dgm:t>
    </dgm:pt>
    <dgm:pt modelId="{45B9311B-2FC6-4276-9876-CA03DCC169F1}">
      <dgm:prSet/>
      <dgm:spPr/>
      <dgm:t>
        <a:bodyPr/>
        <a:lstStyle/>
        <a:p>
          <a:r>
            <a:rPr lang="it-IT" dirty="0" err="1"/>
            <a:t>Feeback</a:t>
          </a:r>
          <a:r>
            <a:rPr lang="it-IT" dirty="0"/>
            <a:t> continuo</a:t>
          </a:r>
          <a:endParaRPr lang="en-US" dirty="0"/>
        </a:p>
      </dgm:t>
    </dgm:pt>
    <dgm:pt modelId="{4D40F844-A75D-4869-B74D-386C9FAC2314}" type="parTrans" cxnId="{65E3BD2D-7E0F-41F8-A3A1-5D764BB23F42}">
      <dgm:prSet/>
      <dgm:spPr/>
      <dgm:t>
        <a:bodyPr/>
        <a:lstStyle/>
        <a:p>
          <a:endParaRPr lang="en-US"/>
        </a:p>
      </dgm:t>
    </dgm:pt>
    <dgm:pt modelId="{0364BEBD-3E5C-4628-98C0-70A7A86689B3}" type="sibTrans" cxnId="{65E3BD2D-7E0F-41F8-A3A1-5D764BB23F42}">
      <dgm:prSet/>
      <dgm:spPr/>
      <dgm:t>
        <a:bodyPr/>
        <a:lstStyle/>
        <a:p>
          <a:endParaRPr lang="en-US"/>
        </a:p>
      </dgm:t>
    </dgm:pt>
    <dgm:pt modelId="{FABB4BB0-E30E-4DBB-8A2F-D70D503CB56C}" type="pres">
      <dgm:prSet presAssocID="{882410EA-7147-4FEB-AC7E-4476F0A2FF92}" presName="linear" presStyleCnt="0">
        <dgm:presLayoutVars>
          <dgm:animLvl val="lvl"/>
          <dgm:resizeHandles val="exact"/>
        </dgm:presLayoutVars>
      </dgm:prSet>
      <dgm:spPr/>
    </dgm:pt>
    <dgm:pt modelId="{77AD3B29-7A54-43E1-ADBA-FA16DE3DA8F5}" type="pres">
      <dgm:prSet presAssocID="{40ACA1FD-89B1-4B8E-A082-CE3B983C391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2F709F-DEBE-433B-A1C6-EF9B6AF561A2}" type="pres">
      <dgm:prSet presAssocID="{40ACA1FD-89B1-4B8E-A082-CE3B983C39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F15405-5035-48AA-89D2-A368202CDC10}" type="presOf" srcId="{45B9311B-2FC6-4276-9876-CA03DCC169F1}" destId="{B62F709F-DEBE-433B-A1C6-EF9B6AF561A2}" srcOrd="0" destOrd="7" presId="urn:microsoft.com/office/officeart/2005/8/layout/vList2"/>
    <dgm:cxn modelId="{6583AF05-49FD-40E9-B276-7B37C8174E4B}" type="presOf" srcId="{052E570A-3517-468E-A394-E037C6D219CE}" destId="{B62F709F-DEBE-433B-A1C6-EF9B6AF561A2}" srcOrd="0" destOrd="2" presId="urn:microsoft.com/office/officeart/2005/8/layout/vList2"/>
    <dgm:cxn modelId="{C72CFD11-E273-40E8-B865-8F5D500A1BFF}" type="presOf" srcId="{D1A2823B-35EC-427E-912F-7AD67502D4DA}" destId="{B62F709F-DEBE-433B-A1C6-EF9B6AF561A2}" srcOrd="0" destOrd="0" presId="urn:microsoft.com/office/officeart/2005/8/layout/vList2"/>
    <dgm:cxn modelId="{AFC6F714-14BC-4D6D-AB85-F58861699A0C}" type="presOf" srcId="{D15A7154-0F76-4355-99FF-2029850A9961}" destId="{B62F709F-DEBE-433B-A1C6-EF9B6AF561A2}" srcOrd="0" destOrd="3" presId="urn:microsoft.com/office/officeart/2005/8/layout/vList2"/>
    <dgm:cxn modelId="{75B20928-EA89-4C64-A371-C906D5D18A6B}" type="presOf" srcId="{8FC7D2C3-1E3B-4902-B9C8-306A90972EE4}" destId="{B62F709F-DEBE-433B-A1C6-EF9B6AF561A2}" srcOrd="0" destOrd="5" presId="urn:microsoft.com/office/officeart/2005/8/layout/vList2"/>
    <dgm:cxn modelId="{65E3BD2D-7E0F-41F8-A3A1-5D764BB23F42}" srcId="{40ACA1FD-89B1-4B8E-A082-CE3B983C3918}" destId="{45B9311B-2FC6-4276-9876-CA03DCC169F1}" srcOrd="7" destOrd="0" parTransId="{4D40F844-A75D-4869-B74D-386C9FAC2314}" sibTransId="{0364BEBD-3E5C-4628-98C0-70A7A86689B3}"/>
    <dgm:cxn modelId="{B594625C-20B5-4E53-8EBA-F591A372516B}" srcId="{40ACA1FD-89B1-4B8E-A082-CE3B983C3918}" destId="{4303FC42-E948-45B0-9B6A-459522758561}" srcOrd="1" destOrd="0" parTransId="{B33CA905-C36E-4873-B9AF-423934608091}" sibTransId="{A8C41308-E7BD-4F18-9CF5-18B44C7C9576}"/>
    <dgm:cxn modelId="{5886EB61-BBE6-4AF5-83EC-AB264048D372}" srcId="{40ACA1FD-89B1-4B8E-A082-CE3B983C3918}" destId="{8FC7D2C3-1E3B-4902-B9C8-306A90972EE4}" srcOrd="5" destOrd="0" parTransId="{98930887-7504-498E-B854-2923A4ADA295}" sibTransId="{54E0424F-C574-4CE1-981F-A718FEE95619}"/>
    <dgm:cxn modelId="{52773774-9695-489D-AF56-0C28A47260AB}" type="presOf" srcId="{40ACA1FD-89B1-4B8E-A082-CE3B983C3918}" destId="{77AD3B29-7A54-43E1-ADBA-FA16DE3DA8F5}" srcOrd="0" destOrd="0" presId="urn:microsoft.com/office/officeart/2005/8/layout/vList2"/>
    <dgm:cxn modelId="{AA3D9E76-1E68-4A83-B029-2CECBF7BE6D5}" type="presOf" srcId="{882410EA-7147-4FEB-AC7E-4476F0A2FF92}" destId="{FABB4BB0-E30E-4DBB-8A2F-D70D503CB56C}" srcOrd="0" destOrd="0" presId="urn:microsoft.com/office/officeart/2005/8/layout/vList2"/>
    <dgm:cxn modelId="{8EE1559A-7DB2-474F-AD97-5929033FB34C}" srcId="{40ACA1FD-89B1-4B8E-A082-CE3B983C3918}" destId="{D1A2823B-35EC-427E-912F-7AD67502D4DA}" srcOrd="0" destOrd="0" parTransId="{46BC787B-B7F2-4514-A08B-46FBB0A4F505}" sibTransId="{745C9046-42B2-4C51-A07D-35558D34E350}"/>
    <dgm:cxn modelId="{090E16B2-A8E5-40CC-BDFB-FB8E3B68C9DE}" type="presOf" srcId="{4303FC42-E948-45B0-9B6A-459522758561}" destId="{B62F709F-DEBE-433B-A1C6-EF9B6AF561A2}" srcOrd="0" destOrd="1" presId="urn:microsoft.com/office/officeart/2005/8/layout/vList2"/>
    <dgm:cxn modelId="{F23C60B2-CEA3-4956-97CC-42B3755B7049}" srcId="{40ACA1FD-89B1-4B8E-A082-CE3B983C3918}" destId="{FAA5B669-0061-40B3-B320-114E346177AF}" srcOrd="6" destOrd="0" parTransId="{D125B83F-52CC-4613-8E64-FC13294923AF}" sibTransId="{83B2D566-B3BC-431D-8286-833D8B8346B7}"/>
    <dgm:cxn modelId="{5A92B7C2-3E16-4CA3-87F0-B81A340EC4FD}" srcId="{40ACA1FD-89B1-4B8E-A082-CE3B983C3918}" destId="{D15A7154-0F76-4355-99FF-2029850A9961}" srcOrd="3" destOrd="0" parTransId="{CE12986E-B98A-409D-98E2-F4190BE83995}" sibTransId="{F3AB5F5A-E086-4FD8-A8C5-EC5B1358ED42}"/>
    <dgm:cxn modelId="{AF418BD6-9875-4DCF-B927-51D0DBC67C9D}" srcId="{882410EA-7147-4FEB-AC7E-4476F0A2FF92}" destId="{40ACA1FD-89B1-4B8E-A082-CE3B983C3918}" srcOrd="0" destOrd="0" parTransId="{AB36368E-15CB-4599-AA51-5B590929A7BF}" sibTransId="{EF377B64-D10D-4EF3-8251-15C58C2E32EB}"/>
    <dgm:cxn modelId="{DE3986DC-F7B5-4B1E-AC1A-1949343AFD03}" type="presOf" srcId="{A08B9C63-D7C8-4921-A2F4-B7FDA7F7A864}" destId="{B62F709F-DEBE-433B-A1C6-EF9B6AF561A2}" srcOrd="0" destOrd="4" presId="urn:microsoft.com/office/officeart/2005/8/layout/vList2"/>
    <dgm:cxn modelId="{C4C04EE0-E77F-495D-AC90-1D691C03207B}" srcId="{40ACA1FD-89B1-4B8E-A082-CE3B983C3918}" destId="{A08B9C63-D7C8-4921-A2F4-B7FDA7F7A864}" srcOrd="4" destOrd="0" parTransId="{00C5755B-B821-4777-B044-772C5EA8F9B0}" sibTransId="{D76687CD-8E94-4DFB-9893-BFD6B2878A09}"/>
    <dgm:cxn modelId="{3AB5EFE7-A696-464E-96B7-FD5C59CC74F7}" srcId="{40ACA1FD-89B1-4B8E-A082-CE3B983C3918}" destId="{052E570A-3517-468E-A394-E037C6D219CE}" srcOrd="2" destOrd="0" parTransId="{8BDBD236-B631-4D30-9007-C1254223A39A}" sibTransId="{F01497F8-5E43-4C83-B3F7-20F552A2B54F}"/>
    <dgm:cxn modelId="{A2F69CED-9CDA-4064-89F2-5809FEC37A1B}" type="presOf" srcId="{FAA5B669-0061-40B3-B320-114E346177AF}" destId="{B62F709F-DEBE-433B-A1C6-EF9B6AF561A2}" srcOrd="0" destOrd="6" presId="urn:microsoft.com/office/officeart/2005/8/layout/vList2"/>
    <dgm:cxn modelId="{B865AFD0-07E8-4A8B-96FD-9C3FA8091B84}" type="presParOf" srcId="{FABB4BB0-E30E-4DBB-8A2F-D70D503CB56C}" destId="{77AD3B29-7A54-43E1-ADBA-FA16DE3DA8F5}" srcOrd="0" destOrd="0" presId="urn:microsoft.com/office/officeart/2005/8/layout/vList2"/>
    <dgm:cxn modelId="{E348F243-0CF5-46C4-988E-11ED8683EDB2}" type="presParOf" srcId="{FABB4BB0-E30E-4DBB-8A2F-D70D503CB56C}" destId="{B62F709F-DEBE-433B-A1C6-EF9B6AF561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3B29-7A54-43E1-ADBA-FA16DE3DA8F5}">
      <dsp:nvSpPr>
        <dsp:cNvPr id="0" name=""/>
        <dsp:cNvSpPr/>
      </dsp:nvSpPr>
      <dsp:spPr>
        <a:xfrm>
          <a:off x="0" y="48496"/>
          <a:ext cx="2934714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Caratteristiche:</a:t>
          </a:r>
          <a:endParaRPr lang="en-US" sz="2600" kern="1200" dirty="0"/>
        </a:p>
      </dsp:txBody>
      <dsp:txXfrm>
        <a:off x="29700" y="78196"/>
        <a:ext cx="2875314" cy="549000"/>
      </dsp:txXfrm>
    </dsp:sp>
    <dsp:sp modelId="{B62F709F-DEBE-433B-A1C6-EF9B6AF561A2}">
      <dsp:nvSpPr>
        <dsp:cNvPr id="0" name=""/>
        <dsp:cNvSpPr/>
      </dsp:nvSpPr>
      <dsp:spPr>
        <a:xfrm>
          <a:off x="0" y="656896"/>
          <a:ext cx="2934714" cy="317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Comunicazione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Pair</a:t>
          </a:r>
          <a:r>
            <a:rPr lang="it-IT" sz="2000" kern="1200" dirty="0"/>
            <a:t> programming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Semplicità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Modifiche incrementali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Refactoring</a:t>
          </a:r>
          <a:r>
            <a:rPr lang="it-IT" sz="2000" kern="1200" dirty="0"/>
            <a:t> del codice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Simple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Testing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Feeback</a:t>
          </a:r>
          <a:r>
            <a:rPr lang="it-IT" sz="2000" kern="1200" dirty="0"/>
            <a:t> continuo</a:t>
          </a:r>
          <a:endParaRPr lang="en-US" sz="2000" kern="1200" dirty="0"/>
        </a:p>
      </dsp:txBody>
      <dsp:txXfrm>
        <a:off x="0" y="656896"/>
        <a:ext cx="2934714" cy="3175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0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94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5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48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80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77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311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3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83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57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0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74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40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0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55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7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915D-7118-47D1-A7D6-15E9EDB11BFE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5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e-tutoring-app.it/ws/get_user_role.php?email=davide.decenzo@edu.unito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tutoring-app.it/ws/notifications_tutor.php?email=paolo.rossi@edu.unito.it" TargetMode="External"/><Relationship Id="rId2" Type="http://schemas.openxmlformats.org/officeDocument/2006/relationships/hyperlink" Target="mailto:paolo.rossi@edu.unito.it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firebase.google.com/u/0/project/flutterpushnotification-1e340/notif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90428-B60F-4B19-B09D-80755855B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E-Tutoring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38156F-DD85-41B1-AA42-1C2715AE3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Programmazione per Dispositivi Mobili</a:t>
            </a:r>
          </a:p>
          <a:p>
            <a:r>
              <a:rPr lang="it-IT" dirty="0"/>
              <a:t>Flutter Application</a:t>
            </a:r>
          </a:p>
          <a:p>
            <a:r>
              <a:rPr lang="it-IT" dirty="0"/>
              <a:t>Bortolotti Simone, De Cenzo Davide, Marignati Luca</a:t>
            </a:r>
          </a:p>
        </p:txBody>
      </p:sp>
    </p:spTree>
    <p:extLst>
      <p:ext uri="{BB962C8B-B14F-4D97-AF65-F5344CB8AC3E}">
        <p14:creationId xmlns:p14="http://schemas.microsoft.com/office/powerpoint/2010/main" val="246888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2A3C0-1143-4EAE-BFD9-17CA0039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5" y="276224"/>
            <a:ext cx="8596668" cy="162877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CourseDetail</a:t>
            </a:r>
            <a:r>
              <a:rPr lang="it-IT" dirty="0"/>
              <a:t> VIEW - Esempio</a:t>
            </a:r>
            <a:br>
              <a:rPr lang="it-IT" dirty="0"/>
            </a:br>
            <a:r>
              <a:rPr lang="it-IT" dirty="0"/>
              <a:t>Rappresentazione dei dati nei Widget</a:t>
            </a:r>
            <a:br>
              <a:rPr lang="it-IT" dirty="0"/>
            </a:br>
            <a:r>
              <a:rPr lang="it-IT" dirty="0"/>
              <a:t>Utilizzo del </a:t>
            </a:r>
            <a:r>
              <a:rPr lang="it-IT" dirty="0" err="1"/>
              <a:t>FutureBuilder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22F880E-32A1-4350-9E61-DF5BD2066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6934"/>
            <a:ext cx="6154232" cy="3479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2470F10-C780-46BE-8B62-D4FE2A40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85" y="2516934"/>
            <a:ext cx="5545315" cy="4341066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0A5417A-52C0-459B-9BF3-5EF98A76B6F2}"/>
              </a:ext>
            </a:extLst>
          </p:cNvPr>
          <p:cNvSpPr txBox="1"/>
          <p:nvPr/>
        </p:nvSpPr>
        <p:spPr>
          <a:xfrm>
            <a:off x="6646685" y="202630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course_controller.dart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619A978-02D9-4FD6-A75A-5816327E9E66}"/>
              </a:ext>
            </a:extLst>
          </p:cNvPr>
          <p:cNvSpPr txBox="1"/>
          <p:nvPr/>
        </p:nvSpPr>
        <p:spPr>
          <a:xfrm>
            <a:off x="-9524" y="2088027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courseDetail.dart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020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17B17B-895C-4068-ABCD-1A69A97B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Funzionalità dell’applicazione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75BF8-C492-40B7-8EA2-DC9F8748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Funzionalità dell’Applicazione (generali)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52D068-C7C0-4F71-BEF4-923FBADC22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6703" y="2159663"/>
            <a:ext cx="2377540" cy="388169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C137B4-EC99-4B29-8DEB-4477F532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it-IT" sz="1500" dirty="0"/>
              <a:t>Login</a:t>
            </a:r>
          </a:p>
          <a:p>
            <a:r>
              <a:rPr lang="it-IT" sz="1500" dirty="0"/>
              <a:t>Registrazione di un nuovo utente</a:t>
            </a:r>
          </a:p>
          <a:p>
            <a:r>
              <a:rPr lang="it-IT" sz="1500" dirty="0"/>
              <a:t>Privacy Policy</a:t>
            </a:r>
          </a:p>
          <a:p>
            <a:r>
              <a:rPr lang="it-IT" sz="1500" dirty="0" err="1"/>
              <a:t>Drawer</a:t>
            </a:r>
            <a:r>
              <a:rPr lang="it-IT" sz="1500" dirty="0"/>
              <a:t> menu</a:t>
            </a:r>
          </a:p>
          <a:p>
            <a:r>
              <a:rPr lang="it-IT" sz="1500" dirty="0"/>
              <a:t>Home (profilo e gestione notifiche)</a:t>
            </a:r>
          </a:p>
          <a:p>
            <a:r>
              <a:rPr lang="it-IT" sz="1500" dirty="0" err="1"/>
              <a:t>Edit</a:t>
            </a:r>
            <a:r>
              <a:rPr lang="it-IT" sz="1500" dirty="0"/>
              <a:t> </a:t>
            </a:r>
            <a:r>
              <a:rPr lang="it-IT" sz="1500" dirty="0" err="1"/>
              <a:t>profile</a:t>
            </a:r>
            <a:endParaRPr lang="it-IT" sz="1500" dirty="0"/>
          </a:p>
          <a:p>
            <a:r>
              <a:rPr lang="it-IT" sz="1500" dirty="0"/>
              <a:t>Settings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9354FE-0C85-4F1A-A690-E5CF6A4235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0515" y="2158074"/>
            <a:ext cx="2339680" cy="38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2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4E3AA-7229-46C6-842E-2C159434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Funzionalità del Tutor (1)</a:t>
            </a:r>
          </a:p>
        </p:txBody>
      </p:sp>
      <p:pic>
        <p:nvPicPr>
          <p:cNvPr id="5" name="Elemento grafico 4" descr="Aula con riempimento a tinta unita">
            <a:extLst>
              <a:ext uri="{FF2B5EF4-FFF2-40B4-BE49-F238E27FC236}">
                <a16:creationId xmlns:a16="http://schemas.microsoft.com/office/drawing/2014/main" id="{56DFC847-3B0F-41F6-98E3-8B0891591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AA7DAD-FE30-4502-A2FA-9210B510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595190" cy="3880773"/>
          </a:xfrm>
        </p:spPr>
        <p:txBody>
          <a:bodyPr>
            <a:normAutofit/>
          </a:bodyPr>
          <a:lstStyle/>
          <a:p>
            <a:r>
              <a:rPr lang="it-IT" dirty="0"/>
              <a:t>Visualizzazione delle lezioni private</a:t>
            </a:r>
          </a:p>
          <a:p>
            <a:r>
              <a:rPr lang="it-IT" dirty="0"/>
              <a:t>Calendario con visualizzazione delle lezioni Corsi (disponibili per tutoraggio)</a:t>
            </a:r>
          </a:p>
          <a:p>
            <a:r>
              <a:rPr lang="it-IT" dirty="0"/>
              <a:t>Possibilità di aggiungere un nuovo corso alla propria lista</a:t>
            </a:r>
          </a:p>
          <a:p>
            <a:r>
              <a:rPr lang="it-IT" dirty="0"/>
              <a:t>Disponibilità e possibilità di aggiungerne una nuova</a:t>
            </a:r>
          </a:p>
          <a:p>
            <a:r>
              <a:rPr lang="it-IT" dirty="0"/>
              <a:t>Visualizzazione delle recensioni ricevute</a:t>
            </a:r>
          </a:p>
        </p:txBody>
      </p:sp>
    </p:spTree>
    <p:extLst>
      <p:ext uri="{BB962C8B-B14F-4D97-AF65-F5344CB8AC3E}">
        <p14:creationId xmlns:p14="http://schemas.microsoft.com/office/powerpoint/2010/main" val="164946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2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174F39E-5134-440D-BD4B-01F9C9E0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Funzionalità del Tutor (2) - Widget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9B28FB-CC5A-424A-B6A4-CDB7072EE6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991" y="609600"/>
            <a:ext cx="2212731" cy="3642357"/>
          </a:xfrm>
          <a:prstGeom prst="rect">
            <a:avLst/>
          </a:prstGeom>
          <a:noFill/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200C180-8921-4FA0-A07F-5C2CEA2E89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19908" y="609600"/>
            <a:ext cx="2212731" cy="3642357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E35071-B219-403B-AF01-F3B0A2FF8D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15" y="609600"/>
            <a:ext cx="2504120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6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9ED46-7993-4C93-8790-FBDC8F7B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Funzionalità dello Studente (1)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B686084-AF5E-4F78-A118-B0528459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2915973" cy="325114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A4015-5C88-43F6-82F0-3F358E63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it-IT" dirty="0"/>
              <a:t>Visualizzazione di tutti i corsi a cui l’utente può prenotarsi</a:t>
            </a:r>
          </a:p>
          <a:p>
            <a:r>
              <a:rPr lang="it-IT" dirty="0"/>
              <a:t>Dettaglio del corso</a:t>
            </a:r>
          </a:p>
          <a:p>
            <a:r>
              <a:rPr lang="it-IT" dirty="0"/>
              <a:t>Visualizzazione delle lezioni prenotate</a:t>
            </a:r>
          </a:p>
          <a:p>
            <a:r>
              <a:rPr lang="it-IT" dirty="0"/>
              <a:t>Visualizzazione delle recensioni fatte</a:t>
            </a:r>
          </a:p>
          <a:p>
            <a:r>
              <a:rPr lang="it-IT" dirty="0"/>
              <a:t>Possibilità di aggiungere una recensione</a:t>
            </a:r>
          </a:p>
          <a:p>
            <a:r>
              <a:rPr lang="it-IT" dirty="0"/>
              <a:t>Possibilità di ricercare un tutor</a:t>
            </a:r>
          </a:p>
          <a:p>
            <a:r>
              <a:rPr lang="it-IT" dirty="0"/>
              <a:t>Visualizzazione del dettaglio del tutor</a:t>
            </a:r>
          </a:p>
          <a:p>
            <a:r>
              <a:rPr lang="it-IT" dirty="0"/>
              <a:t>Calendario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0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013BFE3-D8AC-4AE7-B8CF-FAA0DB41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Funzionalità dello Studente (2) - Widget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468118-D6BE-4BC3-BD13-7E3BA85430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72499" y="609597"/>
            <a:ext cx="2230943" cy="3642357"/>
          </a:xfrm>
          <a:prstGeom prst="rect">
            <a:avLst/>
          </a:prstGeom>
        </p:spPr>
      </p:pic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17AA51-28E5-4662-9632-9E918FE1E2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2257" y="609599"/>
            <a:ext cx="2240049" cy="364235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3F7DBB-09DD-4476-AADC-5D45943C35D5}"/>
              </a:ext>
            </a:extLst>
          </p:cNvPr>
          <p:cNvPicPr/>
          <p:nvPr/>
        </p:nvPicPr>
        <p:blipFill rotWithShape="1">
          <a:blip r:embed="rId4"/>
          <a:srcRect l="13860"/>
          <a:stretch/>
        </p:blipFill>
        <p:spPr bwMode="auto">
          <a:xfrm>
            <a:off x="4324996" y="609596"/>
            <a:ext cx="2298238" cy="364235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627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99A50F-763F-4A11-9007-C3CC4494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Software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5C97A-04B2-42C9-939A-1A01752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Software: caratteristiche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B1A6C7-F9BB-4F9F-80D5-2B950CCF2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37539"/>
          </a:xfrm>
        </p:spPr>
        <p:txBody>
          <a:bodyPr>
            <a:normAutofit/>
          </a:bodyPr>
          <a:lstStyle/>
          <a:p>
            <a:r>
              <a:rPr lang="it-IT" b="1" dirty="0"/>
              <a:t>Flutter Secure Storage </a:t>
            </a:r>
            <a:r>
              <a:rPr lang="it-IT" dirty="0"/>
              <a:t>per la memorizzazione delle credenziali dell’utente nel dispositivo;</a:t>
            </a:r>
          </a:p>
          <a:p>
            <a:r>
              <a:rPr lang="it-IT" dirty="0"/>
              <a:t>Sviluppo di widget e funzionalità differenti in base al </a:t>
            </a:r>
            <a:r>
              <a:rPr lang="it-IT" b="1" dirty="0"/>
              <a:t>ruolo dell’utente </a:t>
            </a:r>
            <a:r>
              <a:rPr lang="it-IT" dirty="0"/>
              <a:t>(Studente o Tutor);</a:t>
            </a:r>
          </a:p>
          <a:p>
            <a:r>
              <a:rPr lang="it-IT" dirty="0"/>
              <a:t>Supporto per le </a:t>
            </a:r>
            <a:r>
              <a:rPr lang="it-IT" b="1" dirty="0"/>
              <a:t>lingue diverse</a:t>
            </a:r>
            <a:r>
              <a:rPr lang="it-IT" dirty="0"/>
              <a:t>;</a:t>
            </a:r>
          </a:p>
          <a:p>
            <a:r>
              <a:rPr lang="it-IT" dirty="0"/>
              <a:t>Utilizzo di un Timer che esegue ogni 10 secondi una chiamata http per verificare la presenza di nuove prenotazioni da parte degli studenti (mostra una notifica al tutor);</a:t>
            </a:r>
          </a:p>
        </p:txBody>
      </p:sp>
    </p:spTree>
    <p:extLst>
      <p:ext uri="{BB962C8B-B14F-4D97-AF65-F5344CB8AC3E}">
        <p14:creationId xmlns:p14="http://schemas.microsoft.com/office/powerpoint/2010/main" val="261830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E03F20-0FDE-4552-8D9D-ED5F5180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Flutter Secure Storage</a:t>
            </a:r>
          </a:p>
        </p:txBody>
      </p:sp>
    </p:spTree>
    <p:extLst>
      <p:ext uri="{BB962C8B-B14F-4D97-AF65-F5344CB8AC3E}">
        <p14:creationId xmlns:p14="http://schemas.microsoft.com/office/powerpoint/2010/main" val="238377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397DD-5C83-481F-92F7-406A2B88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Sommario</a:t>
            </a:r>
          </a:p>
        </p:txBody>
      </p:sp>
      <p:pic>
        <p:nvPicPr>
          <p:cNvPr id="5" name="Elemento grafico 4" descr="Documento contorno">
            <a:extLst>
              <a:ext uri="{FF2B5EF4-FFF2-40B4-BE49-F238E27FC236}">
                <a16:creationId xmlns:a16="http://schemas.microsoft.com/office/drawing/2014/main" id="{CDCE1216-9BE0-46FC-B13B-4C7847F18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49486B-71A3-40E2-9E24-D0BC83E5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it-IT" dirty="0"/>
              <a:t>Strumenti e librerie utilizzate</a:t>
            </a:r>
          </a:p>
          <a:p>
            <a:pPr>
              <a:buAutoNum type="arabicPeriod"/>
            </a:pPr>
            <a:r>
              <a:rPr lang="it-IT" dirty="0"/>
              <a:t>Metodologia agile</a:t>
            </a:r>
          </a:p>
          <a:p>
            <a:pPr>
              <a:buAutoNum type="arabicPeriod"/>
            </a:pPr>
            <a:r>
              <a:rPr lang="it-IT" dirty="0"/>
              <a:t>Architettura dell’applicazione</a:t>
            </a:r>
          </a:p>
          <a:p>
            <a:pPr>
              <a:buAutoNum type="arabicPeriod"/>
            </a:pPr>
            <a:r>
              <a:rPr lang="it-IT" dirty="0"/>
              <a:t>MySQL Database</a:t>
            </a:r>
          </a:p>
          <a:p>
            <a:pPr>
              <a:buAutoNum type="arabicPeriod"/>
            </a:pPr>
            <a:r>
              <a:rPr lang="it-IT" dirty="0"/>
              <a:t>Paradigma MVC</a:t>
            </a:r>
          </a:p>
          <a:p>
            <a:pPr>
              <a:buAutoNum type="arabicPeriod"/>
            </a:pPr>
            <a:r>
              <a:rPr lang="it-IT" dirty="0"/>
              <a:t>Funzionalità dell’applicazione (generali, tutor e studente)</a:t>
            </a:r>
          </a:p>
          <a:p>
            <a:pPr>
              <a:buAutoNum type="arabicPeriod"/>
            </a:pPr>
            <a:r>
              <a:rPr lang="it-IT" dirty="0"/>
              <a:t>Software: caratteristiche principali</a:t>
            </a:r>
          </a:p>
          <a:p>
            <a:pPr>
              <a:buAutoNum type="arabicPeriod"/>
            </a:pPr>
            <a:r>
              <a:rPr lang="it-IT" dirty="0"/>
              <a:t>Testing</a:t>
            </a:r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5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26891-2842-457C-99F3-D2883933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8" y="170178"/>
            <a:ext cx="8596668" cy="810719"/>
          </a:xfrm>
        </p:spPr>
        <p:txBody>
          <a:bodyPr/>
          <a:lstStyle/>
          <a:p>
            <a:r>
              <a:rPr lang="it-IT" dirty="0"/>
              <a:t>Flutter Secure Storage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90076B-CC75-4AB7-B3CB-E7F6F37E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38" y="980897"/>
            <a:ext cx="8596668" cy="3028603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un plug-in Flutter per archiviare i dati in maniera sicura;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permette di </a:t>
            </a:r>
            <a:r>
              <a:rPr lang="it-IT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astrarre dalle primitive native</a:t>
            </a: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dei vari dispostivi fornendo dei metodi che permettono di scrivere (WRITE) e leggere (READ) chiavi:</a:t>
            </a:r>
          </a:p>
          <a:p>
            <a:pPr marL="857250" lvl="1">
              <a:lnSpc>
                <a:spcPct val="107000"/>
              </a:lnSpc>
              <a:spcAft>
                <a:spcPts val="800"/>
              </a:spcAft>
            </a:pP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(key, 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it-IT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(key);</a:t>
            </a:r>
            <a:r>
              <a:rPr lang="it-IT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delete(key).</a:t>
            </a:r>
          </a:p>
          <a:p>
            <a:r>
              <a:rPr lang="it-IT" sz="1600" dirty="0"/>
              <a:t>abbiamo utilizzato questa libreria per l’archiviazione sicura delle informazioni dell’utente (username, password e ruolo) nel dispositivo;</a:t>
            </a:r>
          </a:p>
          <a:p>
            <a:r>
              <a:rPr lang="it-IT" sz="1600" dirty="0"/>
              <a:t>implementazione: è la stata implementata la classe </a:t>
            </a:r>
            <a:r>
              <a:rPr lang="it-IT" sz="1600" b="1" dirty="0" err="1"/>
              <a:t>UserSecureStorage</a:t>
            </a:r>
            <a:r>
              <a:rPr lang="it-IT" sz="1600" dirty="0"/>
              <a:t> che si occupa di comunicare con il </a:t>
            </a:r>
            <a:r>
              <a:rPr lang="it-IT" sz="1600" dirty="0" err="1"/>
              <a:t>KeyStore</a:t>
            </a:r>
            <a:r>
              <a:rPr lang="it-IT" sz="1600" dirty="0"/>
              <a:t> (per Android) o il </a:t>
            </a:r>
            <a:r>
              <a:rPr lang="it-IT" sz="1600" dirty="0" err="1"/>
              <a:t>Keychain</a:t>
            </a:r>
            <a:r>
              <a:rPr lang="it-IT" sz="1600" dirty="0"/>
              <a:t> (per iOS). 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9E1CC3B-4730-4918-AD46-4B4491F2FEBC}"/>
              </a:ext>
            </a:extLst>
          </p:cNvPr>
          <p:cNvPicPr/>
          <p:nvPr/>
        </p:nvPicPr>
        <p:blipFill rotWithShape="1">
          <a:blip r:embed="rId2"/>
          <a:srcRect b="4390"/>
          <a:stretch/>
        </p:blipFill>
        <p:spPr bwMode="auto">
          <a:xfrm>
            <a:off x="2315843" y="4133850"/>
            <a:ext cx="5218431" cy="2553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4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338E1-EB8D-4248-A1D3-8358946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Flutter Secure Storage (2)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E90B9E9-9A60-4908-A11D-4A984F53C7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17" y="1270000"/>
            <a:ext cx="7125908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1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89E141F-FD41-4E64-95EC-192D10BA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dirty="0" err="1"/>
              <a:t>Ruolo</a:t>
            </a:r>
            <a:r>
              <a:rPr lang="en-US" sz="5000" dirty="0"/>
              <a:t> </a:t>
            </a:r>
            <a:r>
              <a:rPr lang="en-US" sz="5000" dirty="0" err="1"/>
              <a:t>dell’utente</a:t>
            </a:r>
            <a:r>
              <a:rPr lang="en-US" sz="5000" dirty="0"/>
              <a:t> (</a:t>
            </a:r>
            <a:r>
              <a:rPr lang="en-US" sz="5000" dirty="0" err="1"/>
              <a:t>Studente</a:t>
            </a:r>
            <a:r>
              <a:rPr lang="en-US" sz="5000" dirty="0"/>
              <a:t>/Tutor)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4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39E70-ACB3-4FFC-8939-2F49C2AC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81232"/>
            <a:ext cx="8596668" cy="708568"/>
          </a:xfrm>
        </p:spPr>
        <p:txBody>
          <a:bodyPr/>
          <a:lstStyle/>
          <a:p>
            <a:r>
              <a:rPr lang="it-IT" dirty="0"/>
              <a:t>Ruolo dell’utente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FA79B-1324-4FBE-9FE4-B7FE88A5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789800"/>
            <a:ext cx="8890885" cy="143486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 fase di login, oltre a e-mail e password, viene salvato nel Secure Storage (metodo </a:t>
            </a:r>
            <a:r>
              <a:rPr lang="it-IT" b="1" dirty="0" err="1"/>
              <a:t>UserSecureStorage.setRole</a:t>
            </a:r>
            <a:r>
              <a:rPr lang="it-IT" b="1" dirty="0"/>
              <a:t>(</a:t>
            </a:r>
            <a:r>
              <a:rPr lang="it-IT" b="1" dirty="0" err="1"/>
              <a:t>role</a:t>
            </a:r>
            <a:r>
              <a:rPr lang="it-IT" b="1" dirty="0"/>
              <a:t>) </a:t>
            </a:r>
            <a:r>
              <a:rPr lang="it-IT" dirty="0"/>
              <a:t>anche in ruolo in modo che possa essere disponibile in tutti i Widget;</a:t>
            </a:r>
          </a:p>
          <a:p>
            <a:r>
              <a:rPr lang="it-IT" dirty="0">
                <a:hlinkClick r:id="rId2"/>
              </a:rPr>
              <a:t>https://www.e-tutoring-app.it/ws/get_user_role.php?email=davide.decenzo@edu.unito.it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35E3B5-C4DF-4AC8-ACCF-102BB3C15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99"/>
          <a:stretch/>
        </p:blipFill>
        <p:spPr>
          <a:xfrm>
            <a:off x="763543" y="2151173"/>
            <a:ext cx="8130036" cy="85549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EE11F4D-FA36-436F-A1A9-1E3CBC34345C}"/>
              </a:ext>
            </a:extLst>
          </p:cNvPr>
          <p:cNvSpPr txBox="1">
            <a:spLocks/>
          </p:cNvSpPr>
          <p:nvPr/>
        </p:nvSpPr>
        <p:spPr>
          <a:xfrm>
            <a:off x="383118" y="3350923"/>
            <a:ext cx="8890885" cy="143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Font typeface="Wingdings 3" charset="2"/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54B4A0D-72BF-44A9-9A01-2D0AE324D544}"/>
              </a:ext>
            </a:extLst>
          </p:cNvPr>
          <p:cNvSpPr txBox="1">
            <a:spLocks/>
          </p:cNvSpPr>
          <p:nvPr/>
        </p:nvSpPr>
        <p:spPr>
          <a:xfrm>
            <a:off x="530224" y="3144607"/>
            <a:ext cx="8890885" cy="593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 fase di visualizzazione del Widget viene recuperato il ruolo dal Secure Storage (metodo </a:t>
            </a:r>
            <a:r>
              <a:rPr lang="it-IT" b="1" dirty="0" err="1"/>
              <a:t>UserSecureStorage.getRole</a:t>
            </a:r>
            <a:r>
              <a:rPr lang="it-IT" b="1" dirty="0"/>
              <a:t>()</a:t>
            </a:r>
            <a:r>
              <a:rPr lang="it-IT" dirty="0"/>
              <a:t>);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8CA69C9-D58E-4105-AE43-71847B9C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43" y="5275915"/>
            <a:ext cx="5169679" cy="1272261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981251AF-99A6-48F0-92EC-5257F14D857A}"/>
              </a:ext>
            </a:extLst>
          </p:cNvPr>
          <p:cNvSpPr txBox="1">
            <a:spLocks/>
          </p:cNvSpPr>
          <p:nvPr/>
        </p:nvSpPr>
        <p:spPr>
          <a:xfrm>
            <a:off x="383118" y="4882487"/>
            <a:ext cx="9703857" cy="393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Utilizzo: per gli utenti con ruolo «Studente», per esempio, viene visualizzata la matricola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CC6378B-4E5F-4603-A2E5-305739201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43" y="3697649"/>
            <a:ext cx="6570707" cy="12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FF5FB-A447-4AE7-B4BB-3F278359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Ruolo dell’utente (2)</a:t>
            </a:r>
            <a:br>
              <a:rPr lang="it-IT" dirty="0"/>
            </a:br>
            <a:r>
              <a:rPr lang="it-IT" dirty="0"/>
              <a:t>DIFFERENZIAZIONE DEL DRAWER MENU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3D3A9BA-BB02-41AF-98D6-5BCE219B5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669" y="1836969"/>
            <a:ext cx="7391997" cy="4636626"/>
          </a:xfrm>
        </p:spPr>
      </p:pic>
    </p:spTree>
    <p:extLst>
      <p:ext uri="{BB962C8B-B14F-4D97-AF65-F5344CB8AC3E}">
        <p14:creationId xmlns:p14="http://schemas.microsoft.com/office/powerpoint/2010/main" val="3689236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885FB5-7D2A-41AC-839B-7DCD0019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Supporto per lingue diverse</a:t>
            </a:r>
          </a:p>
        </p:txBody>
      </p:sp>
    </p:spTree>
    <p:extLst>
      <p:ext uri="{BB962C8B-B14F-4D97-AF65-F5344CB8AC3E}">
        <p14:creationId xmlns:p14="http://schemas.microsoft.com/office/powerpoint/2010/main" val="292362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47FAD-650F-481D-A76F-C90916D1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59" y="336169"/>
            <a:ext cx="8596668" cy="900303"/>
          </a:xfrm>
        </p:spPr>
        <p:txBody>
          <a:bodyPr/>
          <a:lstStyle/>
          <a:p>
            <a:r>
              <a:rPr lang="it-IT" dirty="0"/>
              <a:t>Supporto per lingue diverse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26B01-ED27-4D35-800C-B24057F6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2282825"/>
          </a:xfrm>
        </p:spPr>
        <p:txBody>
          <a:bodyPr/>
          <a:lstStyle/>
          <a:p>
            <a:r>
              <a:rPr lang="it-IT" dirty="0"/>
              <a:t>Lingue supportate dell’applicazione: inglese e italiano;</a:t>
            </a:r>
          </a:p>
          <a:p>
            <a:r>
              <a:rPr lang="it-IT" dirty="0"/>
              <a:t>l’applicazione adatta i propri contenuti in base alla lingua scelta sfruttando le librerie </a:t>
            </a:r>
            <a:r>
              <a:rPr lang="it-IT" b="1" dirty="0" err="1"/>
              <a:t>flutter_localizations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intl</a:t>
            </a:r>
            <a:r>
              <a:rPr lang="it-IT" dirty="0"/>
              <a:t> che forniscono le funzionalità di internazionalizzazione, localizzazione e la traduzione dei messaggi;</a:t>
            </a:r>
          </a:p>
          <a:p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it-IT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cartella I10n </a:t>
            </a:r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contiene i file di traduzioni in formato ARB in cui le risorse sono codificate come oggetti JSON (chiave-valore);</a:t>
            </a:r>
          </a:p>
          <a:p>
            <a:endParaRPr lang="it-I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CF7B70-C2AF-4C4A-A16B-B97DACDD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33" y="3395853"/>
            <a:ext cx="8135269" cy="334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1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808AB-89E6-43D8-92F7-E3881B66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Supporto per lingue diverse (2) – utilizzo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B24BE1-1DE2-4867-9B28-17E34A8A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utilizza la libreria </a:t>
            </a:r>
            <a:r>
              <a:rPr lang="it-IT" dirty="0" err="1"/>
              <a:t>AppLocalizations</a:t>
            </a:r>
            <a:r>
              <a:rPr lang="it-IT" dirty="0"/>
              <a:t> definendo la chiave della traduzione (es. login):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7D7A60-B5BB-4E57-8BBA-15CDAA82E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7440" y="3138096"/>
            <a:ext cx="7670165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8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BF1841C-71C0-4A5B-9386-49B04C22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Timer per la gestione delle notifiche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2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E8695-932E-487B-B724-B1863E69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15" y="748970"/>
            <a:ext cx="8596668" cy="801950"/>
          </a:xfrm>
        </p:spPr>
        <p:txBody>
          <a:bodyPr>
            <a:normAutofit/>
          </a:bodyPr>
          <a:lstStyle/>
          <a:p>
            <a:r>
              <a:rPr lang="it-IT" dirty="0"/>
              <a:t>Timer per la gestione delle notifiche (1)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DE534E-67F5-4A0F-A4E2-DA5A79561127}"/>
              </a:ext>
            </a:extLst>
          </p:cNvPr>
          <p:cNvSpPr txBox="1"/>
          <p:nvPr/>
        </p:nvSpPr>
        <p:spPr>
          <a:xfrm>
            <a:off x="601015" y="2094946"/>
            <a:ext cx="89482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timer esegue ogni 10 secondi la chiamata http che restituisce la lista delle notifiche relative al tutor (tutor: es. </a:t>
            </a:r>
            <a:r>
              <a:rPr lang="it-IT" dirty="0">
                <a:solidFill>
                  <a:srgbClr val="99CA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paolo.rossi@edu.unito.it</a:t>
            </a:r>
            <a:r>
              <a:rPr lang="it-I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it-IT" dirty="0"/>
              <a:t>: vengono mostrate le prenotazioni degli studenti ai corsi sostenuti dal tutor.</a:t>
            </a:r>
          </a:p>
          <a:p>
            <a:r>
              <a:rPr lang="it-IT" dirty="0">
                <a:hlinkClick r:id="rId3"/>
              </a:rPr>
              <a:t>https://www.e-tutoring-app.it/ws/notifications_tutor.php?email=paolo.rossi@edu.unito.it</a:t>
            </a:r>
            <a:endParaRPr lang="it-IT" dirty="0"/>
          </a:p>
          <a:p>
            <a:endParaRPr lang="it-IT" dirty="0"/>
          </a:p>
          <a:p>
            <a:r>
              <a:rPr lang="it-IT" dirty="0"/>
              <a:t>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tempo t, </a:t>
            </a:r>
            <a:r>
              <a:rPr lang="it-IT" dirty="0" err="1"/>
              <a:t>notificationList</a:t>
            </a:r>
            <a:r>
              <a:rPr lang="it-IT" dirty="0"/>
              <a:t> è un array di lunghezza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tempo t + 10 secondi: </a:t>
            </a:r>
            <a:r>
              <a:rPr lang="it-IT" dirty="0" err="1"/>
              <a:t>newNotificationsList</a:t>
            </a:r>
            <a:r>
              <a:rPr lang="it-IT" dirty="0"/>
              <a:t> è una array di lunghezza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 &lt; 4 </a:t>
            </a:r>
            <a:r>
              <a:rPr lang="it-IT" dirty="0">
                <a:sym typeface="Wingdings" panose="05000000000000000000" pitchFamily="2" charset="2"/>
              </a:rPr>
              <a:t> vuol dire che c’è stata una nuova prenotazione  notifica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showNotification</a:t>
            </a:r>
            <a:r>
              <a:rPr lang="it-IT" dirty="0"/>
              <a:t> (FIREBASE)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ym typeface="Wingdings" panose="05000000000000000000" pitchFamily="2" charset="2"/>
              </a:rPr>
              <a:t>notifica a livello globale </a:t>
            </a:r>
            <a:r>
              <a:rPr lang="it-IT" dirty="0">
                <a:sym typeface="Wingdings" panose="05000000000000000000" pitchFamily="2" charset="2"/>
              </a:rPr>
              <a:t>SO;</a:t>
            </a:r>
          </a:p>
          <a:p>
            <a:r>
              <a:rPr lang="it-IT" dirty="0"/>
              <a:t>FIREBASE: </a:t>
            </a:r>
            <a:r>
              <a:rPr lang="it-IT" sz="1200" dirty="0">
                <a:sym typeface="Wingdings" panose="05000000000000000000" pitchFamily="2" charset="2"/>
                <a:hlinkClick r:id="rId4"/>
              </a:rPr>
              <a:t>https://console.firebase.google.com/u/0/project/flutterpushnotification-1e340/notification</a:t>
            </a:r>
            <a:endParaRPr lang="it-IT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notifica a livello locale </a:t>
            </a:r>
            <a:r>
              <a:rPr lang="it-IT" dirty="0"/>
              <a:t>dell’applicazione (</a:t>
            </a:r>
            <a:r>
              <a:rPr lang="it-IT" dirty="0" err="1"/>
              <a:t>setState</a:t>
            </a:r>
            <a:r>
              <a:rPr lang="it-IT" dirty="0"/>
              <a:t>): aggiornamento lista e badge;</a:t>
            </a:r>
          </a:p>
        </p:txBody>
      </p:sp>
    </p:spTree>
    <p:extLst>
      <p:ext uri="{BB962C8B-B14F-4D97-AF65-F5344CB8AC3E}">
        <p14:creationId xmlns:p14="http://schemas.microsoft.com/office/powerpoint/2010/main" val="24092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A7015-ED54-419E-AF55-536484FB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e librerie utilizzate</a:t>
            </a:r>
            <a:br>
              <a:rPr lang="it-IT" dirty="0"/>
            </a:br>
            <a:r>
              <a:rPr lang="it-IT" dirty="0"/>
              <a:t>File </a:t>
            </a:r>
            <a:r>
              <a:rPr lang="it-IT" dirty="0" err="1"/>
              <a:t>pubspec.yaml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3DB3D0-1471-469F-8F4E-D860A9EB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113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Framework: Flutter/Dart per il front-end;</a:t>
            </a:r>
          </a:p>
          <a:p>
            <a:r>
              <a:rPr lang="it-IT" dirty="0"/>
              <a:t>Web Services sviluppati in linguaggio PHP per l’interazione con il DB;</a:t>
            </a:r>
          </a:p>
          <a:p>
            <a:r>
              <a:rPr lang="it-IT" dirty="0"/>
              <a:t>MySQL Database per la memorizzazione dei dati;</a:t>
            </a:r>
          </a:p>
          <a:p>
            <a:r>
              <a:rPr lang="it-IT" dirty="0"/>
              <a:t>Librerie Flutter principali:</a:t>
            </a:r>
          </a:p>
          <a:p>
            <a:pPr lvl="1"/>
            <a:r>
              <a:rPr lang="it-IT" b="1" dirty="0" err="1"/>
              <a:t>Flutter_secure_storage</a:t>
            </a:r>
            <a:r>
              <a:rPr lang="it-IT" b="1" dirty="0"/>
              <a:t> </a:t>
            </a:r>
            <a:r>
              <a:rPr lang="it-IT" dirty="0"/>
              <a:t>per il salvataggio delle credenziali dell’utente nel dispositivo mobile;</a:t>
            </a:r>
          </a:p>
          <a:p>
            <a:pPr lvl="1"/>
            <a:r>
              <a:rPr lang="it-IT" b="1" dirty="0"/>
              <a:t>Http</a:t>
            </a:r>
            <a:r>
              <a:rPr lang="it-IT" dirty="0"/>
              <a:t>;</a:t>
            </a:r>
          </a:p>
          <a:p>
            <a:pPr lvl="1"/>
            <a:r>
              <a:rPr lang="it-IT" b="1" dirty="0" err="1"/>
              <a:t>Mockito</a:t>
            </a:r>
            <a:r>
              <a:rPr lang="it-IT" dirty="0"/>
              <a:t> per il testing;</a:t>
            </a:r>
          </a:p>
          <a:p>
            <a:pPr lvl="1"/>
            <a:r>
              <a:rPr lang="it-IT" b="1" dirty="0" err="1"/>
              <a:t>flutter_local_notifications</a:t>
            </a:r>
            <a:r>
              <a:rPr lang="it-IT" b="1" dirty="0"/>
              <a:t> </a:t>
            </a:r>
            <a:r>
              <a:rPr lang="it-IT" dirty="0"/>
              <a:t>per la gestione delle notifiche;</a:t>
            </a:r>
          </a:p>
          <a:p>
            <a:pPr lvl="1"/>
            <a:r>
              <a:rPr lang="it-IT" b="1" dirty="0" err="1"/>
              <a:t>flutter_localizations</a:t>
            </a:r>
            <a:r>
              <a:rPr lang="it-IT" b="1" dirty="0"/>
              <a:t> </a:t>
            </a:r>
          </a:p>
          <a:p>
            <a:pPr lvl="1"/>
            <a:r>
              <a:rPr lang="it-IT" b="1" dirty="0" err="1"/>
              <a:t>intl</a:t>
            </a:r>
            <a:endParaRPr lang="it-IT" b="1" dirty="0"/>
          </a:p>
          <a:p>
            <a:pPr lvl="1"/>
            <a:r>
              <a:rPr lang="it-IT" dirty="0"/>
              <a:t>…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70626D-25EB-4A25-A6DF-096C5AEA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80" y="1930400"/>
            <a:ext cx="3785320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8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558A7-D2AC-43B8-BD43-2B0BB656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Timer (2)</a:t>
            </a:r>
            <a:br>
              <a:rPr lang="it-IT" dirty="0"/>
            </a:br>
            <a:r>
              <a:rPr lang="it-IT" sz="2400" dirty="0"/>
              <a:t>codice + notifiche globali e locali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0B3963-09F7-46B4-BDEA-213EB82D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77" y="-16684"/>
            <a:ext cx="3063892" cy="25733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FBB944-DF40-4F8B-AF1F-279C0677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177" y="2556684"/>
            <a:ext cx="2543948" cy="4311777"/>
          </a:xfrm>
          <a:prstGeom prst="rect">
            <a:avLst/>
          </a:prstGeom>
        </p:spPr>
      </p:pic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C8C92A5A-5DAB-4A6B-85D7-8843EF75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30400"/>
            <a:ext cx="6234679" cy="42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61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1AB87-F07D-4540-84D8-59BCBF6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Timer (3)</a:t>
            </a:r>
            <a:br>
              <a:rPr lang="it-IT" dirty="0"/>
            </a:br>
            <a:r>
              <a:rPr lang="it-IT" sz="2800" dirty="0"/>
              <a:t>Web Services di gestione delle notifiche check field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DE8127-A550-4DDC-B9EE-8C0C88FD3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87"/>
          <a:stretch/>
        </p:blipFill>
        <p:spPr>
          <a:xfrm>
            <a:off x="489393" y="4110361"/>
            <a:ext cx="4486275" cy="20221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ACECDE4-DCA3-4254-A36E-84BD7786D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" t="8767" r="-2700" b="39625"/>
          <a:stretch/>
        </p:blipFill>
        <p:spPr>
          <a:xfrm>
            <a:off x="5218684" y="4110361"/>
            <a:ext cx="4625554" cy="184737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609275-0D15-4176-B983-2BABA4D7D285}"/>
              </a:ext>
            </a:extLst>
          </p:cNvPr>
          <p:cNvSpPr txBox="1"/>
          <p:nvPr/>
        </p:nvSpPr>
        <p:spPr>
          <a:xfrm>
            <a:off x="677334" y="1869155"/>
            <a:ext cx="9370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Di particolare importanza è il campo «check» restituito dal WS in quanto specifica se il tutor ha visionato o meno la notifica: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check = 0: il tutor non ha visto la notifica (nella </a:t>
            </a:r>
            <a:r>
              <a:rPr lang="it-IT" dirty="0" err="1"/>
              <a:t>view</a:t>
            </a:r>
            <a:r>
              <a:rPr lang="it-IT" dirty="0"/>
              <a:t>/widget questo è evidenziato dal colore giallo della nuova notifiche – vedi slide precedente);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check = 1: il tutor ha visto la notifica.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A43181B-8EC6-4AD3-97F4-C6A81EC7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80" y="3429000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9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BF7847-BD2C-49F6-92AE-E678481C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193086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E16782-F342-4A7A-BD82-C4BF29CC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E5D87D-CDF3-43CE-B007-12CCACC9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7"/>
            <a:ext cx="8596668" cy="284641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Abbiamo sviluppato i test suddividendo in cartelle rispettando la struttura del codice in modo da avere un’esatta corrispondenza tra implementazione e test: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di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test/controller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/controller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(in particolare le chiamate http);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test/screens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/screen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“test/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utiils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test/widgets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/widgets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ADDEFE-B902-4557-AE51-604880BF22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0844" y="5064402"/>
            <a:ext cx="7028120" cy="7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22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D1EE2-FF26-4EC7-AD7C-2E46E3FE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Testing (2) – test/controller - Mockito</a:t>
            </a:r>
            <a:endParaRPr lang="it-IT" dirty="0"/>
          </a:p>
        </p:txBody>
      </p:sp>
      <p:pic>
        <p:nvPicPr>
          <p:cNvPr id="6" name="Elemento grafico 5" descr="Elenco di controllo contorno">
            <a:extLst>
              <a:ext uri="{FF2B5EF4-FFF2-40B4-BE49-F238E27FC236}">
                <a16:creationId xmlns:a16="http://schemas.microsoft.com/office/drawing/2014/main" id="{EF69C08D-A4CF-4439-9D87-3D3303E8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109C70-2218-4610-A778-FCC37659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Utilizzando la libreria </a:t>
            </a:r>
            <a:r>
              <a:rPr lang="it-IT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Mockito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abbiamo testato i metodi relativi alle chiamate http. </a:t>
            </a:r>
          </a:p>
          <a:p>
            <a:pPr>
              <a:spcAft>
                <a:spcPts val="800"/>
              </a:spcAft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ogni metodo del controller abbiamo implementato un test contenente 2 casi: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risposta HTTP con status 200: operazione va a buon fine;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risposta HTTP con status 404 (NOT FOUND): operazione fallita;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9977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89BA-62AE-4CA8-8611-8C706F2C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4" y="371475"/>
            <a:ext cx="8596668" cy="1320800"/>
          </a:xfrm>
        </p:spPr>
        <p:txBody>
          <a:bodyPr/>
          <a:lstStyle/>
          <a:p>
            <a:r>
              <a:rPr lang="it-IT" dirty="0"/>
              <a:t>test/controller (3) – status 200</a:t>
            </a:r>
            <a:br>
              <a:rPr lang="it-IT" dirty="0"/>
            </a:br>
            <a:r>
              <a:rPr lang="it-IT" dirty="0"/>
              <a:t>esempio: </a:t>
            </a:r>
            <a:r>
              <a:rPr lang="it-IT" dirty="0" err="1"/>
              <a:t>getCurriculumListFromWS</a:t>
            </a:r>
            <a:endParaRPr lang="it-IT" dirty="0"/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88B9E4-9E82-4F7C-B215-D8CFB3FE4A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899" y="1930400"/>
            <a:ext cx="5448301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9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89BA-62AE-4CA8-8611-8C706F2C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it-IT" dirty="0"/>
              <a:t>test/controller (4) – status 404 Not </a:t>
            </a:r>
            <a:r>
              <a:rPr lang="it-IT" dirty="0" err="1"/>
              <a:t>Found</a:t>
            </a:r>
            <a:br>
              <a:rPr lang="it-IT" dirty="0"/>
            </a:br>
            <a:r>
              <a:rPr lang="it-IT" dirty="0"/>
              <a:t>esempio: </a:t>
            </a:r>
            <a:r>
              <a:rPr lang="it-IT" dirty="0" err="1"/>
              <a:t>getCurriculumListFromWS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C31676-01C6-41BF-9C53-6B5D1AF7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4" y="1951616"/>
            <a:ext cx="7097121" cy="45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09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1BC3538-AE4B-4D8D-AEE2-554EECF4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342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9C79E-D4CA-4D10-8385-27AFA491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Metodologia Agile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03F34D1-4E57-41DC-98FF-D80195792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4" r="4637" b="-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graphicFrame>
        <p:nvGraphicFramePr>
          <p:cNvPr id="9" name="Segnaposto contenuto 2">
            <a:extLst>
              <a:ext uri="{FF2B5EF4-FFF2-40B4-BE49-F238E27FC236}">
                <a16:creationId xmlns:a16="http://schemas.microsoft.com/office/drawing/2014/main" id="{22C11986-BC8D-4025-89AA-65EC93AD4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563126"/>
              </p:ext>
            </p:extLst>
          </p:nvPr>
        </p:nvGraphicFramePr>
        <p:xfrm>
          <a:off x="6336287" y="2160589"/>
          <a:ext cx="293471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908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5B4DB-32D7-4D70-85C4-44D31EA7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dirty="0" err="1"/>
              <a:t>Architettura</a:t>
            </a:r>
            <a:r>
              <a:rPr lang="en-US" sz="5600" dirty="0"/>
              <a:t> </a:t>
            </a:r>
            <a:r>
              <a:rPr lang="en-US" sz="5600" dirty="0" err="1"/>
              <a:t>dell’applicazione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89044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07800-3941-4066-AD1E-1988B508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2488707"/>
          </a:xfrm>
        </p:spPr>
        <p:txBody>
          <a:bodyPr anchor="ctr">
            <a:normAutofit/>
          </a:bodyPr>
          <a:lstStyle/>
          <a:p>
            <a:r>
              <a:rPr lang="it-IT" sz="2800" dirty="0"/>
              <a:t>Architettura dell’applicazione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59E6A-F485-4F17-B602-5DE1B4AC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8" y="609602"/>
            <a:ext cx="6306761" cy="3208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SERVICES 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DB MYSQL</a:t>
            </a:r>
            <a:endParaRPr lang="it-IT" sz="17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l’utente interagisce con l’applicazione tramite un client (dispositivo mobile Android o IOS);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client effettua chiamate http (GET/POST 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richiamando i web services implementati;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WS effettuano query (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oppure operazioni di 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(update o delete) sui dati contenuti nel DB MySQL;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WS restituiscono, in formato JSON, i dati richiesti oppure l’esito dell’operazione richiesta (successo o fallimento).</a:t>
            </a:r>
            <a:endParaRPr lang="it-IT" sz="17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2FA27B-2842-4AF4-B48A-BA29D48DF7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703" y="3518127"/>
            <a:ext cx="8135602" cy="2989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5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C64C724-5321-455E-931F-D8F9DF43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470" y="2251599"/>
            <a:ext cx="2756200" cy="1592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MySQL Database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C54B7A-DABC-4593-8F08-A01DB893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8" y="-8467"/>
            <a:ext cx="5910005" cy="67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4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D6F1A-F415-44FE-94AD-B5B44B11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Paradigma MVC (1)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8A3405-1A74-4A1B-806D-B45B58B4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" y="4774777"/>
            <a:ext cx="3944548" cy="147362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706A85-6738-440B-AD56-AA888430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845" y="328094"/>
            <a:ext cx="4413157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400" b="1" dirty="0"/>
              <a:t>Model</a:t>
            </a:r>
            <a:r>
              <a:rPr lang="it-IT" sz="1400" dirty="0"/>
              <a:t>: classi che contengono i campi definiti nelle relative tabelle del DB: es. </a:t>
            </a:r>
            <a:r>
              <a:rPr lang="it-IT" sz="1400" dirty="0" err="1"/>
              <a:t>courseModel</a:t>
            </a:r>
            <a:r>
              <a:rPr lang="it-IT" sz="1400" dirty="0"/>
              <a:t> rispetta i campi definiti nella tabella </a:t>
            </a:r>
            <a:r>
              <a:rPr lang="it-IT" sz="1400" dirty="0" err="1"/>
              <a:t>course</a:t>
            </a:r>
            <a:r>
              <a:rPr lang="it-IT" sz="1400" dirty="0"/>
              <a:t> del DB;</a:t>
            </a:r>
          </a:p>
          <a:p>
            <a:pPr>
              <a:lnSpc>
                <a:spcPct val="90000"/>
              </a:lnSpc>
            </a:pPr>
            <a:r>
              <a:rPr lang="it-IT" sz="1400" b="1" dirty="0"/>
              <a:t>Controller</a:t>
            </a:r>
            <a:r>
              <a:rPr lang="it-IT" sz="1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it-IT" sz="1400" dirty="0"/>
              <a:t>si occupa di effettuare la </a:t>
            </a:r>
            <a:r>
              <a:rPr lang="it-IT" sz="1400" b="1" dirty="0"/>
              <a:t>chiamata http</a:t>
            </a:r>
            <a:r>
              <a:rPr lang="it-IT" sz="1400" dirty="0"/>
              <a:t>: chiama lo specifico WS per reperire i dati o effettuare l’operazione richiesta. Es. recuperare la lista dei corsi o effettuare l’iscrizione di nuovo utente;</a:t>
            </a:r>
          </a:p>
          <a:p>
            <a:pPr lvl="1">
              <a:lnSpc>
                <a:spcPct val="90000"/>
              </a:lnSpc>
            </a:pPr>
            <a:r>
              <a:rPr lang="it-IT" sz="1400" dirty="0"/>
              <a:t>mette i dati a disposizione della VIEW in modo che possa utilizzarli immediatamente: es. </a:t>
            </a:r>
            <a:r>
              <a:rPr lang="it-IT" sz="1400" dirty="0" err="1"/>
              <a:t>courseController</a:t>
            </a:r>
            <a:r>
              <a:rPr lang="it-IT" sz="1400" dirty="0"/>
              <a:t> mette a disposizione un oggetto di tipo </a:t>
            </a:r>
            <a:r>
              <a:rPr lang="it-IT" sz="1400" dirty="0" err="1"/>
              <a:t>CourseModel</a:t>
            </a:r>
            <a:r>
              <a:rPr lang="it-IT" sz="1400" dirty="0"/>
              <a:t> alla </a:t>
            </a:r>
            <a:r>
              <a:rPr lang="it-IT" sz="1400" dirty="0" err="1"/>
              <a:t>View</a:t>
            </a:r>
            <a:r>
              <a:rPr lang="it-IT" sz="1400" dirty="0"/>
              <a:t> </a:t>
            </a:r>
            <a:r>
              <a:rPr lang="it-IT" sz="1400" dirty="0" err="1"/>
              <a:t>CouseDetail</a:t>
            </a:r>
            <a:r>
              <a:rPr lang="it-IT" sz="1400" dirty="0"/>
              <a:t> in modo che possa rappresentare l’oggetto utilizzando una </a:t>
            </a:r>
            <a:r>
              <a:rPr lang="it-IT" sz="1400" dirty="0" err="1"/>
              <a:t>DataTable</a:t>
            </a:r>
            <a:r>
              <a:rPr lang="it-IT" sz="1400" dirty="0"/>
              <a:t>;</a:t>
            </a:r>
          </a:p>
          <a:p>
            <a:pPr>
              <a:lnSpc>
                <a:spcPct val="90000"/>
              </a:lnSpc>
            </a:pPr>
            <a:r>
              <a:rPr lang="it-IT" sz="1400" b="1" dirty="0" err="1"/>
              <a:t>View</a:t>
            </a:r>
            <a:r>
              <a:rPr lang="it-IT" sz="1400" dirty="0"/>
              <a:t>: si occupa di rappresentare i dati forniti dal controller (es. </a:t>
            </a:r>
            <a:r>
              <a:rPr lang="it-IT" sz="1400" dirty="0" err="1"/>
              <a:t>ListView</a:t>
            </a:r>
            <a:r>
              <a:rPr lang="it-IT" sz="1400" dirty="0"/>
              <a:t> o </a:t>
            </a:r>
            <a:r>
              <a:rPr lang="it-IT" sz="1400" dirty="0" err="1"/>
              <a:t>DataTable</a:t>
            </a:r>
            <a:r>
              <a:rPr lang="it-IT" sz="1400" dirty="0"/>
              <a:t>).</a:t>
            </a:r>
          </a:p>
          <a:p>
            <a:pPr>
              <a:lnSpc>
                <a:spcPct val="90000"/>
              </a:lnSpc>
            </a:pPr>
            <a:endParaRPr lang="it-IT" sz="1400" dirty="0"/>
          </a:p>
          <a:p>
            <a:pPr>
              <a:lnSpc>
                <a:spcPct val="90000"/>
              </a:lnSpc>
            </a:pPr>
            <a:endParaRPr lang="it-IT" sz="1400" dirty="0"/>
          </a:p>
          <a:p>
            <a:pPr>
              <a:lnSpc>
                <a:spcPct val="90000"/>
              </a:lnSpc>
            </a:pPr>
            <a:endParaRPr lang="it-IT" sz="1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299146-B5C1-4C82-BBE7-637F8345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" y="1270000"/>
            <a:ext cx="2381631" cy="31755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B4AC41D-A31A-41FA-B899-64A06A6CE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845" y="4257647"/>
            <a:ext cx="5640966" cy="22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13790-05D3-4FF2-9BB0-D03083D9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47" y="32551"/>
            <a:ext cx="9199713" cy="13208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Paradigma MVC (2) – Esempio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sz="2700" b="1" dirty="0">
                <a:solidFill>
                  <a:schemeClr val="tx1"/>
                </a:solidFill>
                <a:highlight>
                  <a:srgbClr val="FFFF00"/>
                </a:highlight>
              </a:rPr>
              <a:t>https://www.e-tutoring-app.it/ws/course_list.php?course_id=3</a:t>
            </a:r>
            <a:br>
              <a:rPr lang="it-IT" sz="2700" b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endParaRPr lang="it-IT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200958-91C5-4B6F-926B-DAF471DD2A3E}"/>
              </a:ext>
            </a:extLst>
          </p:cNvPr>
          <p:cNvSpPr/>
          <p:nvPr/>
        </p:nvSpPr>
        <p:spPr>
          <a:xfrm>
            <a:off x="0" y="1388369"/>
            <a:ext cx="2528944" cy="201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couse_detail.dart</a:t>
            </a:r>
            <a:endParaRPr lang="it-IT" b="1" dirty="0"/>
          </a:p>
          <a:p>
            <a:pPr algn="ctr"/>
            <a:r>
              <a:rPr lang="it-IT" dirty="0" err="1"/>
              <a:t>StatefulWidget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call controller </a:t>
            </a:r>
            <a:r>
              <a:rPr lang="it-IT" sz="1600" dirty="0" err="1"/>
              <a:t>method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representing</a:t>
            </a:r>
            <a:r>
              <a:rPr lang="it-IT" sz="1600" dirty="0"/>
              <a:t> JSON </a:t>
            </a:r>
            <a:r>
              <a:rPr lang="it-IT" sz="1600" dirty="0" err="1"/>
              <a:t>objects</a:t>
            </a:r>
            <a:r>
              <a:rPr lang="it-IT" sz="1600" dirty="0"/>
              <a:t> in </a:t>
            </a:r>
            <a:r>
              <a:rPr lang="it-IT" sz="1600" dirty="0" err="1"/>
              <a:t>DataTable</a:t>
            </a:r>
            <a:endParaRPr lang="it-IT" sz="16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014792F-7232-46B4-8371-066A2E90868F}"/>
              </a:ext>
            </a:extLst>
          </p:cNvPr>
          <p:cNvSpPr/>
          <p:nvPr/>
        </p:nvSpPr>
        <p:spPr>
          <a:xfrm>
            <a:off x="3294767" y="1219857"/>
            <a:ext cx="2961031" cy="20181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course_controller.dart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getCourseDetailFromWS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REQUEST HTTP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WITH QUERY PARAMETER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(e. g. </a:t>
            </a:r>
            <a:r>
              <a:rPr lang="it-IT" dirty="0" err="1">
                <a:solidFill>
                  <a:schemeClr val="tx1"/>
                </a:solidFill>
              </a:rPr>
              <a:t>courseId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Nuvola 6">
            <a:extLst>
              <a:ext uri="{FF2B5EF4-FFF2-40B4-BE49-F238E27FC236}">
                <a16:creationId xmlns:a16="http://schemas.microsoft.com/office/drawing/2014/main" id="{2B806266-D96D-4CB5-AC9E-3D206A96ACAA}"/>
              </a:ext>
            </a:extLst>
          </p:cNvPr>
          <p:cNvSpPr/>
          <p:nvPr/>
        </p:nvSpPr>
        <p:spPr>
          <a:xfrm>
            <a:off x="6976041" y="1254219"/>
            <a:ext cx="2823099" cy="215234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Web Services</a:t>
            </a:r>
          </a:p>
          <a:p>
            <a:pPr algn="ctr"/>
            <a:r>
              <a:rPr lang="it-IT" b="1" dirty="0" err="1">
                <a:solidFill>
                  <a:schemeClr val="tx1"/>
                </a:solidFill>
              </a:rPr>
              <a:t>course_list.php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 DISTINCT * FROM course where </a:t>
            </a:r>
            <a:r>
              <a:rPr lang="en-US" sz="1400" dirty="0" err="1">
                <a:solidFill>
                  <a:schemeClr val="tx1"/>
                </a:solidFill>
              </a:rPr>
              <a:t>course_id</a:t>
            </a:r>
            <a:r>
              <a:rPr lang="en-US" sz="1400" dirty="0">
                <a:solidFill>
                  <a:schemeClr val="tx1"/>
                </a:solidFill>
              </a:rPr>
              <a:t> = " . $_GET['</a:t>
            </a:r>
            <a:r>
              <a:rPr lang="en-US" sz="1400" dirty="0" err="1">
                <a:solidFill>
                  <a:schemeClr val="tx1"/>
                </a:solidFill>
              </a:rPr>
              <a:t>course_id</a:t>
            </a:r>
            <a:r>
              <a:rPr lang="en-US" sz="1400" dirty="0">
                <a:solidFill>
                  <a:schemeClr val="tx1"/>
                </a:solidFill>
              </a:rPr>
              <a:t>']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6FC81C5A-0A34-4FDC-8E4B-9F659007E446}"/>
              </a:ext>
            </a:extLst>
          </p:cNvPr>
          <p:cNvSpPr/>
          <p:nvPr/>
        </p:nvSpPr>
        <p:spPr>
          <a:xfrm>
            <a:off x="2574524" y="1511668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C38F42F-50E0-49BA-93CC-FA14F4DB4D32}"/>
              </a:ext>
            </a:extLst>
          </p:cNvPr>
          <p:cNvSpPr/>
          <p:nvPr/>
        </p:nvSpPr>
        <p:spPr>
          <a:xfrm>
            <a:off x="6308486" y="1668261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D4C1744-D3C3-4533-A959-7840616C5E05}"/>
              </a:ext>
            </a:extLst>
          </p:cNvPr>
          <p:cNvSpPr/>
          <p:nvPr/>
        </p:nvSpPr>
        <p:spPr>
          <a:xfrm>
            <a:off x="3777365" y="3268137"/>
            <a:ext cx="2204299" cy="72024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Use </a:t>
            </a:r>
            <a:r>
              <a:rPr lang="it-IT" dirty="0" err="1">
                <a:solidFill>
                  <a:schemeClr val="tx1"/>
                </a:solidFill>
              </a:rPr>
              <a:t>courseModel.dart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95DAEF1-8EDC-4CF4-BDDC-F497AC7874F4}"/>
              </a:ext>
            </a:extLst>
          </p:cNvPr>
          <p:cNvSpPr/>
          <p:nvPr/>
        </p:nvSpPr>
        <p:spPr>
          <a:xfrm rot="5400000">
            <a:off x="8027467" y="3503149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28EEA446-5ECB-4A69-8242-8651A8986276}"/>
              </a:ext>
            </a:extLst>
          </p:cNvPr>
          <p:cNvSpPr/>
          <p:nvPr/>
        </p:nvSpPr>
        <p:spPr>
          <a:xfrm>
            <a:off x="7789660" y="4274440"/>
            <a:ext cx="1195856" cy="128807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course</a:t>
            </a:r>
            <a:endParaRPr lang="it-IT" dirty="0"/>
          </a:p>
          <a:p>
            <a:pPr algn="ctr"/>
            <a:r>
              <a:rPr lang="it-IT" dirty="0"/>
              <a:t>DB TABLE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38A053-EC53-427B-BE3F-A1C44465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732" y="3464759"/>
            <a:ext cx="1630204" cy="2643575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F22B8A41-5A3E-4F94-8DFE-9CDC3420172B}"/>
              </a:ext>
            </a:extLst>
          </p:cNvPr>
          <p:cNvSpPr/>
          <p:nvPr/>
        </p:nvSpPr>
        <p:spPr>
          <a:xfrm rot="10800000">
            <a:off x="6255798" y="2574028"/>
            <a:ext cx="720243" cy="67470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EF9B9A86-7F2F-455C-BC58-892D1072B310}"/>
              </a:ext>
            </a:extLst>
          </p:cNvPr>
          <p:cNvSpPr/>
          <p:nvPr/>
        </p:nvSpPr>
        <p:spPr>
          <a:xfrm rot="10800000">
            <a:off x="2533344" y="2574028"/>
            <a:ext cx="720243" cy="67470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B8F968B-4B99-47AD-92DE-B6F6B8371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9"/>
          <a:stretch/>
        </p:blipFill>
        <p:spPr>
          <a:xfrm>
            <a:off x="534977" y="3582631"/>
            <a:ext cx="1977445" cy="262285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A3B82DA-D3ED-4D4B-9192-24FAE3EB1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304" y="3988380"/>
            <a:ext cx="4678185" cy="24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005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1464</Words>
  <Application>Microsoft Office PowerPoint</Application>
  <PresentationFormat>Widescreen</PresentationFormat>
  <Paragraphs>168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Arial</vt:lpstr>
      <vt:lpstr>Trebuchet MS</vt:lpstr>
      <vt:lpstr>Wingdings</vt:lpstr>
      <vt:lpstr>Wingdings 3</vt:lpstr>
      <vt:lpstr>Sfaccettatura</vt:lpstr>
      <vt:lpstr>E-Tutoring</vt:lpstr>
      <vt:lpstr>Sommario</vt:lpstr>
      <vt:lpstr>Strumenti e librerie utilizzate File pubspec.yaml</vt:lpstr>
      <vt:lpstr>Metodologia Agile</vt:lpstr>
      <vt:lpstr>Architettura dell’applicazione</vt:lpstr>
      <vt:lpstr>Architettura dell’applicazione </vt:lpstr>
      <vt:lpstr>MySQL Database</vt:lpstr>
      <vt:lpstr>Paradigma MVC (1)</vt:lpstr>
      <vt:lpstr>Paradigma MVC (2) – Esempio https://www.e-tutoring-app.it/ws/course_list.php?course_id=3 </vt:lpstr>
      <vt:lpstr>CourseDetail VIEW - Esempio Rappresentazione dei dati nei Widget Utilizzo del FutureBuilder</vt:lpstr>
      <vt:lpstr>Funzionalità dell’applicazione</vt:lpstr>
      <vt:lpstr>Funzionalità dell’Applicazione (generali)</vt:lpstr>
      <vt:lpstr>Funzionalità del Tutor (1)</vt:lpstr>
      <vt:lpstr>Funzionalità del Tutor (2) - Widget</vt:lpstr>
      <vt:lpstr>Funzionalità dello Studente (1)</vt:lpstr>
      <vt:lpstr>Funzionalità dello Studente (2) - Widget</vt:lpstr>
      <vt:lpstr>Software</vt:lpstr>
      <vt:lpstr>Software: caratteristiche principali</vt:lpstr>
      <vt:lpstr>Flutter Secure Storage</vt:lpstr>
      <vt:lpstr>Flutter Secure Storage (1)</vt:lpstr>
      <vt:lpstr>Flutter Secure Storage (2)</vt:lpstr>
      <vt:lpstr>Ruolo dell’utente (Studente/Tutor)</vt:lpstr>
      <vt:lpstr>Ruolo dell’utente (1)</vt:lpstr>
      <vt:lpstr>Ruolo dell’utente (2) DIFFERENZIAZIONE DEL DRAWER MENU</vt:lpstr>
      <vt:lpstr>Supporto per lingue diverse</vt:lpstr>
      <vt:lpstr>Supporto per lingue diverse (1)</vt:lpstr>
      <vt:lpstr>Supporto per lingue diverse (2) – utilizzo</vt:lpstr>
      <vt:lpstr>Timer per la gestione delle notifiche</vt:lpstr>
      <vt:lpstr>Timer per la gestione delle notifiche (1)</vt:lpstr>
      <vt:lpstr>Timer (2) codice + notifiche globali e locali</vt:lpstr>
      <vt:lpstr>Timer (3) Web Services di gestione delle notifiche check field</vt:lpstr>
      <vt:lpstr>Testing</vt:lpstr>
      <vt:lpstr>Testing (1)</vt:lpstr>
      <vt:lpstr>Testing (2) – test/controller - Mockito</vt:lpstr>
      <vt:lpstr>test/controller (3) – status 200 esempio: getCurriculumListFromWS</vt:lpstr>
      <vt:lpstr>test/controller (4) – status 404 Not Found esempio: getCurriculumListFromWS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E-Tutoring</dc:title>
  <dc:creator>Luca Marignati</dc:creator>
  <cp:lastModifiedBy>Luca Marignati</cp:lastModifiedBy>
  <cp:revision>104</cp:revision>
  <dcterms:created xsi:type="dcterms:W3CDTF">2021-07-04T08:49:37Z</dcterms:created>
  <dcterms:modified xsi:type="dcterms:W3CDTF">2021-07-04T15:17:02Z</dcterms:modified>
</cp:coreProperties>
</file>