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4" r:id="rId4"/>
    <p:sldId id="257" r:id="rId5"/>
    <p:sldId id="273" r:id="rId6"/>
    <p:sldId id="263" r:id="rId7"/>
    <p:sldId id="265" r:id="rId8"/>
    <p:sldId id="268" r:id="rId9"/>
    <p:sldId id="269" r:id="rId10"/>
    <p:sldId id="271" r:id="rId11"/>
    <p:sldId id="272" r:id="rId12"/>
    <p:sldId id="258" r:id="rId13"/>
    <p:sldId id="259" r:id="rId14"/>
    <p:sldId id="261" r:id="rId15"/>
    <p:sldId id="260" r:id="rId16"/>
    <p:sldId id="262" r:id="rId17"/>
    <p:sldId id="274" r:id="rId18"/>
    <p:sldId id="267" r:id="rId19"/>
    <p:sldId id="293" r:id="rId20"/>
    <p:sldId id="280" r:id="rId21"/>
    <p:sldId id="281" r:id="rId22"/>
    <p:sldId id="294" r:id="rId23"/>
    <p:sldId id="278" r:id="rId24"/>
    <p:sldId id="279" r:id="rId25"/>
    <p:sldId id="295" r:id="rId26"/>
    <p:sldId id="282" r:id="rId27"/>
    <p:sldId id="283" r:id="rId28"/>
    <p:sldId id="296" r:id="rId29"/>
    <p:sldId id="286" r:id="rId30"/>
    <p:sldId id="289" r:id="rId31"/>
    <p:sldId id="287" r:id="rId32"/>
    <p:sldId id="275" r:id="rId33"/>
    <p:sldId id="276" r:id="rId34"/>
    <p:sldId id="290" r:id="rId35"/>
    <p:sldId id="291" r:id="rId36"/>
    <p:sldId id="292" r:id="rId37"/>
    <p:sldId id="303" r:id="rId38"/>
    <p:sldId id="297" r:id="rId39"/>
    <p:sldId id="300" r:id="rId40"/>
    <p:sldId id="298" r:id="rId41"/>
    <p:sldId id="301" r:id="rId42"/>
    <p:sldId id="302" r:id="rId43"/>
    <p:sldId id="27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Marignati" initials="LM" lastIdx="1" clrIdx="0">
    <p:extLst>
      <p:ext uri="{19B8F6BF-5375-455C-9EA6-DF929625EA0E}">
        <p15:presenceInfo xmlns:p15="http://schemas.microsoft.com/office/powerpoint/2012/main" userId="S::luca.marignati@edu.unito.it::e88a8c04-0041-4c9f-9316-9c57b071fbb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410EA-7147-4FEB-AC7E-4476F0A2FF92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ACA1FD-89B1-4B8E-A082-CE3B983C3918}">
      <dgm:prSet/>
      <dgm:spPr/>
      <dgm:t>
        <a:bodyPr/>
        <a:lstStyle/>
        <a:p>
          <a:r>
            <a:rPr lang="it-IT" dirty="0"/>
            <a:t>Caratteristiche:</a:t>
          </a:r>
          <a:endParaRPr lang="en-US" dirty="0"/>
        </a:p>
      </dgm:t>
    </dgm:pt>
    <dgm:pt modelId="{AB36368E-15CB-4599-AA51-5B590929A7BF}" type="parTrans" cxnId="{AF418BD6-9875-4DCF-B927-51D0DBC67C9D}">
      <dgm:prSet/>
      <dgm:spPr/>
      <dgm:t>
        <a:bodyPr/>
        <a:lstStyle/>
        <a:p>
          <a:endParaRPr lang="en-US"/>
        </a:p>
      </dgm:t>
    </dgm:pt>
    <dgm:pt modelId="{EF377B64-D10D-4EF3-8251-15C58C2E32EB}" type="sibTrans" cxnId="{AF418BD6-9875-4DCF-B927-51D0DBC67C9D}">
      <dgm:prSet/>
      <dgm:spPr/>
      <dgm:t>
        <a:bodyPr/>
        <a:lstStyle/>
        <a:p>
          <a:endParaRPr lang="en-US"/>
        </a:p>
      </dgm:t>
    </dgm:pt>
    <dgm:pt modelId="{D1A2823B-35EC-427E-912F-7AD67502D4DA}">
      <dgm:prSet/>
      <dgm:spPr/>
      <dgm:t>
        <a:bodyPr/>
        <a:lstStyle/>
        <a:p>
          <a:r>
            <a:rPr lang="it-IT" dirty="0"/>
            <a:t>Comunicazione</a:t>
          </a:r>
          <a:endParaRPr lang="en-US" dirty="0"/>
        </a:p>
      </dgm:t>
    </dgm:pt>
    <dgm:pt modelId="{46BC787B-B7F2-4514-A08B-46FBB0A4F505}" type="parTrans" cxnId="{8EE1559A-7DB2-474F-AD97-5929033FB34C}">
      <dgm:prSet/>
      <dgm:spPr/>
      <dgm:t>
        <a:bodyPr/>
        <a:lstStyle/>
        <a:p>
          <a:endParaRPr lang="en-US"/>
        </a:p>
      </dgm:t>
    </dgm:pt>
    <dgm:pt modelId="{745C9046-42B2-4C51-A07D-35558D34E350}" type="sibTrans" cxnId="{8EE1559A-7DB2-474F-AD97-5929033FB34C}">
      <dgm:prSet/>
      <dgm:spPr/>
      <dgm:t>
        <a:bodyPr/>
        <a:lstStyle/>
        <a:p>
          <a:endParaRPr lang="en-US"/>
        </a:p>
      </dgm:t>
    </dgm:pt>
    <dgm:pt modelId="{4303FC42-E948-45B0-9B6A-459522758561}">
      <dgm:prSet/>
      <dgm:spPr/>
      <dgm:t>
        <a:bodyPr/>
        <a:lstStyle/>
        <a:p>
          <a:r>
            <a:rPr lang="it-IT" dirty="0" err="1"/>
            <a:t>Pair</a:t>
          </a:r>
          <a:r>
            <a:rPr lang="it-IT" dirty="0"/>
            <a:t> programming</a:t>
          </a:r>
          <a:endParaRPr lang="en-US" dirty="0"/>
        </a:p>
      </dgm:t>
    </dgm:pt>
    <dgm:pt modelId="{B33CA905-C36E-4873-B9AF-423934608091}" type="parTrans" cxnId="{B594625C-20B5-4E53-8EBA-F591A372516B}">
      <dgm:prSet/>
      <dgm:spPr/>
      <dgm:t>
        <a:bodyPr/>
        <a:lstStyle/>
        <a:p>
          <a:endParaRPr lang="en-US"/>
        </a:p>
      </dgm:t>
    </dgm:pt>
    <dgm:pt modelId="{A8C41308-E7BD-4F18-9CF5-18B44C7C9576}" type="sibTrans" cxnId="{B594625C-20B5-4E53-8EBA-F591A372516B}">
      <dgm:prSet/>
      <dgm:spPr/>
      <dgm:t>
        <a:bodyPr/>
        <a:lstStyle/>
        <a:p>
          <a:endParaRPr lang="en-US"/>
        </a:p>
      </dgm:t>
    </dgm:pt>
    <dgm:pt modelId="{052E570A-3517-468E-A394-E037C6D219CE}">
      <dgm:prSet/>
      <dgm:spPr/>
      <dgm:t>
        <a:bodyPr/>
        <a:lstStyle/>
        <a:p>
          <a:r>
            <a:rPr lang="it-IT" dirty="0"/>
            <a:t>Semplicità</a:t>
          </a:r>
          <a:endParaRPr lang="en-US" dirty="0"/>
        </a:p>
      </dgm:t>
    </dgm:pt>
    <dgm:pt modelId="{8BDBD236-B631-4D30-9007-C1254223A39A}" type="parTrans" cxnId="{3AB5EFE7-A696-464E-96B7-FD5C59CC74F7}">
      <dgm:prSet/>
      <dgm:spPr/>
      <dgm:t>
        <a:bodyPr/>
        <a:lstStyle/>
        <a:p>
          <a:endParaRPr lang="en-US"/>
        </a:p>
      </dgm:t>
    </dgm:pt>
    <dgm:pt modelId="{F01497F8-5E43-4C83-B3F7-20F552A2B54F}" type="sibTrans" cxnId="{3AB5EFE7-A696-464E-96B7-FD5C59CC74F7}">
      <dgm:prSet/>
      <dgm:spPr/>
      <dgm:t>
        <a:bodyPr/>
        <a:lstStyle/>
        <a:p>
          <a:endParaRPr lang="en-US"/>
        </a:p>
      </dgm:t>
    </dgm:pt>
    <dgm:pt modelId="{D15A7154-0F76-4355-99FF-2029850A9961}">
      <dgm:prSet/>
      <dgm:spPr/>
      <dgm:t>
        <a:bodyPr/>
        <a:lstStyle/>
        <a:p>
          <a:r>
            <a:rPr lang="it-IT" dirty="0"/>
            <a:t>Modifiche incrementali</a:t>
          </a:r>
          <a:endParaRPr lang="en-US" dirty="0"/>
        </a:p>
      </dgm:t>
    </dgm:pt>
    <dgm:pt modelId="{CE12986E-B98A-409D-98E2-F4190BE83995}" type="parTrans" cxnId="{5A92B7C2-3E16-4CA3-87F0-B81A340EC4FD}">
      <dgm:prSet/>
      <dgm:spPr/>
      <dgm:t>
        <a:bodyPr/>
        <a:lstStyle/>
        <a:p>
          <a:endParaRPr lang="en-US"/>
        </a:p>
      </dgm:t>
    </dgm:pt>
    <dgm:pt modelId="{F3AB5F5A-E086-4FD8-A8C5-EC5B1358ED42}" type="sibTrans" cxnId="{5A92B7C2-3E16-4CA3-87F0-B81A340EC4FD}">
      <dgm:prSet/>
      <dgm:spPr/>
      <dgm:t>
        <a:bodyPr/>
        <a:lstStyle/>
        <a:p>
          <a:endParaRPr lang="en-US"/>
        </a:p>
      </dgm:t>
    </dgm:pt>
    <dgm:pt modelId="{A08B9C63-D7C8-4921-A2F4-B7FDA7F7A864}">
      <dgm:prSet/>
      <dgm:spPr/>
      <dgm:t>
        <a:bodyPr/>
        <a:lstStyle/>
        <a:p>
          <a:r>
            <a:rPr lang="it-IT" dirty="0" err="1"/>
            <a:t>Refactoring</a:t>
          </a:r>
          <a:r>
            <a:rPr lang="it-IT" dirty="0"/>
            <a:t> del codice</a:t>
          </a:r>
          <a:endParaRPr lang="en-US" dirty="0"/>
        </a:p>
      </dgm:t>
    </dgm:pt>
    <dgm:pt modelId="{00C5755B-B821-4777-B044-772C5EA8F9B0}" type="parTrans" cxnId="{C4C04EE0-E77F-495D-AC90-1D691C03207B}">
      <dgm:prSet/>
      <dgm:spPr/>
      <dgm:t>
        <a:bodyPr/>
        <a:lstStyle/>
        <a:p>
          <a:endParaRPr lang="en-US"/>
        </a:p>
      </dgm:t>
    </dgm:pt>
    <dgm:pt modelId="{D76687CD-8E94-4DFB-9893-BFD6B2878A09}" type="sibTrans" cxnId="{C4C04EE0-E77F-495D-AC90-1D691C03207B}">
      <dgm:prSet/>
      <dgm:spPr/>
      <dgm:t>
        <a:bodyPr/>
        <a:lstStyle/>
        <a:p>
          <a:endParaRPr lang="en-US"/>
        </a:p>
      </dgm:t>
    </dgm:pt>
    <dgm:pt modelId="{8FC7D2C3-1E3B-4902-B9C8-306A90972EE4}">
      <dgm:prSet/>
      <dgm:spPr/>
      <dgm:t>
        <a:bodyPr/>
        <a:lstStyle/>
        <a:p>
          <a:r>
            <a:rPr lang="it-IT" dirty="0"/>
            <a:t>Simple Design</a:t>
          </a:r>
          <a:endParaRPr lang="en-US" dirty="0"/>
        </a:p>
      </dgm:t>
    </dgm:pt>
    <dgm:pt modelId="{98930887-7504-498E-B854-2923A4ADA295}" type="parTrans" cxnId="{5886EB61-BBE6-4AF5-83EC-AB264048D372}">
      <dgm:prSet/>
      <dgm:spPr/>
      <dgm:t>
        <a:bodyPr/>
        <a:lstStyle/>
        <a:p>
          <a:endParaRPr lang="en-US"/>
        </a:p>
      </dgm:t>
    </dgm:pt>
    <dgm:pt modelId="{54E0424F-C574-4CE1-981F-A718FEE95619}" type="sibTrans" cxnId="{5886EB61-BBE6-4AF5-83EC-AB264048D372}">
      <dgm:prSet/>
      <dgm:spPr/>
      <dgm:t>
        <a:bodyPr/>
        <a:lstStyle/>
        <a:p>
          <a:endParaRPr lang="en-US"/>
        </a:p>
      </dgm:t>
    </dgm:pt>
    <dgm:pt modelId="{FAA5B669-0061-40B3-B320-114E346177AF}">
      <dgm:prSet/>
      <dgm:spPr/>
      <dgm:t>
        <a:bodyPr/>
        <a:lstStyle/>
        <a:p>
          <a:r>
            <a:rPr lang="it-IT" dirty="0"/>
            <a:t>Testing</a:t>
          </a:r>
          <a:endParaRPr lang="en-US" dirty="0"/>
        </a:p>
      </dgm:t>
    </dgm:pt>
    <dgm:pt modelId="{D125B83F-52CC-4613-8E64-FC13294923AF}" type="parTrans" cxnId="{F23C60B2-CEA3-4956-97CC-42B3755B7049}">
      <dgm:prSet/>
      <dgm:spPr/>
      <dgm:t>
        <a:bodyPr/>
        <a:lstStyle/>
        <a:p>
          <a:endParaRPr lang="en-US"/>
        </a:p>
      </dgm:t>
    </dgm:pt>
    <dgm:pt modelId="{83B2D566-B3BC-431D-8286-833D8B8346B7}" type="sibTrans" cxnId="{F23C60B2-CEA3-4956-97CC-42B3755B7049}">
      <dgm:prSet/>
      <dgm:spPr/>
      <dgm:t>
        <a:bodyPr/>
        <a:lstStyle/>
        <a:p>
          <a:endParaRPr lang="en-US"/>
        </a:p>
      </dgm:t>
    </dgm:pt>
    <dgm:pt modelId="{45B9311B-2FC6-4276-9876-CA03DCC169F1}">
      <dgm:prSet/>
      <dgm:spPr/>
      <dgm:t>
        <a:bodyPr/>
        <a:lstStyle/>
        <a:p>
          <a:r>
            <a:rPr lang="it-IT" dirty="0" err="1"/>
            <a:t>Feeback</a:t>
          </a:r>
          <a:r>
            <a:rPr lang="it-IT" dirty="0"/>
            <a:t> continuo</a:t>
          </a:r>
          <a:endParaRPr lang="en-US" dirty="0"/>
        </a:p>
      </dgm:t>
    </dgm:pt>
    <dgm:pt modelId="{4D40F844-A75D-4869-B74D-386C9FAC2314}" type="parTrans" cxnId="{65E3BD2D-7E0F-41F8-A3A1-5D764BB23F42}">
      <dgm:prSet/>
      <dgm:spPr/>
      <dgm:t>
        <a:bodyPr/>
        <a:lstStyle/>
        <a:p>
          <a:endParaRPr lang="en-US"/>
        </a:p>
      </dgm:t>
    </dgm:pt>
    <dgm:pt modelId="{0364BEBD-3E5C-4628-98C0-70A7A86689B3}" type="sibTrans" cxnId="{65E3BD2D-7E0F-41F8-A3A1-5D764BB23F42}">
      <dgm:prSet/>
      <dgm:spPr/>
      <dgm:t>
        <a:bodyPr/>
        <a:lstStyle/>
        <a:p>
          <a:endParaRPr lang="en-US"/>
        </a:p>
      </dgm:t>
    </dgm:pt>
    <dgm:pt modelId="{FABB4BB0-E30E-4DBB-8A2F-D70D503CB56C}" type="pres">
      <dgm:prSet presAssocID="{882410EA-7147-4FEB-AC7E-4476F0A2FF92}" presName="linear" presStyleCnt="0">
        <dgm:presLayoutVars>
          <dgm:animLvl val="lvl"/>
          <dgm:resizeHandles val="exact"/>
        </dgm:presLayoutVars>
      </dgm:prSet>
      <dgm:spPr/>
    </dgm:pt>
    <dgm:pt modelId="{77AD3B29-7A54-43E1-ADBA-FA16DE3DA8F5}" type="pres">
      <dgm:prSet presAssocID="{40ACA1FD-89B1-4B8E-A082-CE3B983C391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2F709F-DEBE-433B-A1C6-EF9B6AF561A2}" type="pres">
      <dgm:prSet presAssocID="{40ACA1FD-89B1-4B8E-A082-CE3B983C39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F15405-5035-48AA-89D2-A368202CDC10}" type="presOf" srcId="{45B9311B-2FC6-4276-9876-CA03DCC169F1}" destId="{B62F709F-DEBE-433B-A1C6-EF9B6AF561A2}" srcOrd="0" destOrd="7" presId="urn:microsoft.com/office/officeart/2005/8/layout/vList2"/>
    <dgm:cxn modelId="{6583AF05-49FD-40E9-B276-7B37C8174E4B}" type="presOf" srcId="{052E570A-3517-468E-A394-E037C6D219CE}" destId="{B62F709F-DEBE-433B-A1C6-EF9B6AF561A2}" srcOrd="0" destOrd="2" presId="urn:microsoft.com/office/officeart/2005/8/layout/vList2"/>
    <dgm:cxn modelId="{C72CFD11-E273-40E8-B865-8F5D500A1BFF}" type="presOf" srcId="{D1A2823B-35EC-427E-912F-7AD67502D4DA}" destId="{B62F709F-DEBE-433B-A1C6-EF9B6AF561A2}" srcOrd="0" destOrd="0" presId="urn:microsoft.com/office/officeart/2005/8/layout/vList2"/>
    <dgm:cxn modelId="{AFC6F714-14BC-4D6D-AB85-F58861699A0C}" type="presOf" srcId="{D15A7154-0F76-4355-99FF-2029850A9961}" destId="{B62F709F-DEBE-433B-A1C6-EF9B6AF561A2}" srcOrd="0" destOrd="3" presId="urn:microsoft.com/office/officeart/2005/8/layout/vList2"/>
    <dgm:cxn modelId="{75B20928-EA89-4C64-A371-C906D5D18A6B}" type="presOf" srcId="{8FC7D2C3-1E3B-4902-B9C8-306A90972EE4}" destId="{B62F709F-DEBE-433B-A1C6-EF9B6AF561A2}" srcOrd="0" destOrd="5" presId="urn:microsoft.com/office/officeart/2005/8/layout/vList2"/>
    <dgm:cxn modelId="{65E3BD2D-7E0F-41F8-A3A1-5D764BB23F42}" srcId="{40ACA1FD-89B1-4B8E-A082-CE3B983C3918}" destId="{45B9311B-2FC6-4276-9876-CA03DCC169F1}" srcOrd="7" destOrd="0" parTransId="{4D40F844-A75D-4869-B74D-386C9FAC2314}" sibTransId="{0364BEBD-3E5C-4628-98C0-70A7A86689B3}"/>
    <dgm:cxn modelId="{B594625C-20B5-4E53-8EBA-F591A372516B}" srcId="{40ACA1FD-89B1-4B8E-A082-CE3B983C3918}" destId="{4303FC42-E948-45B0-9B6A-459522758561}" srcOrd="1" destOrd="0" parTransId="{B33CA905-C36E-4873-B9AF-423934608091}" sibTransId="{A8C41308-E7BD-4F18-9CF5-18B44C7C9576}"/>
    <dgm:cxn modelId="{5886EB61-BBE6-4AF5-83EC-AB264048D372}" srcId="{40ACA1FD-89B1-4B8E-A082-CE3B983C3918}" destId="{8FC7D2C3-1E3B-4902-B9C8-306A90972EE4}" srcOrd="5" destOrd="0" parTransId="{98930887-7504-498E-B854-2923A4ADA295}" sibTransId="{54E0424F-C574-4CE1-981F-A718FEE95619}"/>
    <dgm:cxn modelId="{52773774-9695-489D-AF56-0C28A47260AB}" type="presOf" srcId="{40ACA1FD-89B1-4B8E-A082-CE3B983C3918}" destId="{77AD3B29-7A54-43E1-ADBA-FA16DE3DA8F5}" srcOrd="0" destOrd="0" presId="urn:microsoft.com/office/officeart/2005/8/layout/vList2"/>
    <dgm:cxn modelId="{AA3D9E76-1E68-4A83-B029-2CECBF7BE6D5}" type="presOf" srcId="{882410EA-7147-4FEB-AC7E-4476F0A2FF92}" destId="{FABB4BB0-E30E-4DBB-8A2F-D70D503CB56C}" srcOrd="0" destOrd="0" presId="urn:microsoft.com/office/officeart/2005/8/layout/vList2"/>
    <dgm:cxn modelId="{8EE1559A-7DB2-474F-AD97-5929033FB34C}" srcId="{40ACA1FD-89B1-4B8E-A082-CE3B983C3918}" destId="{D1A2823B-35EC-427E-912F-7AD67502D4DA}" srcOrd="0" destOrd="0" parTransId="{46BC787B-B7F2-4514-A08B-46FBB0A4F505}" sibTransId="{745C9046-42B2-4C51-A07D-35558D34E350}"/>
    <dgm:cxn modelId="{090E16B2-A8E5-40CC-BDFB-FB8E3B68C9DE}" type="presOf" srcId="{4303FC42-E948-45B0-9B6A-459522758561}" destId="{B62F709F-DEBE-433B-A1C6-EF9B6AF561A2}" srcOrd="0" destOrd="1" presId="urn:microsoft.com/office/officeart/2005/8/layout/vList2"/>
    <dgm:cxn modelId="{F23C60B2-CEA3-4956-97CC-42B3755B7049}" srcId="{40ACA1FD-89B1-4B8E-A082-CE3B983C3918}" destId="{FAA5B669-0061-40B3-B320-114E346177AF}" srcOrd="6" destOrd="0" parTransId="{D125B83F-52CC-4613-8E64-FC13294923AF}" sibTransId="{83B2D566-B3BC-431D-8286-833D8B8346B7}"/>
    <dgm:cxn modelId="{5A92B7C2-3E16-4CA3-87F0-B81A340EC4FD}" srcId="{40ACA1FD-89B1-4B8E-A082-CE3B983C3918}" destId="{D15A7154-0F76-4355-99FF-2029850A9961}" srcOrd="3" destOrd="0" parTransId="{CE12986E-B98A-409D-98E2-F4190BE83995}" sibTransId="{F3AB5F5A-E086-4FD8-A8C5-EC5B1358ED42}"/>
    <dgm:cxn modelId="{AF418BD6-9875-4DCF-B927-51D0DBC67C9D}" srcId="{882410EA-7147-4FEB-AC7E-4476F0A2FF92}" destId="{40ACA1FD-89B1-4B8E-A082-CE3B983C3918}" srcOrd="0" destOrd="0" parTransId="{AB36368E-15CB-4599-AA51-5B590929A7BF}" sibTransId="{EF377B64-D10D-4EF3-8251-15C58C2E32EB}"/>
    <dgm:cxn modelId="{DE3986DC-F7B5-4B1E-AC1A-1949343AFD03}" type="presOf" srcId="{A08B9C63-D7C8-4921-A2F4-B7FDA7F7A864}" destId="{B62F709F-DEBE-433B-A1C6-EF9B6AF561A2}" srcOrd="0" destOrd="4" presId="urn:microsoft.com/office/officeart/2005/8/layout/vList2"/>
    <dgm:cxn modelId="{C4C04EE0-E77F-495D-AC90-1D691C03207B}" srcId="{40ACA1FD-89B1-4B8E-A082-CE3B983C3918}" destId="{A08B9C63-D7C8-4921-A2F4-B7FDA7F7A864}" srcOrd="4" destOrd="0" parTransId="{00C5755B-B821-4777-B044-772C5EA8F9B0}" sibTransId="{D76687CD-8E94-4DFB-9893-BFD6B2878A09}"/>
    <dgm:cxn modelId="{3AB5EFE7-A696-464E-96B7-FD5C59CC74F7}" srcId="{40ACA1FD-89B1-4B8E-A082-CE3B983C3918}" destId="{052E570A-3517-468E-A394-E037C6D219CE}" srcOrd="2" destOrd="0" parTransId="{8BDBD236-B631-4D30-9007-C1254223A39A}" sibTransId="{F01497F8-5E43-4C83-B3F7-20F552A2B54F}"/>
    <dgm:cxn modelId="{A2F69CED-9CDA-4064-89F2-5809FEC37A1B}" type="presOf" srcId="{FAA5B669-0061-40B3-B320-114E346177AF}" destId="{B62F709F-DEBE-433B-A1C6-EF9B6AF561A2}" srcOrd="0" destOrd="6" presId="urn:microsoft.com/office/officeart/2005/8/layout/vList2"/>
    <dgm:cxn modelId="{B865AFD0-07E8-4A8B-96FD-9C3FA8091B84}" type="presParOf" srcId="{FABB4BB0-E30E-4DBB-8A2F-D70D503CB56C}" destId="{77AD3B29-7A54-43E1-ADBA-FA16DE3DA8F5}" srcOrd="0" destOrd="0" presId="urn:microsoft.com/office/officeart/2005/8/layout/vList2"/>
    <dgm:cxn modelId="{E348F243-0CF5-46C4-988E-11ED8683EDB2}" type="presParOf" srcId="{FABB4BB0-E30E-4DBB-8A2F-D70D503CB56C}" destId="{B62F709F-DEBE-433B-A1C6-EF9B6AF561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714C2-32D7-41D6-8104-F029FE36963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9061DE-EA62-4F02-83C9-6441428EBDE9}">
      <dgm:prSet/>
      <dgm:spPr/>
      <dgm:t>
        <a:bodyPr/>
        <a:lstStyle/>
        <a:p>
          <a:r>
            <a:rPr lang="it-IT" dirty="0"/>
            <a:t>Linguaggio </a:t>
          </a:r>
          <a:r>
            <a:rPr lang="it-IT" dirty="0" err="1"/>
            <a:t>object-oriented</a:t>
          </a:r>
          <a:r>
            <a:rPr lang="it-IT" dirty="0"/>
            <a:t> + programmazione funzionale</a:t>
          </a:r>
          <a:endParaRPr lang="en-US" dirty="0"/>
        </a:p>
      </dgm:t>
    </dgm:pt>
    <dgm:pt modelId="{E713A486-DD07-4499-A667-F7D61D0D264A}" type="parTrans" cxnId="{901D8B25-134A-4DA9-B1C5-E0C997A52EEB}">
      <dgm:prSet/>
      <dgm:spPr/>
      <dgm:t>
        <a:bodyPr/>
        <a:lstStyle/>
        <a:p>
          <a:endParaRPr lang="en-US"/>
        </a:p>
      </dgm:t>
    </dgm:pt>
    <dgm:pt modelId="{018EA025-BAA9-4DF8-B58E-387B6A5F3017}" type="sibTrans" cxnId="{901D8B25-134A-4DA9-B1C5-E0C997A52EEB}">
      <dgm:prSet/>
      <dgm:spPr/>
      <dgm:t>
        <a:bodyPr/>
        <a:lstStyle/>
        <a:p>
          <a:endParaRPr lang="en-US"/>
        </a:p>
      </dgm:t>
    </dgm:pt>
    <dgm:pt modelId="{119D04BE-EB2C-41C6-AE64-FA211604DACD}">
      <dgm:prSet/>
      <dgm:spPr/>
      <dgm:t>
        <a:bodyPr/>
        <a:lstStyle/>
        <a:p>
          <a:r>
            <a:rPr lang="it-IT" dirty="0"/>
            <a:t>Garbage </a:t>
          </a:r>
          <a:r>
            <a:rPr lang="it-IT" dirty="0" err="1"/>
            <a:t>Collector</a:t>
          </a:r>
          <a:r>
            <a:rPr lang="it-IT" dirty="0"/>
            <a:t> (come in Java)</a:t>
          </a:r>
          <a:endParaRPr lang="en-US" dirty="0"/>
        </a:p>
      </dgm:t>
    </dgm:pt>
    <dgm:pt modelId="{EBF5CB66-12EB-4364-AC7B-5F47379461FF}" type="parTrans" cxnId="{BD3A9073-EC98-4BB9-9F15-C7F25D616D0C}">
      <dgm:prSet/>
      <dgm:spPr/>
      <dgm:t>
        <a:bodyPr/>
        <a:lstStyle/>
        <a:p>
          <a:endParaRPr lang="en-US"/>
        </a:p>
      </dgm:t>
    </dgm:pt>
    <dgm:pt modelId="{9D021D67-62E4-41A5-B14E-DC07C6F7672F}" type="sibTrans" cxnId="{BD3A9073-EC98-4BB9-9F15-C7F25D616D0C}">
      <dgm:prSet/>
      <dgm:spPr/>
      <dgm:t>
        <a:bodyPr/>
        <a:lstStyle/>
        <a:p>
          <a:endParaRPr lang="en-US"/>
        </a:p>
      </dgm:t>
    </dgm:pt>
    <dgm:pt modelId="{2F1B9726-2D09-45AD-A6C8-4DCE15F0E476}">
      <dgm:prSet/>
      <dgm:spPr/>
      <dgm:t>
        <a:bodyPr/>
        <a:lstStyle/>
        <a:p>
          <a:r>
            <a:rPr lang="it-IT" dirty="0" err="1"/>
            <a:t>Type</a:t>
          </a:r>
          <a:r>
            <a:rPr lang="it-IT" dirty="0"/>
            <a:t> </a:t>
          </a:r>
          <a:r>
            <a:rPr lang="it-IT" dirty="0" err="1"/>
            <a:t>safe</a:t>
          </a:r>
          <a:endParaRPr lang="en-US" dirty="0"/>
        </a:p>
      </dgm:t>
    </dgm:pt>
    <dgm:pt modelId="{0915F199-66AD-4BC6-98D6-D6941CFB4C14}" type="parTrans" cxnId="{0821AF9F-9147-48F6-8CA2-29A861536CC1}">
      <dgm:prSet/>
      <dgm:spPr/>
      <dgm:t>
        <a:bodyPr/>
        <a:lstStyle/>
        <a:p>
          <a:endParaRPr lang="en-US"/>
        </a:p>
      </dgm:t>
    </dgm:pt>
    <dgm:pt modelId="{034981E7-50D8-4FF7-BB4E-39D02204F903}" type="sibTrans" cxnId="{0821AF9F-9147-48F6-8CA2-29A861536CC1}">
      <dgm:prSet/>
      <dgm:spPr/>
      <dgm:t>
        <a:bodyPr/>
        <a:lstStyle/>
        <a:p>
          <a:endParaRPr lang="en-US"/>
        </a:p>
      </dgm:t>
    </dgm:pt>
    <dgm:pt modelId="{93B785C2-624D-4E26-91FD-C85E4F9FF4DE}">
      <dgm:prSet/>
      <dgm:spPr/>
      <dgm:t>
        <a:bodyPr/>
        <a:lstStyle/>
        <a:p>
          <a:r>
            <a:rPr lang="it-IT" dirty="0"/>
            <a:t>Doppio controllo dei tipi: AOT (</a:t>
          </a:r>
          <a:r>
            <a:rPr lang="it-IT" dirty="0" err="1"/>
            <a:t>Ahead</a:t>
          </a:r>
          <a:r>
            <a:rPr lang="it-IT" dirty="0"/>
            <a:t> Of Time) + JIT (Just in Time)</a:t>
          </a:r>
          <a:endParaRPr lang="en-US" dirty="0"/>
        </a:p>
      </dgm:t>
    </dgm:pt>
    <dgm:pt modelId="{5C526510-182D-44E4-976A-9D40BFE54F6B}" type="parTrans" cxnId="{1A90F02E-0B7B-4860-B208-830CFFB9DFC9}">
      <dgm:prSet/>
      <dgm:spPr/>
      <dgm:t>
        <a:bodyPr/>
        <a:lstStyle/>
        <a:p>
          <a:endParaRPr lang="en-US"/>
        </a:p>
      </dgm:t>
    </dgm:pt>
    <dgm:pt modelId="{4D91D6C5-1D1B-4207-B956-FE3FC520E84B}" type="sibTrans" cxnId="{1A90F02E-0B7B-4860-B208-830CFFB9DFC9}">
      <dgm:prSet/>
      <dgm:spPr/>
      <dgm:t>
        <a:bodyPr/>
        <a:lstStyle/>
        <a:p>
          <a:endParaRPr lang="en-US"/>
        </a:p>
      </dgm:t>
    </dgm:pt>
    <dgm:pt modelId="{63B9BE30-56D9-4A59-8ACB-A10CDDCA713E}">
      <dgm:prSet/>
      <dgm:spPr/>
      <dgm:t>
        <a:bodyPr/>
        <a:lstStyle/>
        <a:p>
          <a:r>
            <a:rPr lang="it-IT" dirty="0"/>
            <a:t>Modello a Single </a:t>
          </a:r>
          <a:r>
            <a:rPr lang="it-IT" dirty="0" err="1"/>
            <a:t>Thread</a:t>
          </a:r>
          <a:r>
            <a:rPr lang="it-IT" dirty="0"/>
            <a:t> &amp; Event Loop ma con possibilità di scrivere codice concorrente</a:t>
          </a:r>
          <a:endParaRPr lang="en-US" dirty="0"/>
        </a:p>
      </dgm:t>
    </dgm:pt>
    <dgm:pt modelId="{447DF742-B45C-46BF-BB23-7F5D1A798A4C}" type="parTrans" cxnId="{B1009B5B-7677-4276-AFC2-9D383EDD764A}">
      <dgm:prSet/>
      <dgm:spPr/>
      <dgm:t>
        <a:bodyPr/>
        <a:lstStyle/>
        <a:p>
          <a:endParaRPr lang="en-US"/>
        </a:p>
      </dgm:t>
    </dgm:pt>
    <dgm:pt modelId="{3C2EBEAB-C08B-4A10-B2F1-F632DC82F945}" type="sibTrans" cxnId="{B1009B5B-7677-4276-AFC2-9D383EDD764A}">
      <dgm:prSet/>
      <dgm:spPr/>
      <dgm:t>
        <a:bodyPr/>
        <a:lstStyle/>
        <a:p>
          <a:endParaRPr lang="en-US"/>
        </a:p>
      </dgm:t>
    </dgm:pt>
    <dgm:pt modelId="{162C7BBA-26BC-4DEF-8353-052117765C10}">
      <dgm:prSet/>
      <dgm:spPr/>
      <dgm:t>
        <a:bodyPr/>
        <a:lstStyle/>
        <a:p>
          <a:r>
            <a:rPr lang="it-IT" dirty="0"/>
            <a:t>Tipo DYNAMIC per rappresentare un tipo di dato dinamico a </a:t>
          </a:r>
          <a:r>
            <a:rPr lang="it-IT" dirty="0" err="1"/>
            <a:t>runtime</a:t>
          </a:r>
          <a:endParaRPr lang="en-US" dirty="0"/>
        </a:p>
      </dgm:t>
    </dgm:pt>
    <dgm:pt modelId="{E3DF6826-0C19-4A58-BF3C-D0128CA37E72}" type="parTrans" cxnId="{BAA53F30-3E32-4799-9297-439498BD56ED}">
      <dgm:prSet/>
      <dgm:spPr/>
      <dgm:t>
        <a:bodyPr/>
        <a:lstStyle/>
        <a:p>
          <a:endParaRPr lang="en-US"/>
        </a:p>
      </dgm:t>
    </dgm:pt>
    <dgm:pt modelId="{CFF2C80B-7E00-40FA-B387-F51423585713}" type="sibTrans" cxnId="{BAA53F30-3E32-4799-9297-439498BD56ED}">
      <dgm:prSet/>
      <dgm:spPr/>
      <dgm:t>
        <a:bodyPr/>
        <a:lstStyle/>
        <a:p>
          <a:endParaRPr lang="en-US"/>
        </a:p>
      </dgm:t>
    </dgm:pt>
    <dgm:pt modelId="{C4AF1A22-2823-4BB1-AB6E-4AE1C8289D9D}">
      <dgm:prSet/>
      <dgm:spPr/>
      <dgm:t>
        <a:bodyPr/>
        <a:lstStyle/>
        <a:p>
          <a:r>
            <a:rPr lang="it-IT" dirty="0"/>
            <a:t>Programmazione asincrona e Future</a:t>
          </a:r>
          <a:endParaRPr lang="en-US" dirty="0"/>
        </a:p>
      </dgm:t>
    </dgm:pt>
    <dgm:pt modelId="{D08DA782-DE6D-4E34-A1B0-6CDD636986B2}" type="parTrans" cxnId="{13F92241-E4DB-4F51-A09E-57AD6A90C7A6}">
      <dgm:prSet/>
      <dgm:spPr/>
      <dgm:t>
        <a:bodyPr/>
        <a:lstStyle/>
        <a:p>
          <a:endParaRPr lang="en-US"/>
        </a:p>
      </dgm:t>
    </dgm:pt>
    <dgm:pt modelId="{C0503373-6B6F-4FF2-912C-57B32A371CE0}" type="sibTrans" cxnId="{13F92241-E4DB-4F51-A09E-57AD6A90C7A6}">
      <dgm:prSet/>
      <dgm:spPr/>
      <dgm:t>
        <a:bodyPr/>
        <a:lstStyle/>
        <a:p>
          <a:endParaRPr lang="en-US"/>
        </a:p>
      </dgm:t>
    </dgm:pt>
    <dgm:pt modelId="{59D4ABBC-9377-4A88-BF53-674A3D32680F}">
      <dgm:prSet/>
      <dgm:spPr/>
      <dgm:t>
        <a:bodyPr/>
        <a:lstStyle/>
        <a:p>
          <a:r>
            <a:rPr lang="it-IT" dirty="0"/>
            <a:t>ASYNC E AWAIT</a:t>
          </a:r>
          <a:endParaRPr lang="en-US" dirty="0"/>
        </a:p>
      </dgm:t>
    </dgm:pt>
    <dgm:pt modelId="{53701C20-79CD-4B95-98EF-A792DEAF2450}" type="parTrans" cxnId="{442A06AB-2CF8-46DC-BD94-E578A2165B6F}">
      <dgm:prSet/>
      <dgm:spPr/>
      <dgm:t>
        <a:bodyPr/>
        <a:lstStyle/>
        <a:p>
          <a:endParaRPr lang="en-US"/>
        </a:p>
      </dgm:t>
    </dgm:pt>
    <dgm:pt modelId="{C2587734-D3B6-4764-9854-402BD7FBAF0E}" type="sibTrans" cxnId="{442A06AB-2CF8-46DC-BD94-E578A2165B6F}">
      <dgm:prSet/>
      <dgm:spPr/>
      <dgm:t>
        <a:bodyPr/>
        <a:lstStyle/>
        <a:p>
          <a:endParaRPr lang="en-US"/>
        </a:p>
      </dgm:t>
    </dgm:pt>
    <dgm:pt modelId="{4DF386DD-D89A-49A6-95DD-5BE4E0162E41}" type="pres">
      <dgm:prSet presAssocID="{830714C2-32D7-41D6-8104-F029FE369634}" presName="diagram" presStyleCnt="0">
        <dgm:presLayoutVars>
          <dgm:dir/>
          <dgm:resizeHandles val="exact"/>
        </dgm:presLayoutVars>
      </dgm:prSet>
      <dgm:spPr/>
    </dgm:pt>
    <dgm:pt modelId="{D15450E0-692E-45F8-9F1B-1628A8404AE9}" type="pres">
      <dgm:prSet presAssocID="{2C9061DE-EA62-4F02-83C9-6441428EBDE9}" presName="node" presStyleLbl="node1" presStyleIdx="0" presStyleCnt="8">
        <dgm:presLayoutVars>
          <dgm:bulletEnabled val="1"/>
        </dgm:presLayoutVars>
      </dgm:prSet>
      <dgm:spPr/>
    </dgm:pt>
    <dgm:pt modelId="{92CEA39E-B70B-4FAC-8B32-535ED75A33BD}" type="pres">
      <dgm:prSet presAssocID="{018EA025-BAA9-4DF8-B58E-387B6A5F3017}" presName="sibTrans" presStyleCnt="0"/>
      <dgm:spPr/>
    </dgm:pt>
    <dgm:pt modelId="{D43A4F04-867C-41C7-B073-48978D9E96AC}" type="pres">
      <dgm:prSet presAssocID="{119D04BE-EB2C-41C6-AE64-FA211604DACD}" presName="node" presStyleLbl="node1" presStyleIdx="1" presStyleCnt="8">
        <dgm:presLayoutVars>
          <dgm:bulletEnabled val="1"/>
        </dgm:presLayoutVars>
      </dgm:prSet>
      <dgm:spPr/>
    </dgm:pt>
    <dgm:pt modelId="{64A8643D-79C1-4EF1-9792-E95FE5EC90A6}" type="pres">
      <dgm:prSet presAssocID="{9D021D67-62E4-41A5-B14E-DC07C6F7672F}" presName="sibTrans" presStyleCnt="0"/>
      <dgm:spPr/>
    </dgm:pt>
    <dgm:pt modelId="{657F2545-F9C3-4097-97E4-632644F95D98}" type="pres">
      <dgm:prSet presAssocID="{2F1B9726-2D09-45AD-A6C8-4DCE15F0E476}" presName="node" presStyleLbl="node1" presStyleIdx="2" presStyleCnt="8">
        <dgm:presLayoutVars>
          <dgm:bulletEnabled val="1"/>
        </dgm:presLayoutVars>
      </dgm:prSet>
      <dgm:spPr/>
    </dgm:pt>
    <dgm:pt modelId="{1F4339D7-672B-4627-BEB3-8AF720A893CF}" type="pres">
      <dgm:prSet presAssocID="{034981E7-50D8-4FF7-BB4E-39D02204F903}" presName="sibTrans" presStyleCnt="0"/>
      <dgm:spPr/>
    </dgm:pt>
    <dgm:pt modelId="{EA794D98-A0B1-437F-A83F-AB879405723B}" type="pres">
      <dgm:prSet presAssocID="{93B785C2-624D-4E26-91FD-C85E4F9FF4DE}" presName="node" presStyleLbl="node1" presStyleIdx="3" presStyleCnt="8">
        <dgm:presLayoutVars>
          <dgm:bulletEnabled val="1"/>
        </dgm:presLayoutVars>
      </dgm:prSet>
      <dgm:spPr/>
    </dgm:pt>
    <dgm:pt modelId="{8DE5B6E8-DF59-45D4-896A-B4753DB2BEF4}" type="pres">
      <dgm:prSet presAssocID="{4D91D6C5-1D1B-4207-B956-FE3FC520E84B}" presName="sibTrans" presStyleCnt="0"/>
      <dgm:spPr/>
    </dgm:pt>
    <dgm:pt modelId="{26511424-25E9-4202-8158-CF64A99C2E6A}" type="pres">
      <dgm:prSet presAssocID="{63B9BE30-56D9-4A59-8ACB-A10CDDCA713E}" presName="node" presStyleLbl="node1" presStyleIdx="4" presStyleCnt="8">
        <dgm:presLayoutVars>
          <dgm:bulletEnabled val="1"/>
        </dgm:presLayoutVars>
      </dgm:prSet>
      <dgm:spPr/>
    </dgm:pt>
    <dgm:pt modelId="{84DC5E8E-49A9-4823-816F-752A5BD26B52}" type="pres">
      <dgm:prSet presAssocID="{3C2EBEAB-C08B-4A10-B2F1-F632DC82F945}" presName="sibTrans" presStyleCnt="0"/>
      <dgm:spPr/>
    </dgm:pt>
    <dgm:pt modelId="{A8993978-9B43-4F72-ADD0-E30405F27E18}" type="pres">
      <dgm:prSet presAssocID="{162C7BBA-26BC-4DEF-8353-052117765C10}" presName="node" presStyleLbl="node1" presStyleIdx="5" presStyleCnt="8">
        <dgm:presLayoutVars>
          <dgm:bulletEnabled val="1"/>
        </dgm:presLayoutVars>
      </dgm:prSet>
      <dgm:spPr/>
    </dgm:pt>
    <dgm:pt modelId="{8D265489-4C54-42F8-B6FB-B8484CE9E87B}" type="pres">
      <dgm:prSet presAssocID="{CFF2C80B-7E00-40FA-B387-F51423585713}" presName="sibTrans" presStyleCnt="0"/>
      <dgm:spPr/>
    </dgm:pt>
    <dgm:pt modelId="{647E0DAF-0891-47AB-A3A6-5F7BDECC95CF}" type="pres">
      <dgm:prSet presAssocID="{C4AF1A22-2823-4BB1-AB6E-4AE1C8289D9D}" presName="node" presStyleLbl="node1" presStyleIdx="6" presStyleCnt="8">
        <dgm:presLayoutVars>
          <dgm:bulletEnabled val="1"/>
        </dgm:presLayoutVars>
      </dgm:prSet>
      <dgm:spPr/>
    </dgm:pt>
    <dgm:pt modelId="{216C1FDD-1034-4672-A679-71D8D56122DA}" type="pres">
      <dgm:prSet presAssocID="{C0503373-6B6F-4FF2-912C-57B32A371CE0}" presName="sibTrans" presStyleCnt="0"/>
      <dgm:spPr/>
    </dgm:pt>
    <dgm:pt modelId="{4CC25897-773D-445A-A397-509D350194C8}" type="pres">
      <dgm:prSet presAssocID="{59D4ABBC-9377-4A88-BF53-674A3D32680F}" presName="node" presStyleLbl="node1" presStyleIdx="7" presStyleCnt="8">
        <dgm:presLayoutVars>
          <dgm:bulletEnabled val="1"/>
        </dgm:presLayoutVars>
      </dgm:prSet>
      <dgm:spPr/>
    </dgm:pt>
  </dgm:ptLst>
  <dgm:cxnLst>
    <dgm:cxn modelId="{246DBB1D-E808-4762-87AA-A4B11C728EC6}" type="presOf" srcId="{59D4ABBC-9377-4A88-BF53-674A3D32680F}" destId="{4CC25897-773D-445A-A397-509D350194C8}" srcOrd="0" destOrd="0" presId="urn:microsoft.com/office/officeart/2005/8/layout/default"/>
    <dgm:cxn modelId="{BBD62220-FEB5-4285-B3C6-A4EA508D9487}" type="presOf" srcId="{2C9061DE-EA62-4F02-83C9-6441428EBDE9}" destId="{D15450E0-692E-45F8-9F1B-1628A8404AE9}" srcOrd="0" destOrd="0" presId="urn:microsoft.com/office/officeart/2005/8/layout/default"/>
    <dgm:cxn modelId="{901D8B25-134A-4DA9-B1C5-E0C997A52EEB}" srcId="{830714C2-32D7-41D6-8104-F029FE369634}" destId="{2C9061DE-EA62-4F02-83C9-6441428EBDE9}" srcOrd="0" destOrd="0" parTransId="{E713A486-DD07-4499-A667-F7D61D0D264A}" sibTransId="{018EA025-BAA9-4DF8-B58E-387B6A5F3017}"/>
    <dgm:cxn modelId="{031B5E2B-3B27-4ED9-BB8F-104F3E081A36}" type="presOf" srcId="{830714C2-32D7-41D6-8104-F029FE369634}" destId="{4DF386DD-D89A-49A6-95DD-5BE4E0162E41}" srcOrd="0" destOrd="0" presId="urn:microsoft.com/office/officeart/2005/8/layout/default"/>
    <dgm:cxn modelId="{1A90F02E-0B7B-4860-B208-830CFFB9DFC9}" srcId="{830714C2-32D7-41D6-8104-F029FE369634}" destId="{93B785C2-624D-4E26-91FD-C85E4F9FF4DE}" srcOrd="3" destOrd="0" parTransId="{5C526510-182D-44E4-976A-9D40BFE54F6B}" sibTransId="{4D91D6C5-1D1B-4207-B956-FE3FC520E84B}"/>
    <dgm:cxn modelId="{BAA53F30-3E32-4799-9297-439498BD56ED}" srcId="{830714C2-32D7-41D6-8104-F029FE369634}" destId="{162C7BBA-26BC-4DEF-8353-052117765C10}" srcOrd="5" destOrd="0" parTransId="{E3DF6826-0C19-4A58-BF3C-D0128CA37E72}" sibTransId="{CFF2C80B-7E00-40FA-B387-F51423585713}"/>
    <dgm:cxn modelId="{485A715B-9817-4F43-B07A-078320856F4F}" type="presOf" srcId="{119D04BE-EB2C-41C6-AE64-FA211604DACD}" destId="{D43A4F04-867C-41C7-B073-48978D9E96AC}" srcOrd="0" destOrd="0" presId="urn:microsoft.com/office/officeart/2005/8/layout/default"/>
    <dgm:cxn modelId="{B1009B5B-7677-4276-AFC2-9D383EDD764A}" srcId="{830714C2-32D7-41D6-8104-F029FE369634}" destId="{63B9BE30-56D9-4A59-8ACB-A10CDDCA713E}" srcOrd="4" destOrd="0" parTransId="{447DF742-B45C-46BF-BB23-7F5D1A798A4C}" sibTransId="{3C2EBEAB-C08B-4A10-B2F1-F632DC82F945}"/>
    <dgm:cxn modelId="{13F92241-E4DB-4F51-A09E-57AD6A90C7A6}" srcId="{830714C2-32D7-41D6-8104-F029FE369634}" destId="{C4AF1A22-2823-4BB1-AB6E-4AE1C8289D9D}" srcOrd="6" destOrd="0" parTransId="{D08DA782-DE6D-4E34-A1B0-6CDD636986B2}" sibTransId="{C0503373-6B6F-4FF2-912C-57B32A371CE0}"/>
    <dgm:cxn modelId="{31B5AF44-F31A-46AA-AC0C-4DA6ED6D1DFA}" type="presOf" srcId="{C4AF1A22-2823-4BB1-AB6E-4AE1C8289D9D}" destId="{647E0DAF-0891-47AB-A3A6-5F7BDECC95CF}" srcOrd="0" destOrd="0" presId="urn:microsoft.com/office/officeart/2005/8/layout/default"/>
    <dgm:cxn modelId="{B1AD6F45-1BBA-4F55-A639-829A6D8F8464}" type="presOf" srcId="{2F1B9726-2D09-45AD-A6C8-4DCE15F0E476}" destId="{657F2545-F9C3-4097-97E4-632644F95D98}" srcOrd="0" destOrd="0" presId="urn:microsoft.com/office/officeart/2005/8/layout/default"/>
    <dgm:cxn modelId="{BD3A9073-EC98-4BB9-9F15-C7F25D616D0C}" srcId="{830714C2-32D7-41D6-8104-F029FE369634}" destId="{119D04BE-EB2C-41C6-AE64-FA211604DACD}" srcOrd="1" destOrd="0" parTransId="{EBF5CB66-12EB-4364-AC7B-5F47379461FF}" sibTransId="{9D021D67-62E4-41A5-B14E-DC07C6F7672F}"/>
    <dgm:cxn modelId="{8AAF0C57-538C-44EA-A8C5-3E59D569908B}" type="presOf" srcId="{63B9BE30-56D9-4A59-8ACB-A10CDDCA713E}" destId="{26511424-25E9-4202-8158-CF64A99C2E6A}" srcOrd="0" destOrd="0" presId="urn:microsoft.com/office/officeart/2005/8/layout/default"/>
    <dgm:cxn modelId="{CFC4258C-38B5-4222-B15C-BE6CA8E6CE7E}" type="presOf" srcId="{162C7BBA-26BC-4DEF-8353-052117765C10}" destId="{A8993978-9B43-4F72-ADD0-E30405F27E18}" srcOrd="0" destOrd="0" presId="urn:microsoft.com/office/officeart/2005/8/layout/default"/>
    <dgm:cxn modelId="{0821AF9F-9147-48F6-8CA2-29A861536CC1}" srcId="{830714C2-32D7-41D6-8104-F029FE369634}" destId="{2F1B9726-2D09-45AD-A6C8-4DCE15F0E476}" srcOrd="2" destOrd="0" parTransId="{0915F199-66AD-4BC6-98D6-D6941CFB4C14}" sibTransId="{034981E7-50D8-4FF7-BB4E-39D02204F903}"/>
    <dgm:cxn modelId="{25D26DAA-8BFE-413D-A5E3-432836C97647}" type="presOf" srcId="{93B785C2-624D-4E26-91FD-C85E4F9FF4DE}" destId="{EA794D98-A0B1-437F-A83F-AB879405723B}" srcOrd="0" destOrd="0" presId="urn:microsoft.com/office/officeart/2005/8/layout/default"/>
    <dgm:cxn modelId="{442A06AB-2CF8-46DC-BD94-E578A2165B6F}" srcId="{830714C2-32D7-41D6-8104-F029FE369634}" destId="{59D4ABBC-9377-4A88-BF53-674A3D32680F}" srcOrd="7" destOrd="0" parTransId="{53701C20-79CD-4B95-98EF-A792DEAF2450}" sibTransId="{C2587734-D3B6-4764-9854-402BD7FBAF0E}"/>
    <dgm:cxn modelId="{77081AA5-5F8B-4B85-9ABE-D8A6550D250E}" type="presParOf" srcId="{4DF386DD-D89A-49A6-95DD-5BE4E0162E41}" destId="{D15450E0-692E-45F8-9F1B-1628A8404AE9}" srcOrd="0" destOrd="0" presId="urn:microsoft.com/office/officeart/2005/8/layout/default"/>
    <dgm:cxn modelId="{AC8944B1-ACF3-4D68-9347-9ED488773A29}" type="presParOf" srcId="{4DF386DD-D89A-49A6-95DD-5BE4E0162E41}" destId="{92CEA39E-B70B-4FAC-8B32-535ED75A33BD}" srcOrd="1" destOrd="0" presId="urn:microsoft.com/office/officeart/2005/8/layout/default"/>
    <dgm:cxn modelId="{14B09F63-27F7-43E5-8BB9-C29215D438CD}" type="presParOf" srcId="{4DF386DD-D89A-49A6-95DD-5BE4E0162E41}" destId="{D43A4F04-867C-41C7-B073-48978D9E96AC}" srcOrd="2" destOrd="0" presId="urn:microsoft.com/office/officeart/2005/8/layout/default"/>
    <dgm:cxn modelId="{5F053DB8-F7B2-4422-9D2E-A015488456C7}" type="presParOf" srcId="{4DF386DD-D89A-49A6-95DD-5BE4E0162E41}" destId="{64A8643D-79C1-4EF1-9792-E95FE5EC90A6}" srcOrd="3" destOrd="0" presId="urn:microsoft.com/office/officeart/2005/8/layout/default"/>
    <dgm:cxn modelId="{8A18F279-CEC2-41C9-B8D8-564554B95BF5}" type="presParOf" srcId="{4DF386DD-D89A-49A6-95DD-5BE4E0162E41}" destId="{657F2545-F9C3-4097-97E4-632644F95D98}" srcOrd="4" destOrd="0" presId="urn:microsoft.com/office/officeart/2005/8/layout/default"/>
    <dgm:cxn modelId="{3167017B-489A-4FD7-9EA3-AB907FF57A38}" type="presParOf" srcId="{4DF386DD-D89A-49A6-95DD-5BE4E0162E41}" destId="{1F4339D7-672B-4627-BEB3-8AF720A893CF}" srcOrd="5" destOrd="0" presId="urn:microsoft.com/office/officeart/2005/8/layout/default"/>
    <dgm:cxn modelId="{72CC9D1E-F908-475B-B7A2-62CB0618BAD6}" type="presParOf" srcId="{4DF386DD-D89A-49A6-95DD-5BE4E0162E41}" destId="{EA794D98-A0B1-437F-A83F-AB879405723B}" srcOrd="6" destOrd="0" presId="urn:microsoft.com/office/officeart/2005/8/layout/default"/>
    <dgm:cxn modelId="{4E8A4870-DDD2-4D95-BBC9-23B688817DCE}" type="presParOf" srcId="{4DF386DD-D89A-49A6-95DD-5BE4E0162E41}" destId="{8DE5B6E8-DF59-45D4-896A-B4753DB2BEF4}" srcOrd="7" destOrd="0" presId="urn:microsoft.com/office/officeart/2005/8/layout/default"/>
    <dgm:cxn modelId="{147289C4-0BC5-4F81-9C81-622C4743CC07}" type="presParOf" srcId="{4DF386DD-D89A-49A6-95DD-5BE4E0162E41}" destId="{26511424-25E9-4202-8158-CF64A99C2E6A}" srcOrd="8" destOrd="0" presId="urn:microsoft.com/office/officeart/2005/8/layout/default"/>
    <dgm:cxn modelId="{4648A9E4-54C3-41C7-A66A-F4119DEEE94E}" type="presParOf" srcId="{4DF386DD-D89A-49A6-95DD-5BE4E0162E41}" destId="{84DC5E8E-49A9-4823-816F-752A5BD26B52}" srcOrd="9" destOrd="0" presId="urn:microsoft.com/office/officeart/2005/8/layout/default"/>
    <dgm:cxn modelId="{81CDFF5C-D4C8-483D-8050-52EB780A7651}" type="presParOf" srcId="{4DF386DD-D89A-49A6-95DD-5BE4E0162E41}" destId="{A8993978-9B43-4F72-ADD0-E30405F27E18}" srcOrd="10" destOrd="0" presId="urn:microsoft.com/office/officeart/2005/8/layout/default"/>
    <dgm:cxn modelId="{EA479CBF-3A8E-4CC9-B965-588BC45FDBC9}" type="presParOf" srcId="{4DF386DD-D89A-49A6-95DD-5BE4E0162E41}" destId="{8D265489-4C54-42F8-B6FB-B8484CE9E87B}" srcOrd="11" destOrd="0" presId="urn:microsoft.com/office/officeart/2005/8/layout/default"/>
    <dgm:cxn modelId="{A1D29E8F-DD79-4436-B0FE-F56E67023D4A}" type="presParOf" srcId="{4DF386DD-D89A-49A6-95DD-5BE4E0162E41}" destId="{647E0DAF-0891-47AB-A3A6-5F7BDECC95CF}" srcOrd="12" destOrd="0" presId="urn:microsoft.com/office/officeart/2005/8/layout/default"/>
    <dgm:cxn modelId="{7444F708-CF60-48CC-8B56-649F4FFE957D}" type="presParOf" srcId="{4DF386DD-D89A-49A6-95DD-5BE4E0162E41}" destId="{216C1FDD-1034-4672-A679-71D8D56122DA}" srcOrd="13" destOrd="0" presId="urn:microsoft.com/office/officeart/2005/8/layout/default"/>
    <dgm:cxn modelId="{94D97B33-90E2-4E6B-B0D2-0D040377B06E}" type="presParOf" srcId="{4DF386DD-D89A-49A6-95DD-5BE4E0162E41}" destId="{4CC25897-773D-445A-A397-509D350194C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101322-C220-4CA8-BB84-058A41A858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DF638-E012-4629-A017-FAC3171E970A}">
      <dgm:prSet/>
      <dgm:spPr/>
      <dgm:t>
        <a:bodyPr/>
        <a:lstStyle/>
        <a:p>
          <a:r>
            <a:rPr lang="it-IT" dirty="0"/>
            <a:t>Cross-</a:t>
          </a:r>
          <a:r>
            <a:rPr lang="it-IT" dirty="0" err="1"/>
            <a:t>platform</a:t>
          </a:r>
          <a:r>
            <a:rPr lang="it-IT" dirty="0"/>
            <a:t> e indipendenza dal sistema operativo</a:t>
          </a:r>
          <a:endParaRPr lang="en-US" dirty="0"/>
        </a:p>
      </dgm:t>
    </dgm:pt>
    <dgm:pt modelId="{A7093D40-DC5E-42BC-BA8C-38382936C7D9}" type="parTrans" cxnId="{A18C80B7-EF69-4542-98F5-50FEDC5679F9}">
      <dgm:prSet/>
      <dgm:spPr/>
      <dgm:t>
        <a:bodyPr/>
        <a:lstStyle/>
        <a:p>
          <a:endParaRPr lang="en-US"/>
        </a:p>
      </dgm:t>
    </dgm:pt>
    <dgm:pt modelId="{3A908B53-941D-4820-A6BD-261DC24ABEBB}" type="sibTrans" cxnId="{A18C80B7-EF69-4542-98F5-50FEDC5679F9}">
      <dgm:prSet/>
      <dgm:spPr/>
      <dgm:t>
        <a:bodyPr/>
        <a:lstStyle/>
        <a:p>
          <a:endParaRPr lang="en-US"/>
        </a:p>
      </dgm:t>
    </dgm:pt>
    <dgm:pt modelId="{D141B907-5224-425A-AEE6-5A5506516412}">
      <dgm:prSet/>
      <dgm:spPr/>
      <dgm:t>
        <a:bodyPr/>
        <a:lstStyle/>
        <a:p>
          <a:r>
            <a:rPr lang="it-IT" dirty="0"/>
            <a:t>Performance simili a quelle native</a:t>
          </a:r>
          <a:endParaRPr lang="en-US" dirty="0"/>
        </a:p>
      </dgm:t>
    </dgm:pt>
    <dgm:pt modelId="{9EFA4E2F-7CD5-4C73-837D-26156436C8B7}" type="parTrans" cxnId="{F4AB8C40-44D4-4A93-8DC6-3D9321257A58}">
      <dgm:prSet/>
      <dgm:spPr/>
      <dgm:t>
        <a:bodyPr/>
        <a:lstStyle/>
        <a:p>
          <a:endParaRPr lang="en-US"/>
        </a:p>
      </dgm:t>
    </dgm:pt>
    <dgm:pt modelId="{D860A13B-D546-4246-9CEE-BC4116CD5934}" type="sibTrans" cxnId="{F4AB8C40-44D4-4A93-8DC6-3D9321257A58}">
      <dgm:prSet/>
      <dgm:spPr/>
      <dgm:t>
        <a:bodyPr/>
        <a:lstStyle/>
        <a:p>
          <a:endParaRPr lang="en-US"/>
        </a:p>
      </dgm:t>
    </dgm:pt>
    <dgm:pt modelId="{3321E7D4-064D-48E7-B7FA-B6A6BED05E5F}">
      <dgm:prSet/>
      <dgm:spPr/>
      <dgm:t>
        <a:bodyPr/>
        <a:lstStyle/>
        <a:p>
          <a:r>
            <a:rPr lang="it-IT" dirty="0"/>
            <a:t>Hot </a:t>
          </a:r>
          <a:r>
            <a:rPr lang="it-IT" dirty="0" err="1"/>
            <a:t>reloading</a:t>
          </a:r>
          <a:r>
            <a:rPr lang="it-IT" dirty="0"/>
            <a:t> – impatto positivo sulle tempistiche di sviluppo</a:t>
          </a:r>
          <a:endParaRPr lang="en-US" dirty="0"/>
        </a:p>
      </dgm:t>
    </dgm:pt>
    <dgm:pt modelId="{C06CEABF-6302-4B4B-A804-A3411B621026}" type="parTrans" cxnId="{D064F01C-BC78-459B-9257-889D94E8DE3C}">
      <dgm:prSet/>
      <dgm:spPr/>
      <dgm:t>
        <a:bodyPr/>
        <a:lstStyle/>
        <a:p>
          <a:endParaRPr lang="en-US"/>
        </a:p>
      </dgm:t>
    </dgm:pt>
    <dgm:pt modelId="{8DC3B3BA-C814-47B9-9B7A-9C365694AEEE}" type="sibTrans" cxnId="{D064F01C-BC78-459B-9257-889D94E8DE3C}">
      <dgm:prSet/>
      <dgm:spPr/>
      <dgm:t>
        <a:bodyPr/>
        <a:lstStyle/>
        <a:p>
          <a:endParaRPr lang="en-US"/>
        </a:p>
      </dgm:t>
    </dgm:pt>
    <dgm:pt modelId="{63E76ED5-3B01-47DF-BB1E-F7537FDA15EC}">
      <dgm:prSet/>
      <dgm:spPr/>
      <dgm:t>
        <a:bodyPr/>
        <a:lstStyle/>
        <a:p>
          <a:r>
            <a:rPr lang="it-IT" dirty="0"/>
            <a:t>Riduzione dei costi di sviluppo</a:t>
          </a:r>
          <a:endParaRPr lang="en-US" dirty="0"/>
        </a:p>
      </dgm:t>
    </dgm:pt>
    <dgm:pt modelId="{FCA2266E-93BC-44FF-92B4-F2F29737BF66}" type="parTrans" cxnId="{EB2E6D84-83AA-4A01-8A58-D762927FA29C}">
      <dgm:prSet/>
      <dgm:spPr/>
      <dgm:t>
        <a:bodyPr/>
        <a:lstStyle/>
        <a:p>
          <a:endParaRPr lang="en-US"/>
        </a:p>
      </dgm:t>
    </dgm:pt>
    <dgm:pt modelId="{0DCBA56F-5B5B-492A-B657-DA57767EEB5B}" type="sibTrans" cxnId="{EB2E6D84-83AA-4A01-8A58-D762927FA29C}">
      <dgm:prSet/>
      <dgm:spPr/>
      <dgm:t>
        <a:bodyPr/>
        <a:lstStyle/>
        <a:p>
          <a:endParaRPr lang="en-US"/>
        </a:p>
      </dgm:t>
    </dgm:pt>
    <dgm:pt modelId="{C10606A0-4696-4235-991E-8C2216CE6FFD}">
      <dgm:prSet/>
      <dgm:spPr/>
      <dgm:t>
        <a:bodyPr/>
        <a:lstStyle/>
        <a:p>
          <a:r>
            <a:rPr lang="it-IT" b="0" i="0" dirty="0"/>
            <a:t>Widget personalizzabili</a:t>
          </a:r>
          <a:endParaRPr lang="en-US" b="0" dirty="0"/>
        </a:p>
      </dgm:t>
    </dgm:pt>
    <dgm:pt modelId="{19D17431-CF08-4AFF-80E5-2AD242E925D8}" type="parTrans" cxnId="{659BC90C-6FC8-435D-83D2-C1C074FBC48B}">
      <dgm:prSet/>
      <dgm:spPr/>
      <dgm:t>
        <a:bodyPr/>
        <a:lstStyle/>
        <a:p>
          <a:endParaRPr lang="it-IT"/>
        </a:p>
      </dgm:t>
    </dgm:pt>
    <dgm:pt modelId="{04B42C87-6A60-4429-993F-D5BB1F31FDA4}" type="sibTrans" cxnId="{659BC90C-6FC8-435D-83D2-C1C074FBC48B}">
      <dgm:prSet/>
      <dgm:spPr/>
      <dgm:t>
        <a:bodyPr/>
        <a:lstStyle/>
        <a:p>
          <a:endParaRPr lang="it-IT"/>
        </a:p>
      </dgm:t>
    </dgm:pt>
    <dgm:pt modelId="{F42BBB8D-32B4-4DF2-8725-FE12DC072F90}">
      <dgm:prSet/>
      <dgm:spPr/>
      <dgm:t>
        <a:bodyPr/>
        <a:lstStyle/>
        <a:p>
          <a:r>
            <a:rPr lang="it-IT" b="0" i="0" dirty="0"/>
            <a:t>Linguaggio Dart, facile da usare, veloce da sviluppare e flessibile</a:t>
          </a:r>
          <a:endParaRPr lang="en-US" dirty="0"/>
        </a:p>
      </dgm:t>
    </dgm:pt>
    <dgm:pt modelId="{08DC665B-C6D0-41D5-8833-4524D487AFE5}" type="parTrans" cxnId="{9CC1BCB5-34BB-4046-8875-03E79862CE0D}">
      <dgm:prSet/>
      <dgm:spPr/>
      <dgm:t>
        <a:bodyPr/>
        <a:lstStyle/>
        <a:p>
          <a:endParaRPr lang="it-IT"/>
        </a:p>
      </dgm:t>
    </dgm:pt>
    <dgm:pt modelId="{7D250B48-1D70-4456-A16F-6EFBC3DE4D24}" type="sibTrans" cxnId="{9CC1BCB5-34BB-4046-8875-03E79862CE0D}">
      <dgm:prSet/>
      <dgm:spPr/>
      <dgm:t>
        <a:bodyPr/>
        <a:lstStyle/>
        <a:p>
          <a:endParaRPr lang="it-IT"/>
        </a:p>
      </dgm:t>
    </dgm:pt>
    <dgm:pt modelId="{B4A3A628-09C4-4240-8C97-18E51C0F0C71}">
      <dgm:prSet/>
      <dgm:spPr/>
      <dgm:t>
        <a:bodyPr/>
        <a:lstStyle/>
        <a:p>
          <a:r>
            <a:rPr lang="it-IT" dirty="0"/>
            <a:t>Sviluppo rapido, utilizzando la stessa </a:t>
          </a:r>
          <a:r>
            <a:rPr lang="it-IT" dirty="0" err="1"/>
            <a:t>codebase</a:t>
          </a:r>
          <a:r>
            <a:rPr lang="it-IT" dirty="0"/>
            <a:t> per più sistemi operativi, è possibile riutilizzare diverse parti di codice.</a:t>
          </a:r>
          <a:endParaRPr lang="en-US" dirty="0"/>
        </a:p>
      </dgm:t>
    </dgm:pt>
    <dgm:pt modelId="{90FE2F73-CC19-457D-A151-7847EF02B469}" type="parTrans" cxnId="{B27FEF57-B352-4187-BD4F-625D7118DA59}">
      <dgm:prSet/>
      <dgm:spPr/>
      <dgm:t>
        <a:bodyPr/>
        <a:lstStyle/>
        <a:p>
          <a:endParaRPr lang="it-IT"/>
        </a:p>
      </dgm:t>
    </dgm:pt>
    <dgm:pt modelId="{CEE376A0-05F0-4D05-AF9A-C880E8A09C9E}" type="sibTrans" cxnId="{B27FEF57-B352-4187-BD4F-625D7118DA59}">
      <dgm:prSet/>
      <dgm:spPr/>
      <dgm:t>
        <a:bodyPr/>
        <a:lstStyle/>
        <a:p>
          <a:endParaRPr lang="it-IT"/>
        </a:p>
      </dgm:t>
    </dgm:pt>
    <dgm:pt modelId="{1DA3EDD6-EBEE-4B4E-A38F-4B578D4FECB8}">
      <dgm:prSet/>
      <dgm:spPr/>
      <dgm:t>
        <a:bodyPr/>
        <a:lstStyle/>
        <a:p>
          <a:r>
            <a:rPr lang="it-IT" dirty="0"/>
            <a:t>Framework open source</a:t>
          </a:r>
          <a:endParaRPr lang="en-US" b="0" dirty="0"/>
        </a:p>
      </dgm:t>
    </dgm:pt>
    <dgm:pt modelId="{155745D9-3D80-4BA1-BDD3-6431B7531E62}" type="parTrans" cxnId="{406BB4E8-D2BB-4A0E-8B7F-7E83CED47F46}">
      <dgm:prSet/>
      <dgm:spPr/>
      <dgm:t>
        <a:bodyPr/>
        <a:lstStyle/>
        <a:p>
          <a:endParaRPr lang="it-IT"/>
        </a:p>
      </dgm:t>
    </dgm:pt>
    <dgm:pt modelId="{617E6214-F70D-4C9D-8B34-0BD04088780A}" type="sibTrans" cxnId="{406BB4E8-D2BB-4A0E-8B7F-7E83CED47F46}">
      <dgm:prSet/>
      <dgm:spPr/>
      <dgm:t>
        <a:bodyPr/>
        <a:lstStyle/>
        <a:p>
          <a:endParaRPr lang="it-IT"/>
        </a:p>
      </dgm:t>
    </dgm:pt>
    <dgm:pt modelId="{AE6073B2-55D3-4BB2-8CAC-06E2FB7C2823}">
      <dgm:prSet/>
      <dgm:spPr/>
      <dgm:t>
        <a:bodyPr/>
        <a:lstStyle/>
        <a:p>
          <a:r>
            <a:rPr lang="it-IT" dirty="0"/>
            <a:t>Grande community sviluppatori legata a Google</a:t>
          </a:r>
          <a:endParaRPr lang="en-US" dirty="0"/>
        </a:p>
      </dgm:t>
    </dgm:pt>
    <dgm:pt modelId="{01D87DD0-A844-46C0-9780-FA852AF2D587}" type="parTrans" cxnId="{17C06316-9D40-43D0-A308-A352F4839360}">
      <dgm:prSet/>
      <dgm:spPr/>
      <dgm:t>
        <a:bodyPr/>
        <a:lstStyle/>
        <a:p>
          <a:endParaRPr lang="it-IT"/>
        </a:p>
      </dgm:t>
    </dgm:pt>
    <dgm:pt modelId="{C42D1356-BE32-45A1-9B82-43F6FFFDB2A7}" type="sibTrans" cxnId="{17C06316-9D40-43D0-A308-A352F4839360}">
      <dgm:prSet/>
      <dgm:spPr/>
      <dgm:t>
        <a:bodyPr/>
        <a:lstStyle/>
        <a:p>
          <a:endParaRPr lang="it-IT"/>
        </a:p>
      </dgm:t>
    </dgm:pt>
    <dgm:pt modelId="{4757BB9B-0E43-4C0E-8297-14A8C6743458}">
      <dgm:prSet/>
      <dgm:spPr/>
      <dgm:t>
        <a:bodyPr/>
        <a:lstStyle/>
        <a:p>
          <a:r>
            <a:rPr lang="it-IT" dirty="0"/>
            <a:t>Linguaggio di programmazione con una curva di apprendimento veloce, in quanto orientato agli oggetti e con molte similitudini a Java</a:t>
          </a:r>
          <a:endParaRPr lang="en-US" dirty="0"/>
        </a:p>
      </dgm:t>
    </dgm:pt>
    <dgm:pt modelId="{2753CD46-B675-4F66-816C-502A0FBF8E01}" type="parTrans" cxnId="{6FC9F0C5-9078-476F-A27E-52497F0720EC}">
      <dgm:prSet/>
      <dgm:spPr/>
      <dgm:t>
        <a:bodyPr/>
        <a:lstStyle/>
        <a:p>
          <a:endParaRPr lang="it-IT"/>
        </a:p>
      </dgm:t>
    </dgm:pt>
    <dgm:pt modelId="{A0C344EE-CDEF-418B-9384-D4F6E7806ED6}" type="sibTrans" cxnId="{6FC9F0C5-9078-476F-A27E-52497F0720EC}">
      <dgm:prSet/>
      <dgm:spPr/>
      <dgm:t>
        <a:bodyPr/>
        <a:lstStyle/>
        <a:p>
          <a:endParaRPr lang="it-IT"/>
        </a:p>
      </dgm:t>
    </dgm:pt>
    <dgm:pt modelId="{528ECCAE-39AC-4EB7-8857-38E07CD1302E}" type="pres">
      <dgm:prSet presAssocID="{A3101322-C220-4CA8-BB84-058A41A8582E}" presName="vert0" presStyleCnt="0">
        <dgm:presLayoutVars>
          <dgm:dir/>
          <dgm:animOne val="branch"/>
          <dgm:animLvl val="lvl"/>
        </dgm:presLayoutVars>
      </dgm:prSet>
      <dgm:spPr/>
    </dgm:pt>
    <dgm:pt modelId="{62EA9330-9630-44AC-8EF0-C696E12914A4}" type="pres">
      <dgm:prSet presAssocID="{35DDF638-E012-4629-A017-FAC3171E970A}" presName="thickLine" presStyleLbl="alignNode1" presStyleIdx="0" presStyleCnt="10"/>
      <dgm:spPr/>
    </dgm:pt>
    <dgm:pt modelId="{0D1C3D18-0DE0-49F0-A42A-75AECEFDD423}" type="pres">
      <dgm:prSet presAssocID="{35DDF638-E012-4629-A017-FAC3171E970A}" presName="horz1" presStyleCnt="0"/>
      <dgm:spPr/>
    </dgm:pt>
    <dgm:pt modelId="{06C0E8BD-CBA4-44B7-8896-1AADD9D4CD7C}" type="pres">
      <dgm:prSet presAssocID="{35DDF638-E012-4629-A017-FAC3171E970A}" presName="tx1" presStyleLbl="revTx" presStyleIdx="0" presStyleCnt="10"/>
      <dgm:spPr/>
    </dgm:pt>
    <dgm:pt modelId="{56EB9109-823D-48D7-B01F-0622A4471435}" type="pres">
      <dgm:prSet presAssocID="{35DDF638-E012-4629-A017-FAC3171E970A}" presName="vert1" presStyleCnt="0"/>
      <dgm:spPr/>
    </dgm:pt>
    <dgm:pt modelId="{FF37AF18-E72D-4CF4-BAB1-3520AC1DF508}" type="pres">
      <dgm:prSet presAssocID="{4757BB9B-0E43-4C0E-8297-14A8C6743458}" presName="thickLine" presStyleLbl="alignNode1" presStyleIdx="1" presStyleCnt="10"/>
      <dgm:spPr/>
    </dgm:pt>
    <dgm:pt modelId="{02CA655B-3741-4C6B-B507-7CEF2A93D11A}" type="pres">
      <dgm:prSet presAssocID="{4757BB9B-0E43-4C0E-8297-14A8C6743458}" presName="horz1" presStyleCnt="0"/>
      <dgm:spPr/>
    </dgm:pt>
    <dgm:pt modelId="{16324156-0073-44A8-8323-37323BB1985F}" type="pres">
      <dgm:prSet presAssocID="{4757BB9B-0E43-4C0E-8297-14A8C6743458}" presName="tx1" presStyleLbl="revTx" presStyleIdx="1" presStyleCnt="10"/>
      <dgm:spPr/>
    </dgm:pt>
    <dgm:pt modelId="{A83B8645-9130-49A8-8BFB-2C33F25288F2}" type="pres">
      <dgm:prSet presAssocID="{4757BB9B-0E43-4C0E-8297-14A8C6743458}" presName="vert1" presStyleCnt="0"/>
      <dgm:spPr/>
    </dgm:pt>
    <dgm:pt modelId="{6563C885-1A96-4080-9C74-E0F2B1636D9B}" type="pres">
      <dgm:prSet presAssocID="{B4A3A628-09C4-4240-8C97-18E51C0F0C71}" presName="thickLine" presStyleLbl="alignNode1" presStyleIdx="2" presStyleCnt="10"/>
      <dgm:spPr/>
    </dgm:pt>
    <dgm:pt modelId="{C955B851-1E31-4EEE-B96E-38AECBBA6856}" type="pres">
      <dgm:prSet presAssocID="{B4A3A628-09C4-4240-8C97-18E51C0F0C71}" presName="horz1" presStyleCnt="0"/>
      <dgm:spPr/>
    </dgm:pt>
    <dgm:pt modelId="{037CEB35-5196-4EBD-B6F4-B2493BB3066E}" type="pres">
      <dgm:prSet presAssocID="{B4A3A628-09C4-4240-8C97-18E51C0F0C71}" presName="tx1" presStyleLbl="revTx" presStyleIdx="2" presStyleCnt="10"/>
      <dgm:spPr/>
    </dgm:pt>
    <dgm:pt modelId="{8540DE0C-EE01-4FBF-969F-EACB6E8E3120}" type="pres">
      <dgm:prSet presAssocID="{B4A3A628-09C4-4240-8C97-18E51C0F0C71}" presName="vert1" presStyleCnt="0"/>
      <dgm:spPr/>
    </dgm:pt>
    <dgm:pt modelId="{14FE2505-7377-4B50-95FB-A3A38A0DA8FB}" type="pres">
      <dgm:prSet presAssocID="{D141B907-5224-425A-AEE6-5A5506516412}" presName="thickLine" presStyleLbl="alignNode1" presStyleIdx="3" presStyleCnt="10"/>
      <dgm:spPr/>
    </dgm:pt>
    <dgm:pt modelId="{B27A5D8B-2EC6-49F1-8BCC-126067FBA949}" type="pres">
      <dgm:prSet presAssocID="{D141B907-5224-425A-AEE6-5A5506516412}" presName="horz1" presStyleCnt="0"/>
      <dgm:spPr/>
    </dgm:pt>
    <dgm:pt modelId="{CE9B69EB-A96B-4E01-85D6-EE68D704ED02}" type="pres">
      <dgm:prSet presAssocID="{D141B907-5224-425A-AEE6-5A5506516412}" presName="tx1" presStyleLbl="revTx" presStyleIdx="3" presStyleCnt="10"/>
      <dgm:spPr/>
    </dgm:pt>
    <dgm:pt modelId="{4184878C-8506-4087-9194-0624C9B5A846}" type="pres">
      <dgm:prSet presAssocID="{D141B907-5224-425A-AEE6-5A5506516412}" presName="vert1" presStyleCnt="0"/>
      <dgm:spPr/>
    </dgm:pt>
    <dgm:pt modelId="{32C92162-4803-4EF9-A0BA-F3D75206C195}" type="pres">
      <dgm:prSet presAssocID="{3321E7D4-064D-48E7-B7FA-B6A6BED05E5F}" presName="thickLine" presStyleLbl="alignNode1" presStyleIdx="4" presStyleCnt="10"/>
      <dgm:spPr/>
    </dgm:pt>
    <dgm:pt modelId="{A495D050-4628-4667-9EF2-FDC100EFF0C9}" type="pres">
      <dgm:prSet presAssocID="{3321E7D4-064D-48E7-B7FA-B6A6BED05E5F}" presName="horz1" presStyleCnt="0"/>
      <dgm:spPr/>
    </dgm:pt>
    <dgm:pt modelId="{65D73BED-AFE6-4B1F-BA75-AAE0B627FB84}" type="pres">
      <dgm:prSet presAssocID="{3321E7D4-064D-48E7-B7FA-B6A6BED05E5F}" presName="tx1" presStyleLbl="revTx" presStyleIdx="4" presStyleCnt="10"/>
      <dgm:spPr/>
    </dgm:pt>
    <dgm:pt modelId="{4E696302-26BB-4393-AA74-F170653DD813}" type="pres">
      <dgm:prSet presAssocID="{3321E7D4-064D-48E7-B7FA-B6A6BED05E5F}" presName="vert1" presStyleCnt="0"/>
      <dgm:spPr/>
    </dgm:pt>
    <dgm:pt modelId="{F3021D70-50A7-4367-AA4C-3DDFF7E6E80D}" type="pres">
      <dgm:prSet presAssocID="{63E76ED5-3B01-47DF-BB1E-F7537FDA15EC}" presName="thickLine" presStyleLbl="alignNode1" presStyleIdx="5" presStyleCnt="10"/>
      <dgm:spPr/>
    </dgm:pt>
    <dgm:pt modelId="{3EF1C91B-C979-4134-ADEF-C4D1FD79A7BA}" type="pres">
      <dgm:prSet presAssocID="{63E76ED5-3B01-47DF-BB1E-F7537FDA15EC}" presName="horz1" presStyleCnt="0"/>
      <dgm:spPr/>
    </dgm:pt>
    <dgm:pt modelId="{3DC8F609-22E8-4FA3-AEFA-8ECD6D012F0B}" type="pres">
      <dgm:prSet presAssocID="{63E76ED5-3B01-47DF-BB1E-F7537FDA15EC}" presName="tx1" presStyleLbl="revTx" presStyleIdx="5" presStyleCnt="10"/>
      <dgm:spPr/>
    </dgm:pt>
    <dgm:pt modelId="{CC3E70F1-2E37-4AA3-9B1D-B0F25E5F2E98}" type="pres">
      <dgm:prSet presAssocID="{63E76ED5-3B01-47DF-BB1E-F7537FDA15EC}" presName="vert1" presStyleCnt="0"/>
      <dgm:spPr/>
    </dgm:pt>
    <dgm:pt modelId="{4A904D81-8DFF-4821-8828-2DF5D305E7E1}" type="pres">
      <dgm:prSet presAssocID="{F42BBB8D-32B4-4DF2-8725-FE12DC072F90}" presName="thickLine" presStyleLbl="alignNode1" presStyleIdx="6" presStyleCnt="10"/>
      <dgm:spPr/>
    </dgm:pt>
    <dgm:pt modelId="{E954D479-1264-48A1-A467-0B4F187B0560}" type="pres">
      <dgm:prSet presAssocID="{F42BBB8D-32B4-4DF2-8725-FE12DC072F90}" presName="horz1" presStyleCnt="0"/>
      <dgm:spPr/>
    </dgm:pt>
    <dgm:pt modelId="{40682958-9992-4879-B5F4-CD6FEF09D61A}" type="pres">
      <dgm:prSet presAssocID="{F42BBB8D-32B4-4DF2-8725-FE12DC072F90}" presName="tx1" presStyleLbl="revTx" presStyleIdx="6" presStyleCnt="10"/>
      <dgm:spPr/>
    </dgm:pt>
    <dgm:pt modelId="{36CE2136-A428-4102-B6E2-4F4E70A2DC80}" type="pres">
      <dgm:prSet presAssocID="{F42BBB8D-32B4-4DF2-8725-FE12DC072F90}" presName="vert1" presStyleCnt="0"/>
      <dgm:spPr/>
    </dgm:pt>
    <dgm:pt modelId="{D4A19DE6-84DD-4D8E-96C6-FAE1532CA2C0}" type="pres">
      <dgm:prSet presAssocID="{C10606A0-4696-4235-991E-8C2216CE6FFD}" presName="thickLine" presStyleLbl="alignNode1" presStyleIdx="7" presStyleCnt="10"/>
      <dgm:spPr/>
    </dgm:pt>
    <dgm:pt modelId="{680B0633-7CAF-4A9D-8CCB-320B7B764DF2}" type="pres">
      <dgm:prSet presAssocID="{C10606A0-4696-4235-991E-8C2216CE6FFD}" presName="horz1" presStyleCnt="0"/>
      <dgm:spPr/>
    </dgm:pt>
    <dgm:pt modelId="{6B1CB68D-D264-4635-95FA-042131AA1834}" type="pres">
      <dgm:prSet presAssocID="{C10606A0-4696-4235-991E-8C2216CE6FFD}" presName="tx1" presStyleLbl="revTx" presStyleIdx="7" presStyleCnt="10"/>
      <dgm:spPr/>
    </dgm:pt>
    <dgm:pt modelId="{FF99BA02-DAB2-4DBF-BEA1-BCDB792685B7}" type="pres">
      <dgm:prSet presAssocID="{C10606A0-4696-4235-991E-8C2216CE6FFD}" presName="vert1" presStyleCnt="0"/>
      <dgm:spPr/>
    </dgm:pt>
    <dgm:pt modelId="{DA08F91B-C284-462C-9790-25B536C7F4AC}" type="pres">
      <dgm:prSet presAssocID="{1DA3EDD6-EBEE-4B4E-A38F-4B578D4FECB8}" presName="thickLine" presStyleLbl="alignNode1" presStyleIdx="8" presStyleCnt="10"/>
      <dgm:spPr/>
    </dgm:pt>
    <dgm:pt modelId="{54D44DBE-8CD2-4BAC-8FF5-7BCBD80F18D5}" type="pres">
      <dgm:prSet presAssocID="{1DA3EDD6-EBEE-4B4E-A38F-4B578D4FECB8}" presName="horz1" presStyleCnt="0"/>
      <dgm:spPr/>
    </dgm:pt>
    <dgm:pt modelId="{5B67B573-DE8E-4764-8678-0E9DA00C724C}" type="pres">
      <dgm:prSet presAssocID="{1DA3EDD6-EBEE-4B4E-A38F-4B578D4FECB8}" presName="tx1" presStyleLbl="revTx" presStyleIdx="8" presStyleCnt="10"/>
      <dgm:spPr/>
    </dgm:pt>
    <dgm:pt modelId="{5887EEA1-593A-4CAF-9245-415458B54D7A}" type="pres">
      <dgm:prSet presAssocID="{1DA3EDD6-EBEE-4B4E-A38F-4B578D4FECB8}" presName="vert1" presStyleCnt="0"/>
      <dgm:spPr/>
    </dgm:pt>
    <dgm:pt modelId="{E5559EBC-74A2-4286-89E5-857A093B0303}" type="pres">
      <dgm:prSet presAssocID="{AE6073B2-55D3-4BB2-8CAC-06E2FB7C2823}" presName="thickLine" presStyleLbl="alignNode1" presStyleIdx="9" presStyleCnt="10"/>
      <dgm:spPr/>
    </dgm:pt>
    <dgm:pt modelId="{E96A0CA5-30DC-4934-8C6C-C54F79AD2397}" type="pres">
      <dgm:prSet presAssocID="{AE6073B2-55D3-4BB2-8CAC-06E2FB7C2823}" presName="horz1" presStyleCnt="0"/>
      <dgm:spPr/>
    </dgm:pt>
    <dgm:pt modelId="{AC48F8AC-1A39-48DC-BD34-111C5744AB7A}" type="pres">
      <dgm:prSet presAssocID="{AE6073B2-55D3-4BB2-8CAC-06E2FB7C2823}" presName="tx1" presStyleLbl="revTx" presStyleIdx="9" presStyleCnt="10"/>
      <dgm:spPr/>
    </dgm:pt>
    <dgm:pt modelId="{0A5FE6D4-6996-4CE4-80DD-4726DD50CDD9}" type="pres">
      <dgm:prSet presAssocID="{AE6073B2-55D3-4BB2-8CAC-06E2FB7C2823}" presName="vert1" presStyleCnt="0"/>
      <dgm:spPr/>
    </dgm:pt>
  </dgm:ptLst>
  <dgm:cxnLst>
    <dgm:cxn modelId="{AD096709-0DE1-48F4-8B05-76597CCC2D68}" type="presOf" srcId="{1DA3EDD6-EBEE-4B4E-A38F-4B578D4FECB8}" destId="{5B67B573-DE8E-4764-8678-0E9DA00C724C}" srcOrd="0" destOrd="0" presId="urn:microsoft.com/office/officeart/2008/layout/LinedList"/>
    <dgm:cxn modelId="{659BC90C-6FC8-435D-83D2-C1C074FBC48B}" srcId="{A3101322-C220-4CA8-BB84-058A41A8582E}" destId="{C10606A0-4696-4235-991E-8C2216CE6FFD}" srcOrd="7" destOrd="0" parTransId="{19D17431-CF08-4AFF-80E5-2AD242E925D8}" sibTransId="{04B42C87-6A60-4429-993F-D5BB1F31FDA4}"/>
    <dgm:cxn modelId="{BA8ACD0E-7C2B-4ECC-89B1-7A66724039A0}" type="presOf" srcId="{3321E7D4-064D-48E7-B7FA-B6A6BED05E5F}" destId="{65D73BED-AFE6-4B1F-BA75-AAE0B627FB84}" srcOrd="0" destOrd="0" presId="urn:microsoft.com/office/officeart/2008/layout/LinedList"/>
    <dgm:cxn modelId="{17C06316-9D40-43D0-A308-A352F4839360}" srcId="{A3101322-C220-4CA8-BB84-058A41A8582E}" destId="{AE6073B2-55D3-4BB2-8CAC-06E2FB7C2823}" srcOrd="9" destOrd="0" parTransId="{01D87DD0-A844-46C0-9780-FA852AF2D587}" sibTransId="{C42D1356-BE32-45A1-9B82-43F6FFFDB2A7}"/>
    <dgm:cxn modelId="{24290617-E22D-4CF7-91A0-2DDE641B3952}" type="presOf" srcId="{F42BBB8D-32B4-4DF2-8725-FE12DC072F90}" destId="{40682958-9992-4879-B5F4-CD6FEF09D61A}" srcOrd="0" destOrd="0" presId="urn:microsoft.com/office/officeart/2008/layout/LinedList"/>
    <dgm:cxn modelId="{C8A52A17-66D1-435A-B002-00E8359F5BA3}" type="presOf" srcId="{D141B907-5224-425A-AEE6-5A5506516412}" destId="{CE9B69EB-A96B-4E01-85D6-EE68D704ED02}" srcOrd="0" destOrd="0" presId="urn:microsoft.com/office/officeart/2008/layout/LinedList"/>
    <dgm:cxn modelId="{D064F01C-BC78-459B-9257-889D94E8DE3C}" srcId="{A3101322-C220-4CA8-BB84-058A41A8582E}" destId="{3321E7D4-064D-48E7-B7FA-B6A6BED05E5F}" srcOrd="4" destOrd="0" parTransId="{C06CEABF-6302-4B4B-A804-A3411B621026}" sibTransId="{8DC3B3BA-C814-47B9-9B7A-9C365694AEEE}"/>
    <dgm:cxn modelId="{F4AB8C40-44D4-4A93-8DC6-3D9321257A58}" srcId="{A3101322-C220-4CA8-BB84-058A41A8582E}" destId="{D141B907-5224-425A-AEE6-5A5506516412}" srcOrd="3" destOrd="0" parTransId="{9EFA4E2F-7CD5-4C73-837D-26156436C8B7}" sibTransId="{D860A13B-D546-4246-9CEE-BC4116CD5934}"/>
    <dgm:cxn modelId="{66C5605D-3E68-4BBC-B601-BE53F4CC782F}" type="presOf" srcId="{4757BB9B-0E43-4C0E-8297-14A8C6743458}" destId="{16324156-0073-44A8-8323-37323BB1985F}" srcOrd="0" destOrd="0" presId="urn:microsoft.com/office/officeart/2008/layout/LinedList"/>
    <dgm:cxn modelId="{F73FF441-DE16-4295-91C8-E88FFB71ABBD}" type="presOf" srcId="{63E76ED5-3B01-47DF-BB1E-F7537FDA15EC}" destId="{3DC8F609-22E8-4FA3-AEFA-8ECD6D012F0B}" srcOrd="0" destOrd="0" presId="urn:microsoft.com/office/officeart/2008/layout/LinedList"/>
    <dgm:cxn modelId="{D2C6C974-8E3E-4783-8007-C6730AFB3076}" type="presOf" srcId="{A3101322-C220-4CA8-BB84-058A41A8582E}" destId="{528ECCAE-39AC-4EB7-8857-38E07CD1302E}" srcOrd="0" destOrd="0" presId="urn:microsoft.com/office/officeart/2008/layout/LinedList"/>
    <dgm:cxn modelId="{3EB76A56-B075-42ED-89D7-7F9AAA79E7EE}" type="presOf" srcId="{35DDF638-E012-4629-A017-FAC3171E970A}" destId="{06C0E8BD-CBA4-44B7-8896-1AADD9D4CD7C}" srcOrd="0" destOrd="0" presId="urn:microsoft.com/office/officeart/2008/layout/LinedList"/>
    <dgm:cxn modelId="{B27FEF57-B352-4187-BD4F-625D7118DA59}" srcId="{A3101322-C220-4CA8-BB84-058A41A8582E}" destId="{B4A3A628-09C4-4240-8C97-18E51C0F0C71}" srcOrd="2" destOrd="0" parTransId="{90FE2F73-CC19-457D-A151-7847EF02B469}" sibTransId="{CEE376A0-05F0-4D05-AF9A-C880E8A09C9E}"/>
    <dgm:cxn modelId="{EB2E6D84-83AA-4A01-8A58-D762927FA29C}" srcId="{A3101322-C220-4CA8-BB84-058A41A8582E}" destId="{63E76ED5-3B01-47DF-BB1E-F7537FDA15EC}" srcOrd="5" destOrd="0" parTransId="{FCA2266E-93BC-44FF-92B4-F2F29737BF66}" sibTransId="{0DCBA56F-5B5B-492A-B657-DA57767EEB5B}"/>
    <dgm:cxn modelId="{9CC1BCB5-34BB-4046-8875-03E79862CE0D}" srcId="{A3101322-C220-4CA8-BB84-058A41A8582E}" destId="{F42BBB8D-32B4-4DF2-8725-FE12DC072F90}" srcOrd="6" destOrd="0" parTransId="{08DC665B-C6D0-41D5-8833-4524D487AFE5}" sibTransId="{7D250B48-1D70-4456-A16F-6EFBC3DE4D24}"/>
    <dgm:cxn modelId="{A18C80B7-EF69-4542-98F5-50FEDC5679F9}" srcId="{A3101322-C220-4CA8-BB84-058A41A8582E}" destId="{35DDF638-E012-4629-A017-FAC3171E970A}" srcOrd="0" destOrd="0" parTransId="{A7093D40-DC5E-42BC-BA8C-38382936C7D9}" sibTransId="{3A908B53-941D-4820-A6BD-261DC24ABEBB}"/>
    <dgm:cxn modelId="{7F5653BC-3D25-4819-B8EA-B15BE7FD0DA2}" type="presOf" srcId="{B4A3A628-09C4-4240-8C97-18E51C0F0C71}" destId="{037CEB35-5196-4EBD-B6F4-B2493BB3066E}" srcOrd="0" destOrd="0" presId="urn:microsoft.com/office/officeart/2008/layout/LinedList"/>
    <dgm:cxn modelId="{6FC9F0C5-9078-476F-A27E-52497F0720EC}" srcId="{A3101322-C220-4CA8-BB84-058A41A8582E}" destId="{4757BB9B-0E43-4C0E-8297-14A8C6743458}" srcOrd="1" destOrd="0" parTransId="{2753CD46-B675-4F66-816C-502A0FBF8E01}" sibTransId="{A0C344EE-CDEF-418B-9384-D4F6E7806ED6}"/>
    <dgm:cxn modelId="{92721CE4-AE7F-4E92-BE9C-B035AA8A366E}" type="presOf" srcId="{AE6073B2-55D3-4BB2-8CAC-06E2FB7C2823}" destId="{AC48F8AC-1A39-48DC-BD34-111C5744AB7A}" srcOrd="0" destOrd="0" presId="urn:microsoft.com/office/officeart/2008/layout/LinedList"/>
    <dgm:cxn modelId="{406BB4E8-D2BB-4A0E-8B7F-7E83CED47F46}" srcId="{A3101322-C220-4CA8-BB84-058A41A8582E}" destId="{1DA3EDD6-EBEE-4B4E-A38F-4B578D4FECB8}" srcOrd="8" destOrd="0" parTransId="{155745D9-3D80-4BA1-BDD3-6431B7531E62}" sibTransId="{617E6214-F70D-4C9D-8B34-0BD04088780A}"/>
    <dgm:cxn modelId="{DF0C19FB-AF45-419F-9BBE-47982C41218E}" type="presOf" srcId="{C10606A0-4696-4235-991E-8C2216CE6FFD}" destId="{6B1CB68D-D264-4635-95FA-042131AA1834}" srcOrd="0" destOrd="0" presId="urn:microsoft.com/office/officeart/2008/layout/LinedList"/>
    <dgm:cxn modelId="{B0F89AB8-2D5D-49E4-BA7F-DDB7E724B4EB}" type="presParOf" srcId="{528ECCAE-39AC-4EB7-8857-38E07CD1302E}" destId="{62EA9330-9630-44AC-8EF0-C696E12914A4}" srcOrd="0" destOrd="0" presId="urn:microsoft.com/office/officeart/2008/layout/LinedList"/>
    <dgm:cxn modelId="{5DF7E7A5-33CF-480D-AC39-404942E8EB0D}" type="presParOf" srcId="{528ECCAE-39AC-4EB7-8857-38E07CD1302E}" destId="{0D1C3D18-0DE0-49F0-A42A-75AECEFDD423}" srcOrd="1" destOrd="0" presId="urn:microsoft.com/office/officeart/2008/layout/LinedList"/>
    <dgm:cxn modelId="{5785D6F4-CFF7-490C-8559-087500767F4E}" type="presParOf" srcId="{0D1C3D18-0DE0-49F0-A42A-75AECEFDD423}" destId="{06C0E8BD-CBA4-44B7-8896-1AADD9D4CD7C}" srcOrd="0" destOrd="0" presId="urn:microsoft.com/office/officeart/2008/layout/LinedList"/>
    <dgm:cxn modelId="{2410BD1E-E1C6-4C47-A3B5-C4D7903F3DA3}" type="presParOf" srcId="{0D1C3D18-0DE0-49F0-A42A-75AECEFDD423}" destId="{56EB9109-823D-48D7-B01F-0622A4471435}" srcOrd="1" destOrd="0" presId="urn:microsoft.com/office/officeart/2008/layout/LinedList"/>
    <dgm:cxn modelId="{A637EFC2-B450-4064-9980-24F9A62CF05E}" type="presParOf" srcId="{528ECCAE-39AC-4EB7-8857-38E07CD1302E}" destId="{FF37AF18-E72D-4CF4-BAB1-3520AC1DF508}" srcOrd="2" destOrd="0" presId="urn:microsoft.com/office/officeart/2008/layout/LinedList"/>
    <dgm:cxn modelId="{15C85A93-61A8-4608-A534-E9F2660475CF}" type="presParOf" srcId="{528ECCAE-39AC-4EB7-8857-38E07CD1302E}" destId="{02CA655B-3741-4C6B-B507-7CEF2A93D11A}" srcOrd="3" destOrd="0" presId="urn:microsoft.com/office/officeart/2008/layout/LinedList"/>
    <dgm:cxn modelId="{2F20BB9A-9BEF-4D82-8908-E8AB6A9B05CD}" type="presParOf" srcId="{02CA655B-3741-4C6B-B507-7CEF2A93D11A}" destId="{16324156-0073-44A8-8323-37323BB1985F}" srcOrd="0" destOrd="0" presId="urn:microsoft.com/office/officeart/2008/layout/LinedList"/>
    <dgm:cxn modelId="{2940A702-205A-4128-AAFE-3D3D820F3997}" type="presParOf" srcId="{02CA655B-3741-4C6B-B507-7CEF2A93D11A}" destId="{A83B8645-9130-49A8-8BFB-2C33F25288F2}" srcOrd="1" destOrd="0" presId="urn:microsoft.com/office/officeart/2008/layout/LinedList"/>
    <dgm:cxn modelId="{BCF0441D-EE89-4F9A-927E-6CB92EE32A07}" type="presParOf" srcId="{528ECCAE-39AC-4EB7-8857-38E07CD1302E}" destId="{6563C885-1A96-4080-9C74-E0F2B1636D9B}" srcOrd="4" destOrd="0" presId="urn:microsoft.com/office/officeart/2008/layout/LinedList"/>
    <dgm:cxn modelId="{DB61396A-A623-463A-B392-0E936567945B}" type="presParOf" srcId="{528ECCAE-39AC-4EB7-8857-38E07CD1302E}" destId="{C955B851-1E31-4EEE-B96E-38AECBBA6856}" srcOrd="5" destOrd="0" presId="urn:microsoft.com/office/officeart/2008/layout/LinedList"/>
    <dgm:cxn modelId="{57421F3D-F986-4863-8634-2A3E3027B4BF}" type="presParOf" srcId="{C955B851-1E31-4EEE-B96E-38AECBBA6856}" destId="{037CEB35-5196-4EBD-B6F4-B2493BB3066E}" srcOrd="0" destOrd="0" presId="urn:microsoft.com/office/officeart/2008/layout/LinedList"/>
    <dgm:cxn modelId="{CC8C932C-0203-42CA-A803-30CFE424E26A}" type="presParOf" srcId="{C955B851-1E31-4EEE-B96E-38AECBBA6856}" destId="{8540DE0C-EE01-4FBF-969F-EACB6E8E3120}" srcOrd="1" destOrd="0" presId="urn:microsoft.com/office/officeart/2008/layout/LinedList"/>
    <dgm:cxn modelId="{BE614F0E-DB07-4E67-8E04-1C8C10703395}" type="presParOf" srcId="{528ECCAE-39AC-4EB7-8857-38E07CD1302E}" destId="{14FE2505-7377-4B50-95FB-A3A38A0DA8FB}" srcOrd="6" destOrd="0" presId="urn:microsoft.com/office/officeart/2008/layout/LinedList"/>
    <dgm:cxn modelId="{8A2BAAE2-321B-411D-ADC5-417730ED94B1}" type="presParOf" srcId="{528ECCAE-39AC-4EB7-8857-38E07CD1302E}" destId="{B27A5D8B-2EC6-49F1-8BCC-126067FBA949}" srcOrd="7" destOrd="0" presId="urn:microsoft.com/office/officeart/2008/layout/LinedList"/>
    <dgm:cxn modelId="{41C496E9-693F-41D9-AAB4-16A614BC01C3}" type="presParOf" srcId="{B27A5D8B-2EC6-49F1-8BCC-126067FBA949}" destId="{CE9B69EB-A96B-4E01-85D6-EE68D704ED02}" srcOrd="0" destOrd="0" presId="urn:microsoft.com/office/officeart/2008/layout/LinedList"/>
    <dgm:cxn modelId="{CC992E3D-732D-4B61-AFFB-A20268E39360}" type="presParOf" srcId="{B27A5D8B-2EC6-49F1-8BCC-126067FBA949}" destId="{4184878C-8506-4087-9194-0624C9B5A846}" srcOrd="1" destOrd="0" presId="urn:microsoft.com/office/officeart/2008/layout/LinedList"/>
    <dgm:cxn modelId="{EB923700-3E6A-4819-A947-EA1D8008E1E0}" type="presParOf" srcId="{528ECCAE-39AC-4EB7-8857-38E07CD1302E}" destId="{32C92162-4803-4EF9-A0BA-F3D75206C195}" srcOrd="8" destOrd="0" presId="urn:microsoft.com/office/officeart/2008/layout/LinedList"/>
    <dgm:cxn modelId="{0270B771-3625-43CC-99CB-B3B1074D37DE}" type="presParOf" srcId="{528ECCAE-39AC-4EB7-8857-38E07CD1302E}" destId="{A495D050-4628-4667-9EF2-FDC100EFF0C9}" srcOrd="9" destOrd="0" presId="urn:microsoft.com/office/officeart/2008/layout/LinedList"/>
    <dgm:cxn modelId="{D640E1FC-632D-4400-8021-3982E5F311CA}" type="presParOf" srcId="{A495D050-4628-4667-9EF2-FDC100EFF0C9}" destId="{65D73BED-AFE6-4B1F-BA75-AAE0B627FB84}" srcOrd="0" destOrd="0" presId="urn:microsoft.com/office/officeart/2008/layout/LinedList"/>
    <dgm:cxn modelId="{C0CBEE96-D151-4D2B-8AA5-361E094C6FCF}" type="presParOf" srcId="{A495D050-4628-4667-9EF2-FDC100EFF0C9}" destId="{4E696302-26BB-4393-AA74-F170653DD813}" srcOrd="1" destOrd="0" presId="urn:microsoft.com/office/officeart/2008/layout/LinedList"/>
    <dgm:cxn modelId="{092CEBE6-04D6-44DC-873B-6E5081037FA9}" type="presParOf" srcId="{528ECCAE-39AC-4EB7-8857-38E07CD1302E}" destId="{F3021D70-50A7-4367-AA4C-3DDFF7E6E80D}" srcOrd="10" destOrd="0" presId="urn:microsoft.com/office/officeart/2008/layout/LinedList"/>
    <dgm:cxn modelId="{528F4801-9EF9-4D0B-A6F5-12D53AD71B52}" type="presParOf" srcId="{528ECCAE-39AC-4EB7-8857-38E07CD1302E}" destId="{3EF1C91B-C979-4134-ADEF-C4D1FD79A7BA}" srcOrd="11" destOrd="0" presId="urn:microsoft.com/office/officeart/2008/layout/LinedList"/>
    <dgm:cxn modelId="{1F052F53-9736-45F4-A17A-4F0584A7B3A3}" type="presParOf" srcId="{3EF1C91B-C979-4134-ADEF-C4D1FD79A7BA}" destId="{3DC8F609-22E8-4FA3-AEFA-8ECD6D012F0B}" srcOrd="0" destOrd="0" presId="urn:microsoft.com/office/officeart/2008/layout/LinedList"/>
    <dgm:cxn modelId="{FCC578DE-1493-4CF0-9BE0-B76DD287B41A}" type="presParOf" srcId="{3EF1C91B-C979-4134-ADEF-C4D1FD79A7BA}" destId="{CC3E70F1-2E37-4AA3-9B1D-B0F25E5F2E98}" srcOrd="1" destOrd="0" presId="urn:microsoft.com/office/officeart/2008/layout/LinedList"/>
    <dgm:cxn modelId="{E99E43BC-0D1B-4A55-AA33-8BFC1F9D0115}" type="presParOf" srcId="{528ECCAE-39AC-4EB7-8857-38E07CD1302E}" destId="{4A904D81-8DFF-4821-8828-2DF5D305E7E1}" srcOrd="12" destOrd="0" presId="urn:microsoft.com/office/officeart/2008/layout/LinedList"/>
    <dgm:cxn modelId="{02D3B86F-85CA-4D81-9A28-CFD7C56C99D0}" type="presParOf" srcId="{528ECCAE-39AC-4EB7-8857-38E07CD1302E}" destId="{E954D479-1264-48A1-A467-0B4F187B0560}" srcOrd="13" destOrd="0" presId="urn:microsoft.com/office/officeart/2008/layout/LinedList"/>
    <dgm:cxn modelId="{0C20533B-7F3D-463D-A2C2-D818E24AD597}" type="presParOf" srcId="{E954D479-1264-48A1-A467-0B4F187B0560}" destId="{40682958-9992-4879-B5F4-CD6FEF09D61A}" srcOrd="0" destOrd="0" presId="urn:microsoft.com/office/officeart/2008/layout/LinedList"/>
    <dgm:cxn modelId="{20C110F7-C4B8-4ADF-860F-78A751A0180C}" type="presParOf" srcId="{E954D479-1264-48A1-A467-0B4F187B0560}" destId="{36CE2136-A428-4102-B6E2-4F4E70A2DC80}" srcOrd="1" destOrd="0" presId="urn:microsoft.com/office/officeart/2008/layout/LinedList"/>
    <dgm:cxn modelId="{9AF24DF1-51C4-4A20-84E6-EA63F341F748}" type="presParOf" srcId="{528ECCAE-39AC-4EB7-8857-38E07CD1302E}" destId="{D4A19DE6-84DD-4D8E-96C6-FAE1532CA2C0}" srcOrd="14" destOrd="0" presId="urn:microsoft.com/office/officeart/2008/layout/LinedList"/>
    <dgm:cxn modelId="{978536AD-CC92-446E-8A44-061799762D45}" type="presParOf" srcId="{528ECCAE-39AC-4EB7-8857-38E07CD1302E}" destId="{680B0633-7CAF-4A9D-8CCB-320B7B764DF2}" srcOrd="15" destOrd="0" presId="urn:microsoft.com/office/officeart/2008/layout/LinedList"/>
    <dgm:cxn modelId="{666DED08-3DF5-4A07-B94E-195A0766B29F}" type="presParOf" srcId="{680B0633-7CAF-4A9D-8CCB-320B7B764DF2}" destId="{6B1CB68D-D264-4635-95FA-042131AA1834}" srcOrd="0" destOrd="0" presId="urn:microsoft.com/office/officeart/2008/layout/LinedList"/>
    <dgm:cxn modelId="{C34B0215-36E6-4497-A809-522E20B3A198}" type="presParOf" srcId="{680B0633-7CAF-4A9D-8CCB-320B7B764DF2}" destId="{FF99BA02-DAB2-4DBF-BEA1-BCDB792685B7}" srcOrd="1" destOrd="0" presId="urn:microsoft.com/office/officeart/2008/layout/LinedList"/>
    <dgm:cxn modelId="{0775199B-1B09-47D0-A3E1-6904AC30B905}" type="presParOf" srcId="{528ECCAE-39AC-4EB7-8857-38E07CD1302E}" destId="{DA08F91B-C284-462C-9790-25B536C7F4AC}" srcOrd="16" destOrd="0" presId="urn:microsoft.com/office/officeart/2008/layout/LinedList"/>
    <dgm:cxn modelId="{54433CF7-FD2B-458D-A0F1-AEFB0F3EC112}" type="presParOf" srcId="{528ECCAE-39AC-4EB7-8857-38E07CD1302E}" destId="{54D44DBE-8CD2-4BAC-8FF5-7BCBD80F18D5}" srcOrd="17" destOrd="0" presId="urn:microsoft.com/office/officeart/2008/layout/LinedList"/>
    <dgm:cxn modelId="{EA4B2833-F3E4-4C55-89D3-7099354DEBC5}" type="presParOf" srcId="{54D44DBE-8CD2-4BAC-8FF5-7BCBD80F18D5}" destId="{5B67B573-DE8E-4764-8678-0E9DA00C724C}" srcOrd="0" destOrd="0" presId="urn:microsoft.com/office/officeart/2008/layout/LinedList"/>
    <dgm:cxn modelId="{3E0D1010-39BA-49AF-AB6A-1C7B98543B5C}" type="presParOf" srcId="{54D44DBE-8CD2-4BAC-8FF5-7BCBD80F18D5}" destId="{5887EEA1-593A-4CAF-9245-415458B54D7A}" srcOrd="1" destOrd="0" presId="urn:microsoft.com/office/officeart/2008/layout/LinedList"/>
    <dgm:cxn modelId="{DA41B497-54BE-45DF-AC0E-B90987265450}" type="presParOf" srcId="{528ECCAE-39AC-4EB7-8857-38E07CD1302E}" destId="{E5559EBC-74A2-4286-89E5-857A093B0303}" srcOrd="18" destOrd="0" presId="urn:microsoft.com/office/officeart/2008/layout/LinedList"/>
    <dgm:cxn modelId="{8F824447-6297-45F4-BF01-9D8EF0174BC0}" type="presParOf" srcId="{528ECCAE-39AC-4EB7-8857-38E07CD1302E}" destId="{E96A0CA5-30DC-4934-8C6C-C54F79AD2397}" srcOrd="19" destOrd="0" presId="urn:microsoft.com/office/officeart/2008/layout/LinedList"/>
    <dgm:cxn modelId="{E8AD40E1-2A6B-4F05-BA7F-ACEF8A83B23E}" type="presParOf" srcId="{E96A0CA5-30DC-4934-8C6C-C54F79AD2397}" destId="{AC48F8AC-1A39-48DC-BD34-111C5744AB7A}" srcOrd="0" destOrd="0" presId="urn:microsoft.com/office/officeart/2008/layout/LinedList"/>
    <dgm:cxn modelId="{28C4AA6F-960F-40F1-A485-EBCB87787098}" type="presParOf" srcId="{E96A0CA5-30DC-4934-8C6C-C54F79AD2397}" destId="{0A5FE6D4-6996-4CE4-80DD-4726DD50CD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3B29-7A54-43E1-ADBA-FA16DE3DA8F5}">
      <dsp:nvSpPr>
        <dsp:cNvPr id="0" name=""/>
        <dsp:cNvSpPr/>
      </dsp:nvSpPr>
      <dsp:spPr>
        <a:xfrm>
          <a:off x="0" y="48496"/>
          <a:ext cx="2934714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Caratteristiche:</a:t>
          </a:r>
          <a:endParaRPr lang="en-US" sz="2600" kern="1200" dirty="0"/>
        </a:p>
      </dsp:txBody>
      <dsp:txXfrm>
        <a:off x="29700" y="78196"/>
        <a:ext cx="2875314" cy="549000"/>
      </dsp:txXfrm>
    </dsp:sp>
    <dsp:sp modelId="{B62F709F-DEBE-433B-A1C6-EF9B6AF561A2}">
      <dsp:nvSpPr>
        <dsp:cNvPr id="0" name=""/>
        <dsp:cNvSpPr/>
      </dsp:nvSpPr>
      <dsp:spPr>
        <a:xfrm>
          <a:off x="0" y="656896"/>
          <a:ext cx="2934714" cy="317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Comunicazione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Pair</a:t>
          </a:r>
          <a:r>
            <a:rPr lang="it-IT" sz="2000" kern="1200" dirty="0"/>
            <a:t> programming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Semplicità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Modifiche incrementali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Refactoring</a:t>
          </a:r>
          <a:r>
            <a:rPr lang="it-IT" sz="2000" kern="1200" dirty="0"/>
            <a:t> del codice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Simple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Testing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Feeback</a:t>
          </a:r>
          <a:r>
            <a:rPr lang="it-IT" sz="2000" kern="1200" dirty="0"/>
            <a:t> continuo</a:t>
          </a:r>
          <a:endParaRPr lang="en-US" sz="2000" kern="1200" dirty="0"/>
        </a:p>
      </dsp:txBody>
      <dsp:txXfrm>
        <a:off x="0" y="656896"/>
        <a:ext cx="2934714" cy="3175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450E0-692E-45F8-9F1B-1628A8404AE9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Linguaggio </a:t>
          </a:r>
          <a:r>
            <a:rPr lang="it-IT" sz="1700" kern="1200" dirty="0" err="1"/>
            <a:t>object-oriented</a:t>
          </a:r>
          <a:r>
            <a:rPr lang="it-IT" sz="1700" kern="1200" dirty="0"/>
            <a:t> + programmazione funzionale</a:t>
          </a:r>
          <a:endParaRPr lang="en-US" sz="1700" kern="1200" dirty="0"/>
        </a:p>
      </dsp:txBody>
      <dsp:txXfrm>
        <a:off x="2817" y="593689"/>
        <a:ext cx="2235464" cy="1341278"/>
      </dsp:txXfrm>
    </dsp:sp>
    <dsp:sp modelId="{D43A4F04-867C-41C7-B073-48978D9E96AC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Garbage </a:t>
          </a:r>
          <a:r>
            <a:rPr lang="it-IT" sz="1700" kern="1200" dirty="0" err="1"/>
            <a:t>Collector</a:t>
          </a:r>
          <a:r>
            <a:rPr lang="it-IT" sz="1700" kern="1200" dirty="0"/>
            <a:t> (come in Java)</a:t>
          </a:r>
          <a:endParaRPr lang="en-US" sz="1700" kern="1200" dirty="0"/>
        </a:p>
      </dsp:txBody>
      <dsp:txXfrm>
        <a:off x="2461828" y="593689"/>
        <a:ext cx="2235464" cy="1341278"/>
      </dsp:txXfrm>
    </dsp:sp>
    <dsp:sp modelId="{657F2545-F9C3-4097-97E4-632644F95D98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Type</a:t>
          </a:r>
          <a:r>
            <a:rPr lang="it-IT" sz="1700" kern="1200" dirty="0"/>
            <a:t> </a:t>
          </a:r>
          <a:r>
            <a:rPr lang="it-IT" sz="1700" kern="1200" dirty="0" err="1"/>
            <a:t>safe</a:t>
          </a:r>
          <a:endParaRPr lang="en-US" sz="1700" kern="1200" dirty="0"/>
        </a:p>
      </dsp:txBody>
      <dsp:txXfrm>
        <a:off x="4920839" y="593689"/>
        <a:ext cx="2235464" cy="1341278"/>
      </dsp:txXfrm>
    </dsp:sp>
    <dsp:sp modelId="{EA794D98-A0B1-437F-A83F-AB879405723B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Doppio controllo dei tipi: AOT (</a:t>
          </a:r>
          <a:r>
            <a:rPr lang="it-IT" sz="1700" kern="1200" dirty="0" err="1"/>
            <a:t>Ahead</a:t>
          </a:r>
          <a:r>
            <a:rPr lang="it-IT" sz="1700" kern="1200" dirty="0"/>
            <a:t> Of Time) + JIT (Just in Time)</a:t>
          </a:r>
          <a:endParaRPr lang="en-US" sz="1700" kern="1200" dirty="0"/>
        </a:p>
      </dsp:txBody>
      <dsp:txXfrm>
        <a:off x="7379850" y="593689"/>
        <a:ext cx="2235464" cy="1341278"/>
      </dsp:txXfrm>
    </dsp:sp>
    <dsp:sp modelId="{26511424-25E9-4202-8158-CF64A99C2E6A}">
      <dsp:nvSpPr>
        <dsp:cNvPr id="0" name=""/>
        <dsp:cNvSpPr/>
      </dsp:nvSpPr>
      <dsp:spPr>
        <a:xfrm>
          <a:off x="2817" y="2158514"/>
          <a:ext cx="2235464" cy="13412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Modello a Single </a:t>
          </a:r>
          <a:r>
            <a:rPr lang="it-IT" sz="1700" kern="1200" dirty="0" err="1"/>
            <a:t>Thread</a:t>
          </a:r>
          <a:r>
            <a:rPr lang="it-IT" sz="1700" kern="1200" dirty="0"/>
            <a:t> &amp; Event Loop ma con possibilità di scrivere codice concorrente</a:t>
          </a:r>
          <a:endParaRPr lang="en-US" sz="1700" kern="1200" dirty="0"/>
        </a:p>
      </dsp:txBody>
      <dsp:txXfrm>
        <a:off x="2817" y="2158514"/>
        <a:ext cx="2235464" cy="1341278"/>
      </dsp:txXfrm>
    </dsp:sp>
    <dsp:sp modelId="{A8993978-9B43-4F72-ADD0-E30405F27E18}">
      <dsp:nvSpPr>
        <dsp:cNvPr id="0" name=""/>
        <dsp:cNvSpPr/>
      </dsp:nvSpPr>
      <dsp:spPr>
        <a:xfrm>
          <a:off x="2461828" y="2158514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Tipo DYNAMIC per rappresentare un tipo di dato dinamico a </a:t>
          </a:r>
          <a:r>
            <a:rPr lang="it-IT" sz="1700" kern="1200" dirty="0" err="1"/>
            <a:t>runtime</a:t>
          </a:r>
          <a:endParaRPr lang="en-US" sz="1700" kern="1200" dirty="0"/>
        </a:p>
      </dsp:txBody>
      <dsp:txXfrm>
        <a:off x="2461828" y="2158514"/>
        <a:ext cx="2235464" cy="1341278"/>
      </dsp:txXfrm>
    </dsp:sp>
    <dsp:sp modelId="{647E0DAF-0891-47AB-A3A6-5F7BDECC95CF}">
      <dsp:nvSpPr>
        <dsp:cNvPr id="0" name=""/>
        <dsp:cNvSpPr/>
      </dsp:nvSpPr>
      <dsp:spPr>
        <a:xfrm>
          <a:off x="4920839" y="2158514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Programmazione asincrona e Future</a:t>
          </a:r>
          <a:endParaRPr lang="en-US" sz="1700" kern="1200" dirty="0"/>
        </a:p>
      </dsp:txBody>
      <dsp:txXfrm>
        <a:off x="4920839" y="2158514"/>
        <a:ext cx="2235464" cy="1341278"/>
      </dsp:txXfrm>
    </dsp:sp>
    <dsp:sp modelId="{4CC25897-773D-445A-A397-509D350194C8}">
      <dsp:nvSpPr>
        <dsp:cNvPr id="0" name=""/>
        <dsp:cNvSpPr/>
      </dsp:nvSpPr>
      <dsp:spPr>
        <a:xfrm>
          <a:off x="7379850" y="2158514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ASYNC E AWAIT</a:t>
          </a:r>
          <a:endParaRPr lang="en-US" sz="1700" kern="1200" dirty="0"/>
        </a:p>
      </dsp:txBody>
      <dsp:txXfrm>
        <a:off x="7379850" y="2158514"/>
        <a:ext cx="2235464" cy="134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A9330-9630-44AC-8EF0-C696E12914A4}">
      <dsp:nvSpPr>
        <dsp:cNvPr id="0" name=""/>
        <dsp:cNvSpPr/>
      </dsp:nvSpPr>
      <dsp:spPr>
        <a:xfrm>
          <a:off x="0" y="562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0E8BD-CBA4-44B7-8896-1AADD9D4CD7C}">
      <dsp:nvSpPr>
        <dsp:cNvPr id="0" name=""/>
        <dsp:cNvSpPr/>
      </dsp:nvSpPr>
      <dsp:spPr>
        <a:xfrm>
          <a:off x="0" y="562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Cross-</a:t>
          </a:r>
          <a:r>
            <a:rPr lang="it-IT" sz="1300" kern="1200" dirty="0" err="1"/>
            <a:t>platform</a:t>
          </a:r>
          <a:r>
            <a:rPr lang="it-IT" sz="1300" kern="1200" dirty="0"/>
            <a:t> e indipendenza dal sistema operativo</a:t>
          </a:r>
          <a:endParaRPr lang="en-US" sz="1300" kern="1200" dirty="0"/>
        </a:p>
      </dsp:txBody>
      <dsp:txXfrm>
        <a:off x="0" y="562"/>
        <a:ext cx="9610723" cy="460897"/>
      </dsp:txXfrm>
    </dsp:sp>
    <dsp:sp modelId="{FF37AF18-E72D-4CF4-BAB1-3520AC1DF508}">
      <dsp:nvSpPr>
        <dsp:cNvPr id="0" name=""/>
        <dsp:cNvSpPr/>
      </dsp:nvSpPr>
      <dsp:spPr>
        <a:xfrm>
          <a:off x="0" y="461460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24156-0073-44A8-8323-37323BB1985F}">
      <dsp:nvSpPr>
        <dsp:cNvPr id="0" name=""/>
        <dsp:cNvSpPr/>
      </dsp:nvSpPr>
      <dsp:spPr>
        <a:xfrm>
          <a:off x="0" y="461460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Linguaggio di programmazione con una curva di apprendimento veloce, in quanto orientato agli oggetti e con molte similitudini a Java</a:t>
          </a:r>
          <a:endParaRPr lang="en-US" sz="1300" kern="1200" dirty="0"/>
        </a:p>
      </dsp:txBody>
      <dsp:txXfrm>
        <a:off x="0" y="461460"/>
        <a:ext cx="9610723" cy="460897"/>
      </dsp:txXfrm>
    </dsp:sp>
    <dsp:sp modelId="{6563C885-1A96-4080-9C74-E0F2B1636D9B}">
      <dsp:nvSpPr>
        <dsp:cNvPr id="0" name=""/>
        <dsp:cNvSpPr/>
      </dsp:nvSpPr>
      <dsp:spPr>
        <a:xfrm>
          <a:off x="0" y="922357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CEB35-5196-4EBD-B6F4-B2493BB3066E}">
      <dsp:nvSpPr>
        <dsp:cNvPr id="0" name=""/>
        <dsp:cNvSpPr/>
      </dsp:nvSpPr>
      <dsp:spPr>
        <a:xfrm>
          <a:off x="0" y="922357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Sviluppo rapido, utilizzando la stessa </a:t>
          </a:r>
          <a:r>
            <a:rPr lang="it-IT" sz="1300" kern="1200" dirty="0" err="1"/>
            <a:t>codebase</a:t>
          </a:r>
          <a:r>
            <a:rPr lang="it-IT" sz="1300" kern="1200" dirty="0"/>
            <a:t> per più sistemi operativi, è possibile riutilizzare diverse parti di codice.</a:t>
          </a:r>
          <a:endParaRPr lang="en-US" sz="1300" kern="1200" dirty="0"/>
        </a:p>
      </dsp:txBody>
      <dsp:txXfrm>
        <a:off x="0" y="922357"/>
        <a:ext cx="9610723" cy="460897"/>
      </dsp:txXfrm>
    </dsp:sp>
    <dsp:sp modelId="{14FE2505-7377-4B50-95FB-A3A38A0DA8FB}">
      <dsp:nvSpPr>
        <dsp:cNvPr id="0" name=""/>
        <dsp:cNvSpPr/>
      </dsp:nvSpPr>
      <dsp:spPr>
        <a:xfrm>
          <a:off x="0" y="1383255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B69EB-A96B-4E01-85D6-EE68D704ED02}">
      <dsp:nvSpPr>
        <dsp:cNvPr id="0" name=""/>
        <dsp:cNvSpPr/>
      </dsp:nvSpPr>
      <dsp:spPr>
        <a:xfrm>
          <a:off x="0" y="1383255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Performance simili a quelle native</a:t>
          </a:r>
          <a:endParaRPr lang="en-US" sz="1300" kern="1200" dirty="0"/>
        </a:p>
      </dsp:txBody>
      <dsp:txXfrm>
        <a:off x="0" y="1383255"/>
        <a:ext cx="9610723" cy="460897"/>
      </dsp:txXfrm>
    </dsp:sp>
    <dsp:sp modelId="{32C92162-4803-4EF9-A0BA-F3D75206C195}">
      <dsp:nvSpPr>
        <dsp:cNvPr id="0" name=""/>
        <dsp:cNvSpPr/>
      </dsp:nvSpPr>
      <dsp:spPr>
        <a:xfrm>
          <a:off x="0" y="1844152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73BED-AFE6-4B1F-BA75-AAE0B627FB84}">
      <dsp:nvSpPr>
        <dsp:cNvPr id="0" name=""/>
        <dsp:cNvSpPr/>
      </dsp:nvSpPr>
      <dsp:spPr>
        <a:xfrm>
          <a:off x="0" y="1844152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Hot </a:t>
          </a:r>
          <a:r>
            <a:rPr lang="it-IT" sz="1300" kern="1200" dirty="0" err="1"/>
            <a:t>reloading</a:t>
          </a:r>
          <a:r>
            <a:rPr lang="it-IT" sz="1300" kern="1200" dirty="0"/>
            <a:t> – impatto positivo sulle tempistiche di sviluppo</a:t>
          </a:r>
          <a:endParaRPr lang="en-US" sz="1300" kern="1200" dirty="0"/>
        </a:p>
      </dsp:txBody>
      <dsp:txXfrm>
        <a:off x="0" y="1844152"/>
        <a:ext cx="9610723" cy="460897"/>
      </dsp:txXfrm>
    </dsp:sp>
    <dsp:sp modelId="{F3021D70-50A7-4367-AA4C-3DDFF7E6E80D}">
      <dsp:nvSpPr>
        <dsp:cNvPr id="0" name=""/>
        <dsp:cNvSpPr/>
      </dsp:nvSpPr>
      <dsp:spPr>
        <a:xfrm>
          <a:off x="0" y="2305050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8F609-22E8-4FA3-AEFA-8ECD6D012F0B}">
      <dsp:nvSpPr>
        <dsp:cNvPr id="0" name=""/>
        <dsp:cNvSpPr/>
      </dsp:nvSpPr>
      <dsp:spPr>
        <a:xfrm>
          <a:off x="0" y="2305049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Riduzione dei costi di sviluppo</a:t>
          </a:r>
          <a:endParaRPr lang="en-US" sz="1300" kern="1200" dirty="0"/>
        </a:p>
      </dsp:txBody>
      <dsp:txXfrm>
        <a:off x="0" y="2305049"/>
        <a:ext cx="9610723" cy="460897"/>
      </dsp:txXfrm>
    </dsp:sp>
    <dsp:sp modelId="{4A904D81-8DFF-4821-8828-2DF5D305E7E1}">
      <dsp:nvSpPr>
        <dsp:cNvPr id="0" name=""/>
        <dsp:cNvSpPr/>
      </dsp:nvSpPr>
      <dsp:spPr>
        <a:xfrm>
          <a:off x="0" y="2765947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82958-9992-4879-B5F4-CD6FEF09D61A}">
      <dsp:nvSpPr>
        <dsp:cNvPr id="0" name=""/>
        <dsp:cNvSpPr/>
      </dsp:nvSpPr>
      <dsp:spPr>
        <a:xfrm>
          <a:off x="0" y="2765947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dirty="0"/>
            <a:t>Linguaggio Dart, facile da usare, veloce da sviluppare e flessibile</a:t>
          </a:r>
          <a:endParaRPr lang="en-US" sz="1300" kern="1200" dirty="0"/>
        </a:p>
      </dsp:txBody>
      <dsp:txXfrm>
        <a:off x="0" y="2765947"/>
        <a:ext cx="9610723" cy="460897"/>
      </dsp:txXfrm>
    </dsp:sp>
    <dsp:sp modelId="{D4A19DE6-84DD-4D8E-96C6-FAE1532CA2C0}">
      <dsp:nvSpPr>
        <dsp:cNvPr id="0" name=""/>
        <dsp:cNvSpPr/>
      </dsp:nvSpPr>
      <dsp:spPr>
        <a:xfrm>
          <a:off x="0" y="3226844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CB68D-D264-4635-95FA-042131AA1834}">
      <dsp:nvSpPr>
        <dsp:cNvPr id="0" name=""/>
        <dsp:cNvSpPr/>
      </dsp:nvSpPr>
      <dsp:spPr>
        <a:xfrm>
          <a:off x="0" y="3226844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dirty="0"/>
            <a:t>Widget personalizzabili</a:t>
          </a:r>
          <a:endParaRPr lang="en-US" sz="1300" b="0" kern="1200" dirty="0"/>
        </a:p>
      </dsp:txBody>
      <dsp:txXfrm>
        <a:off x="0" y="3226844"/>
        <a:ext cx="9610723" cy="460897"/>
      </dsp:txXfrm>
    </dsp:sp>
    <dsp:sp modelId="{DA08F91B-C284-462C-9790-25B536C7F4AC}">
      <dsp:nvSpPr>
        <dsp:cNvPr id="0" name=""/>
        <dsp:cNvSpPr/>
      </dsp:nvSpPr>
      <dsp:spPr>
        <a:xfrm>
          <a:off x="0" y="3687742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7B573-DE8E-4764-8678-0E9DA00C724C}">
      <dsp:nvSpPr>
        <dsp:cNvPr id="0" name=""/>
        <dsp:cNvSpPr/>
      </dsp:nvSpPr>
      <dsp:spPr>
        <a:xfrm>
          <a:off x="0" y="3687742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Framework open source</a:t>
          </a:r>
          <a:endParaRPr lang="en-US" sz="1300" b="0" kern="1200" dirty="0"/>
        </a:p>
      </dsp:txBody>
      <dsp:txXfrm>
        <a:off x="0" y="3687742"/>
        <a:ext cx="9610723" cy="460897"/>
      </dsp:txXfrm>
    </dsp:sp>
    <dsp:sp modelId="{E5559EBC-74A2-4286-89E5-857A093B0303}">
      <dsp:nvSpPr>
        <dsp:cNvPr id="0" name=""/>
        <dsp:cNvSpPr/>
      </dsp:nvSpPr>
      <dsp:spPr>
        <a:xfrm>
          <a:off x="0" y="4148639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8F8AC-1A39-48DC-BD34-111C5744AB7A}">
      <dsp:nvSpPr>
        <dsp:cNvPr id="0" name=""/>
        <dsp:cNvSpPr/>
      </dsp:nvSpPr>
      <dsp:spPr>
        <a:xfrm>
          <a:off x="0" y="4148639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Grande community sviluppatori legata a Google</a:t>
          </a:r>
          <a:endParaRPr lang="en-US" sz="1300" kern="1200" dirty="0"/>
        </a:p>
      </dsp:txBody>
      <dsp:txXfrm>
        <a:off x="0" y="4148639"/>
        <a:ext cx="9610723" cy="460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0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94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5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48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80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77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311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3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83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57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0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74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40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0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55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7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5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e-tutoring-app.it/ws/get_user_role.php?email=davide.decenzo@edu.unito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tutoring-app.it/ws/notifications_tutor.php?email=paolo.rossi@edu.unito.it" TargetMode="External"/><Relationship Id="rId2" Type="http://schemas.openxmlformats.org/officeDocument/2006/relationships/hyperlink" Target="mailto:paolo.rossi@edu.unito.it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firebase.google.com/u/0/project/flutterpushnotification-1e340/notif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90428-B60F-4B19-B09D-80755855B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E-Tutoring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38156F-DD85-41B1-AA42-1C2715AE3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Programmazione per Dispositivi Mobili</a:t>
            </a:r>
          </a:p>
          <a:p>
            <a:r>
              <a:rPr lang="it-IT" dirty="0"/>
              <a:t>Flutter Application</a:t>
            </a:r>
          </a:p>
          <a:p>
            <a:r>
              <a:rPr lang="it-IT" dirty="0"/>
              <a:t>Bortolotti Simone, De Cenzo Davide, Marignati Luca</a:t>
            </a:r>
          </a:p>
        </p:txBody>
      </p:sp>
    </p:spTree>
    <p:extLst>
      <p:ext uri="{BB962C8B-B14F-4D97-AF65-F5344CB8AC3E}">
        <p14:creationId xmlns:p14="http://schemas.microsoft.com/office/powerpoint/2010/main" val="246888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2A3C0-1143-4EAE-BFD9-17CA0039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5" y="276224"/>
            <a:ext cx="8596668" cy="162877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CourseDetail</a:t>
            </a:r>
            <a:r>
              <a:rPr lang="it-IT" dirty="0"/>
              <a:t> VIEW - Esempio</a:t>
            </a:r>
            <a:br>
              <a:rPr lang="it-IT" dirty="0"/>
            </a:br>
            <a:r>
              <a:rPr lang="it-IT" dirty="0"/>
              <a:t>Rappresentazione dei dati nei Widget</a:t>
            </a:r>
            <a:br>
              <a:rPr lang="it-IT" dirty="0"/>
            </a:br>
            <a:r>
              <a:rPr lang="it-IT" dirty="0"/>
              <a:t>Utilizzo del </a:t>
            </a:r>
            <a:r>
              <a:rPr lang="it-IT" dirty="0" err="1"/>
              <a:t>FutureBuilder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22F880E-32A1-4350-9E61-DF5BD2066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6934"/>
            <a:ext cx="6154232" cy="3479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2470F10-C780-46BE-8B62-D4FE2A40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85" y="2516934"/>
            <a:ext cx="5545315" cy="4341066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0A5417A-52C0-459B-9BF3-5EF98A76B6F2}"/>
              </a:ext>
            </a:extLst>
          </p:cNvPr>
          <p:cNvSpPr txBox="1"/>
          <p:nvPr/>
        </p:nvSpPr>
        <p:spPr>
          <a:xfrm>
            <a:off x="6646685" y="202630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course_controller.dart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619A978-02D9-4FD6-A75A-5816327E9E66}"/>
              </a:ext>
            </a:extLst>
          </p:cNvPr>
          <p:cNvSpPr txBox="1"/>
          <p:nvPr/>
        </p:nvSpPr>
        <p:spPr>
          <a:xfrm>
            <a:off x="-9524" y="2088027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courseDetail.dart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020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17B17B-895C-4068-ABCD-1A69A97B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Funzionalità dell’applicazione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75BF8-C492-40B7-8EA2-DC9F8748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Funzionalità dell’Applicazione (generali)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52D068-C7C0-4F71-BEF4-923FBADC22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6703" y="2159663"/>
            <a:ext cx="2377540" cy="388169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C137B4-EC99-4B29-8DEB-4477F532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it-IT" sz="1500" dirty="0"/>
              <a:t>Login</a:t>
            </a:r>
          </a:p>
          <a:p>
            <a:r>
              <a:rPr lang="it-IT" sz="1500" dirty="0"/>
              <a:t>Registrazione di un nuovo utente</a:t>
            </a:r>
          </a:p>
          <a:p>
            <a:r>
              <a:rPr lang="it-IT" sz="1500" dirty="0"/>
              <a:t>Privacy Policy</a:t>
            </a:r>
          </a:p>
          <a:p>
            <a:r>
              <a:rPr lang="it-IT" sz="1500" dirty="0" err="1"/>
              <a:t>Drawer</a:t>
            </a:r>
            <a:r>
              <a:rPr lang="it-IT" sz="1500" dirty="0"/>
              <a:t> menu</a:t>
            </a:r>
          </a:p>
          <a:p>
            <a:r>
              <a:rPr lang="it-IT" sz="1500" dirty="0"/>
              <a:t>Home (profilo e gestione notifiche)</a:t>
            </a:r>
          </a:p>
          <a:p>
            <a:r>
              <a:rPr lang="it-IT" sz="1500" dirty="0" err="1"/>
              <a:t>Edit</a:t>
            </a:r>
            <a:r>
              <a:rPr lang="it-IT" sz="1500" dirty="0"/>
              <a:t> </a:t>
            </a:r>
            <a:r>
              <a:rPr lang="it-IT" sz="1500" dirty="0" err="1"/>
              <a:t>profile</a:t>
            </a:r>
            <a:endParaRPr lang="it-IT" sz="1500" dirty="0"/>
          </a:p>
          <a:p>
            <a:r>
              <a:rPr lang="it-IT" sz="1500" dirty="0"/>
              <a:t>Settings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9354FE-0C85-4F1A-A690-E5CF6A4235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0515" y="2158074"/>
            <a:ext cx="2339680" cy="38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2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4E3AA-7229-46C6-842E-2C159434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Funzionalità del Tutor (1)</a:t>
            </a:r>
          </a:p>
        </p:txBody>
      </p:sp>
      <p:pic>
        <p:nvPicPr>
          <p:cNvPr id="5" name="Elemento grafico 4" descr="Aula con riempimento a tinta unita">
            <a:extLst>
              <a:ext uri="{FF2B5EF4-FFF2-40B4-BE49-F238E27FC236}">
                <a16:creationId xmlns:a16="http://schemas.microsoft.com/office/drawing/2014/main" id="{56DFC847-3B0F-41F6-98E3-8B0891591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AA7DAD-FE30-4502-A2FA-9210B510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595190" cy="3880773"/>
          </a:xfrm>
        </p:spPr>
        <p:txBody>
          <a:bodyPr>
            <a:normAutofit/>
          </a:bodyPr>
          <a:lstStyle/>
          <a:p>
            <a:r>
              <a:rPr lang="it-IT" dirty="0"/>
              <a:t>Visualizzazione delle lezioni private</a:t>
            </a:r>
          </a:p>
          <a:p>
            <a:r>
              <a:rPr lang="it-IT" dirty="0"/>
              <a:t>Calendario con visualizzazione delle lezioni Corsi (disponibili per tutoraggio)</a:t>
            </a:r>
          </a:p>
          <a:p>
            <a:r>
              <a:rPr lang="it-IT" dirty="0"/>
              <a:t>Possibilità di aggiungere un nuovo corso alla propria lista</a:t>
            </a:r>
          </a:p>
          <a:p>
            <a:r>
              <a:rPr lang="it-IT" dirty="0"/>
              <a:t>Disponibilità e possibilità di aggiungerne una nuova</a:t>
            </a:r>
          </a:p>
          <a:p>
            <a:r>
              <a:rPr lang="it-IT" dirty="0"/>
              <a:t>Visualizzazione delle recensioni ricevute</a:t>
            </a:r>
          </a:p>
        </p:txBody>
      </p:sp>
    </p:spTree>
    <p:extLst>
      <p:ext uri="{BB962C8B-B14F-4D97-AF65-F5344CB8AC3E}">
        <p14:creationId xmlns:p14="http://schemas.microsoft.com/office/powerpoint/2010/main" val="164946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2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174F39E-5134-440D-BD4B-01F9C9E0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Funzionalità del Tutor (2) - Widget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9B28FB-CC5A-424A-B6A4-CDB7072EE6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991" y="609600"/>
            <a:ext cx="2212731" cy="3642357"/>
          </a:xfrm>
          <a:prstGeom prst="rect">
            <a:avLst/>
          </a:prstGeom>
          <a:noFill/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200C180-8921-4FA0-A07F-5C2CEA2E89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19908" y="609600"/>
            <a:ext cx="2212731" cy="3642357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E35071-B219-403B-AF01-F3B0A2FF8D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15" y="609600"/>
            <a:ext cx="2504120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6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9ED46-7993-4C93-8790-FBDC8F7B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Funzionalità dello Studente (1)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B686084-AF5E-4F78-A118-B0528459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2915973" cy="325114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A4015-5C88-43F6-82F0-3F358E63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it-IT" dirty="0"/>
              <a:t>Visualizzazione di tutti i corsi a cui l’utente può prenotarsi</a:t>
            </a:r>
          </a:p>
          <a:p>
            <a:r>
              <a:rPr lang="it-IT" dirty="0"/>
              <a:t>Dettaglio del corso</a:t>
            </a:r>
          </a:p>
          <a:p>
            <a:r>
              <a:rPr lang="it-IT" dirty="0"/>
              <a:t>Visualizzazione delle lezioni prenotate</a:t>
            </a:r>
          </a:p>
          <a:p>
            <a:r>
              <a:rPr lang="it-IT" dirty="0"/>
              <a:t>Visualizzazione delle recensioni fatte</a:t>
            </a:r>
          </a:p>
          <a:p>
            <a:r>
              <a:rPr lang="it-IT" dirty="0"/>
              <a:t>Possibilità di aggiungere una recensione</a:t>
            </a:r>
          </a:p>
          <a:p>
            <a:r>
              <a:rPr lang="it-IT" dirty="0"/>
              <a:t>Possibilità di ricercare un tutor</a:t>
            </a:r>
          </a:p>
          <a:p>
            <a:r>
              <a:rPr lang="it-IT" dirty="0"/>
              <a:t>Visualizzazione del dettaglio del tutor</a:t>
            </a:r>
          </a:p>
          <a:p>
            <a:r>
              <a:rPr lang="it-IT" dirty="0"/>
              <a:t>Calendario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0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013BFE3-D8AC-4AE7-B8CF-FAA0DB41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Funzionalità dello Studente (2) - Widget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468118-D6BE-4BC3-BD13-7E3BA85430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72499" y="609597"/>
            <a:ext cx="2230943" cy="3642357"/>
          </a:xfrm>
          <a:prstGeom prst="rect">
            <a:avLst/>
          </a:prstGeom>
        </p:spPr>
      </p:pic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17AA51-28E5-4662-9632-9E918FE1E2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2257" y="609599"/>
            <a:ext cx="2240049" cy="364235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3F7DBB-09DD-4476-AADC-5D45943C35D5}"/>
              </a:ext>
            </a:extLst>
          </p:cNvPr>
          <p:cNvPicPr/>
          <p:nvPr/>
        </p:nvPicPr>
        <p:blipFill rotWithShape="1">
          <a:blip r:embed="rId4"/>
          <a:srcRect l="13860"/>
          <a:stretch/>
        </p:blipFill>
        <p:spPr bwMode="auto">
          <a:xfrm>
            <a:off x="4324996" y="609596"/>
            <a:ext cx="2298238" cy="364235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627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99A50F-763F-4A11-9007-C3CC4494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Software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5C97A-04B2-42C9-939A-1A01752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Software: caratteristiche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B1A6C7-F9BB-4F9F-80D5-2B950CCF2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37539"/>
          </a:xfrm>
        </p:spPr>
        <p:txBody>
          <a:bodyPr>
            <a:normAutofit/>
          </a:bodyPr>
          <a:lstStyle/>
          <a:p>
            <a:r>
              <a:rPr lang="it-IT" b="1" dirty="0"/>
              <a:t>Flutter Secure Storage </a:t>
            </a:r>
            <a:r>
              <a:rPr lang="it-IT" dirty="0"/>
              <a:t>per la memorizzazione delle credenziali dell’utente nel dispositivo;</a:t>
            </a:r>
          </a:p>
          <a:p>
            <a:r>
              <a:rPr lang="it-IT" dirty="0"/>
              <a:t>Sviluppo di widget e funzionalità differenti in base al </a:t>
            </a:r>
            <a:r>
              <a:rPr lang="it-IT" b="1" dirty="0"/>
              <a:t>ruolo dell’utente </a:t>
            </a:r>
            <a:r>
              <a:rPr lang="it-IT" dirty="0"/>
              <a:t>(Studente o Tutor);</a:t>
            </a:r>
          </a:p>
          <a:p>
            <a:r>
              <a:rPr lang="it-IT" dirty="0"/>
              <a:t>Supporto per le </a:t>
            </a:r>
            <a:r>
              <a:rPr lang="it-IT" b="1" dirty="0"/>
              <a:t>lingue diverse</a:t>
            </a:r>
            <a:r>
              <a:rPr lang="it-IT" dirty="0"/>
              <a:t>;</a:t>
            </a:r>
          </a:p>
          <a:p>
            <a:r>
              <a:rPr lang="it-IT" dirty="0"/>
              <a:t>Utilizzo di un Timer che esegue ogni 10 secondi una chiamata http per verificare la presenza di nuove prenotazioni da parte degli studenti (mostra una notifica al tutor);</a:t>
            </a:r>
          </a:p>
        </p:txBody>
      </p:sp>
    </p:spTree>
    <p:extLst>
      <p:ext uri="{BB962C8B-B14F-4D97-AF65-F5344CB8AC3E}">
        <p14:creationId xmlns:p14="http://schemas.microsoft.com/office/powerpoint/2010/main" val="261830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E03F20-0FDE-4552-8D9D-ED5F5180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Flutter Secure Storage</a:t>
            </a:r>
          </a:p>
        </p:txBody>
      </p:sp>
    </p:spTree>
    <p:extLst>
      <p:ext uri="{BB962C8B-B14F-4D97-AF65-F5344CB8AC3E}">
        <p14:creationId xmlns:p14="http://schemas.microsoft.com/office/powerpoint/2010/main" val="238377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397DD-5C83-481F-92F7-406A2B88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Sommario</a:t>
            </a:r>
          </a:p>
        </p:txBody>
      </p:sp>
      <p:pic>
        <p:nvPicPr>
          <p:cNvPr id="5" name="Elemento grafico 4" descr="Documento contorno">
            <a:extLst>
              <a:ext uri="{FF2B5EF4-FFF2-40B4-BE49-F238E27FC236}">
                <a16:creationId xmlns:a16="http://schemas.microsoft.com/office/drawing/2014/main" id="{CDCE1216-9BE0-46FC-B13B-4C7847F18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49486B-71A3-40E2-9E24-D0BC83E5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it-IT" dirty="0"/>
              <a:t>Strumenti e librerie utilizzate</a:t>
            </a:r>
          </a:p>
          <a:p>
            <a:pPr>
              <a:buAutoNum type="arabicPeriod"/>
            </a:pPr>
            <a:r>
              <a:rPr lang="it-IT" dirty="0"/>
              <a:t>Metodologia agile</a:t>
            </a:r>
          </a:p>
          <a:p>
            <a:pPr>
              <a:buAutoNum type="arabicPeriod"/>
            </a:pPr>
            <a:r>
              <a:rPr lang="it-IT" dirty="0"/>
              <a:t>Architettura dell’applicazione</a:t>
            </a:r>
          </a:p>
          <a:p>
            <a:pPr>
              <a:buAutoNum type="arabicPeriod"/>
            </a:pPr>
            <a:r>
              <a:rPr lang="it-IT" dirty="0"/>
              <a:t>MySQL Database</a:t>
            </a:r>
          </a:p>
          <a:p>
            <a:pPr>
              <a:buAutoNum type="arabicPeriod"/>
            </a:pPr>
            <a:r>
              <a:rPr lang="it-IT" dirty="0"/>
              <a:t>Paradigma MVC</a:t>
            </a:r>
          </a:p>
          <a:p>
            <a:pPr>
              <a:buAutoNum type="arabicPeriod"/>
            </a:pPr>
            <a:r>
              <a:rPr lang="it-IT" dirty="0"/>
              <a:t>Funzionalità dell’applicazione (generali, tutor e studente)</a:t>
            </a:r>
          </a:p>
          <a:p>
            <a:pPr>
              <a:buAutoNum type="arabicPeriod"/>
            </a:pPr>
            <a:r>
              <a:rPr lang="it-IT" dirty="0"/>
              <a:t>Software: caratteristiche principali</a:t>
            </a:r>
          </a:p>
          <a:p>
            <a:pPr>
              <a:buAutoNum type="arabicPeriod"/>
            </a:pPr>
            <a:r>
              <a:rPr lang="it-IT" dirty="0"/>
              <a:t>Testing</a:t>
            </a:r>
          </a:p>
          <a:p>
            <a:pPr>
              <a:buAutoNum type="arabicPeriod"/>
            </a:pPr>
            <a:r>
              <a:rPr lang="it-IT"/>
              <a:t>Conclusioni</a:t>
            </a:r>
            <a:endParaRPr lang="it-IT" dirty="0"/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5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26891-2842-457C-99F3-D2883933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8" y="170178"/>
            <a:ext cx="8596668" cy="810719"/>
          </a:xfrm>
        </p:spPr>
        <p:txBody>
          <a:bodyPr/>
          <a:lstStyle/>
          <a:p>
            <a:r>
              <a:rPr lang="it-IT" dirty="0"/>
              <a:t>Flutter Secure Storage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90076B-CC75-4AB7-B3CB-E7F6F37E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38" y="980897"/>
            <a:ext cx="8596668" cy="3028603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un plug-in Flutter per archiviare i dati in maniera sicura;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permette di </a:t>
            </a:r>
            <a:r>
              <a:rPr lang="it-IT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astrarre dalle primitive native</a:t>
            </a: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dei vari dispostivi fornendo dei metodi che permettono di scrivere (WRITE) e leggere (READ) chiavi:</a:t>
            </a:r>
          </a:p>
          <a:p>
            <a:pPr marL="857250" lvl="1">
              <a:lnSpc>
                <a:spcPct val="107000"/>
              </a:lnSpc>
              <a:spcAft>
                <a:spcPts val="800"/>
              </a:spcAft>
            </a:pP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(key, 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it-IT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(key);</a:t>
            </a:r>
            <a:r>
              <a:rPr lang="it-IT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delete(key).</a:t>
            </a:r>
          </a:p>
          <a:p>
            <a:r>
              <a:rPr lang="it-IT" sz="1600" dirty="0"/>
              <a:t>abbiamo utilizzato questa libreria per l’archiviazione sicura delle informazioni dell’utente (username, password e ruolo) nel dispositivo;</a:t>
            </a:r>
          </a:p>
          <a:p>
            <a:r>
              <a:rPr lang="it-IT" sz="1600" dirty="0"/>
              <a:t>implementazione: è la stata implementata la classe </a:t>
            </a:r>
            <a:r>
              <a:rPr lang="it-IT" sz="1600" b="1" dirty="0" err="1"/>
              <a:t>UserSecureStorage</a:t>
            </a:r>
            <a:r>
              <a:rPr lang="it-IT" sz="1600" dirty="0"/>
              <a:t> che si occupa di comunicare con il </a:t>
            </a:r>
            <a:r>
              <a:rPr lang="it-IT" sz="1600" dirty="0" err="1"/>
              <a:t>KeyStore</a:t>
            </a:r>
            <a:r>
              <a:rPr lang="it-IT" sz="1600" dirty="0"/>
              <a:t> (per Android) o il </a:t>
            </a:r>
            <a:r>
              <a:rPr lang="it-IT" sz="1600" dirty="0" err="1"/>
              <a:t>Keychain</a:t>
            </a:r>
            <a:r>
              <a:rPr lang="it-IT" sz="1600" dirty="0"/>
              <a:t> (per iOS). 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9E1CC3B-4730-4918-AD46-4B4491F2FEBC}"/>
              </a:ext>
            </a:extLst>
          </p:cNvPr>
          <p:cNvPicPr/>
          <p:nvPr/>
        </p:nvPicPr>
        <p:blipFill rotWithShape="1">
          <a:blip r:embed="rId2"/>
          <a:srcRect b="4390"/>
          <a:stretch/>
        </p:blipFill>
        <p:spPr bwMode="auto">
          <a:xfrm>
            <a:off x="2315843" y="4133850"/>
            <a:ext cx="5218431" cy="2553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4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338E1-EB8D-4248-A1D3-8358946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Flutter Secure Storage (2)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E90B9E9-9A60-4908-A11D-4A984F53C7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17" y="1270000"/>
            <a:ext cx="7125908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1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89E141F-FD41-4E64-95EC-192D10BA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dirty="0" err="1"/>
              <a:t>Ruolo</a:t>
            </a:r>
            <a:r>
              <a:rPr lang="en-US" sz="5000" dirty="0"/>
              <a:t> </a:t>
            </a:r>
            <a:r>
              <a:rPr lang="en-US" sz="5000" dirty="0" err="1"/>
              <a:t>dell’utente</a:t>
            </a:r>
            <a:r>
              <a:rPr lang="en-US" sz="5000" dirty="0"/>
              <a:t> (</a:t>
            </a:r>
            <a:r>
              <a:rPr lang="en-US" sz="5000" dirty="0" err="1"/>
              <a:t>Studente</a:t>
            </a:r>
            <a:r>
              <a:rPr lang="en-US" sz="5000" dirty="0"/>
              <a:t>/Tutor)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4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39E70-ACB3-4FFC-8939-2F49C2AC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81232"/>
            <a:ext cx="8596668" cy="708568"/>
          </a:xfrm>
        </p:spPr>
        <p:txBody>
          <a:bodyPr/>
          <a:lstStyle/>
          <a:p>
            <a:r>
              <a:rPr lang="it-IT" dirty="0"/>
              <a:t>Ruolo dell’utente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FA79B-1324-4FBE-9FE4-B7FE88A5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789800"/>
            <a:ext cx="8890885" cy="143486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 fase di login, oltre a e-mail e password, viene salvato nel Secure Storage (metodo </a:t>
            </a:r>
            <a:r>
              <a:rPr lang="it-IT" b="1" dirty="0" err="1"/>
              <a:t>UserSecureStorage.setRole</a:t>
            </a:r>
            <a:r>
              <a:rPr lang="it-IT" b="1" dirty="0"/>
              <a:t>(</a:t>
            </a:r>
            <a:r>
              <a:rPr lang="it-IT" b="1" dirty="0" err="1"/>
              <a:t>role</a:t>
            </a:r>
            <a:r>
              <a:rPr lang="it-IT" b="1" dirty="0"/>
              <a:t>) </a:t>
            </a:r>
            <a:r>
              <a:rPr lang="it-IT" dirty="0"/>
              <a:t>anche in ruolo in modo che possa essere disponibile in tutti i Widget;</a:t>
            </a:r>
          </a:p>
          <a:p>
            <a:r>
              <a:rPr lang="it-IT" dirty="0">
                <a:hlinkClick r:id="rId2"/>
              </a:rPr>
              <a:t>https://www.e-tutoring-app.it/ws/get_user_role.php?email=davide.decenzo@edu.unito.it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35E3B5-C4DF-4AC8-ACCF-102BB3C15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99"/>
          <a:stretch/>
        </p:blipFill>
        <p:spPr>
          <a:xfrm>
            <a:off x="763543" y="2151173"/>
            <a:ext cx="8130036" cy="85549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EE11F4D-FA36-436F-A1A9-1E3CBC34345C}"/>
              </a:ext>
            </a:extLst>
          </p:cNvPr>
          <p:cNvSpPr txBox="1">
            <a:spLocks/>
          </p:cNvSpPr>
          <p:nvPr/>
        </p:nvSpPr>
        <p:spPr>
          <a:xfrm>
            <a:off x="383118" y="3350923"/>
            <a:ext cx="8890885" cy="143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Font typeface="Wingdings 3" charset="2"/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54B4A0D-72BF-44A9-9A01-2D0AE324D544}"/>
              </a:ext>
            </a:extLst>
          </p:cNvPr>
          <p:cNvSpPr txBox="1">
            <a:spLocks/>
          </p:cNvSpPr>
          <p:nvPr/>
        </p:nvSpPr>
        <p:spPr>
          <a:xfrm>
            <a:off x="530224" y="3144607"/>
            <a:ext cx="8890885" cy="593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 fase di visualizzazione del Widget viene recuperato il ruolo dal Secure Storage (metodo </a:t>
            </a:r>
            <a:r>
              <a:rPr lang="it-IT" b="1" dirty="0" err="1"/>
              <a:t>UserSecureStorage.getRole</a:t>
            </a:r>
            <a:r>
              <a:rPr lang="it-IT" b="1" dirty="0"/>
              <a:t>()</a:t>
            </a:r>
            <a:r>
              <a:rPr lang="it-IT" dirty="0"/>
              <a:t>);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8CA69C9-D58E-4105-AE43-71847B9C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43" y="5275915"/>
            <a:ext cx="5169679" cy="1272261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981251AF-99A6-48F0-92EC-5257F14D857A}"/>
              </a:ext>
            </a:extLst>
          </p:cNvPr>
          <p:cNvSpPr txBox="1">
            <a:spLocks/>
          </p:cNvSpPr>
          <p:nvPr/>
        </p:nvSpPr>
        <p:spPr>
          <a:xfrm>
            <a:off x="383118" y="4882487"/>
            <a:ext cx="9703857" cy="393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Utilizzo: per gli utenti con ruolo «Studente», per esempio, viene visualizzata la matricola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CC6378B-4E5F-4603-A2E5-305739201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43" y="3697649"/>
            <a:ext cx="6570707" cy="12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FF5FB-A447-4AE7-B4BB-3F278359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Ruolo dell’utente (2)</a:t>
            </a:r>
            <a:br>
              <a:rPr lang="it-IT" dirty="0"/>
            </a:br>
            <a:r>
              <a:rPr lang="it-IT" dirty="0"/>
              <a:t>DIFFERENZIAZIONE DEL DRAWER MENU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3D3A9BA-BB02-41AF-98D6-5BCE219B5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669" y="1836969"/>
            <a:ext cx="7391997" cy="4636626"/>
          </a:xfrm>
        </p:spPr>
      </p:pic>
    </p:spTree>
    <p:extLst>
      <p:ext uri="{BB962C8B-B14F-4D97-AF65-F5344CB8AC3E}">
        <p14:creationId xmlns:p14="http://schemas.microsoft.com/office/powerpoint/2010/main" val="3689236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885FB5-7D2A-41AC-839B-7DCD0019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Supporto per lingue diverse</a:t>
            </a:r>
          </a:p>
        </p:txBody>
      </p:sp>
    </p:spTree>
    <p:extLst>
      <p:ext uri="{BB962C8B-B14F-4D97-AF65-F5344CB8AC3E}">
        <p14:creationId xmlns:p14="http://schemas.microsoft.com/office/powerpoint/2010/main" val="292362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47FAD-650F-481D-A76F-C90916D1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59" y="336169"/>
            <a:ext cx="8596668" cy="900303"/>
          </a:xfrm>
        </p:spPr>
        <p:txBody>
          <a:bodyPr/>
          <a:lstStyle/>
          <a:p>
            <a:r>
              <a:rPr lang="it-IT" dirty="0"/>
              <a:t>Supporto per lingue diverse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26B01-ED27-4D35-800C-B24057F6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2282825"/>
          </a:xfrm>
        </p:spPr>
        <p:txBody>
          <a:bodyPr/>
          <a:lstStyle/>
          <a:p>
            <a:r>
              <a:rPr lang="it-IT" dirty="0"/>
              <a:t>Lingue supportate dell’applicazione: inglese e italiano;</a:t>
            </a:r>
          </a:p>
          <a:p>
            <a:r>
              <a:rPr lang="it-IT" dirty="0"/>
              <a:t>l’applicazione adatta i propri contenuti in base alla lingua scelta sfruttando le librerie </a:t>
            </a:r>
            <a:r>
              <a:rPr lang="it-IT" b="1" dirty="0" err="1"/>
              <a:t>flutter_localizations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intl</a:t>
            </a:r>
            <a:r>
              <a:rPr lang="it-IT" dirty="0"/>
              <a:t> che forniscono le funzionalità di internazionalizzazione, localizzazione e la traduzione dei messaggi;</a:t>
            </a:r>
          </a:p>
          <a:p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it-IT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cartella I10n </a:t>
            </a:r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contiene i file di traduzioni in formato ARB in cui le risorse sono codificate come oggetti JSON (chiave-valore);</a:t>
            </a:r>
          </a:p>
          <a:p>
            <a:endParaRPr lang="it-I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CF7B70-C2AF-4C4A-A16B-B97DACDD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33" y="3395853"/>
            <a:ext cx="8135269" cy="334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1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808AB-89E6-43D8-92F7-E3881B66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Supporto per lingue diverse (2) – utilizzo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B24BE1-1DE2-4867-9B28-17E34A8A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utilizza la libreria </a:t>
            </a:r>
            <a:r>
              <a:rPr lang="it-IT" dirty="0" err="1"/>
              <a:t>AppLocalizations</a:t>
            </a:r>
            <a:r>
              <a:rPr lang="it-IT" dirty="0"/>
              <a:t> definendo la chiave della traduzione (es. login):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7D7A60-B5BB-4E57-8BBA-15CDAA82E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7440" y="3138096"/>
            <a:ext cx="7670165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8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BF1841C-71C0-4A5B-9386-49B04C22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Timer per la gestione delle notifiche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2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E8695-932E-487B-B724-B1863E69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15" y="748970"/>
            <a:ext cx="8596668" cy="801950"/>
          </a:xfrm>
        </p:spPr>
        <p:txBody>
          <a:bodyPr>
            <a:normAutofit/>
          </a:bodyPr>
          <a:lstStyle/>
          <a:p>
            <a:r>
              <a:rPr lang="it-IT" dirty="0"/>
              <a:t>Timer per la gestione delle notifiche (1)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DE534E-67F5-4A0F-A4E2-DA5A79561127}"/>
              </a:ext>
            </a:extLst>
          </p:cNvPr>
          <p:cNvSpPr txBox="1"/>
          <p:nvPr/>
        </p:nvSpPr>
        <p:spPr>
          <a:xfrm>
            <a:off x="601015" y="2094946"/>
            <a:ext cx="89482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timer esegue ogni 10 secondi la chiamata http che restituisce la lista delle notifiche relative al tutor (tutor: es. </a:t>
            </a:r>
            <a:r>
              <a:rPr lang="it-IT" dirty="0">
                <a:solidFill>
                  <a:srgbClr val="99CA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paolo.rossi@edu.unito.it</a:t>
            </a:r>
            <a:r>
              <a:rPr lang="it-I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it-IT" dirty="0"/>
              <a:t>: vengono mostrate le prenotazioni degli studenti ai corsi sostenuti dal tutor.</a:t>
            </a:r>
          </a:p>
          <a:p>
            <a:r>
              <a:rPr lang="it-IT" dirty="0">
                <a:hlinkClick r:id="rId3"/>
              </a:rPr>
              <a:t>https://www.e-tutoring-app.it/ws/notifications_tutor.php?email=paolo.rossi@edu.unito.it</a:t>
            </a:r>
            <a:endParaRPr lang="it-IT" dirty="0"/>
          </a:p>
          <a:p>
            <a:endParaRPr lang="it-IT" dirty="0"/>
          </a:p>
          <a:p>
            <a:r>
              <a:rPr lang="it-IT" dirty="0"/>
              <a:t>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tempo t, </a:t>
            </a:r>
            <a:r>
              <a:rPr lang="it-IT" dirty="0" err="1"/>
              <a:t>notificationList</a:t>
            </a:r>
            <a:r>
              <a:rPr lang="it-IT" dirty="0"/>
              <a:t> è un array di lunghezza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tempo t + 10 secondi: </a:t>
            </a:r>
            <a:r>
              <a:rPr lang="it-IT" dirty="0" err="1"/>
              <a:t>newNotificationsList</a:t>
            </a:r>
            <a:r>
              <a:rPr lang="it-IT" dirty="0"/>
              <a:t> è una array di lunghezza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 &lt; 4 </a:t>
            </a:r>
            <a:r>
              <a:rPr lang="it-IT" dirty="0">
                <a:sym typeface="Wingdings" panose="05000000000000000000" pitchFamily="2" charset="2"/>
              </a:rPr>
              <a:t> vuol dire che c’è stata una nuova prenotazione  notifica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showNotification</a:t>
            </a:r>
            <a:r>
              <a:rPr lang="it-IT" dirty="0"/>
              <a:t> (FIREBASE)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ym typeface="Wingdings" panose="05000000000000000000" pitchFamily="2" charset="2"/>
              </a:rPr>
              <a:t>notifica a livello globale </a:t>
            </a:r>
            <a:r>
              <a:rPr lang="it-IT" dirty="0">
                <a:sym typeface="Wingdings" panose="05000000000000000000" pitchFamily="2" charset="2"/>
              </a:rPr>
              <a:t>SO;</a:t>
            </a:r>
          </a:p>
          <a:p>
            <a:r>
              <a:rPr lang="it-IT" dirty="0"/>
              <a:t>FIREBASE: </a:t>
            </a:r>
            <a:r>
              <a:rPr lang="it-IT" sz="1200" dirty="0">
                <a:sym typeface="Wingdings" panose="05000000000000000000" pitchFamily="2" charset="2"/>
                <a:hlinkClick r:id="rId4"/>
              </a:rPr>
              <a:t>https://console.firebase.google.com/u/0/project/flutterpushnotification-1e340/notification</a:t>
            </a:r>
            <a:endParaRPr lang="it-IT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notifica a livello locale </a:t>
            </a:r>
            <a:r>
              <a:rPr lang="it-IT" dirty="0"/>
              <a:t>dell’applicazione (</a:t>
            </a:r>
            <a:r>
              <a:rPr lang="it-IT" dirty="0" err="1"/>
              <a:t>setState</a:t>
            </a:r>
            <a:r>
              <a:rPr lang="it-IT" dirty="0"/>
              <a:t>): aggiornamento lista e badge;</a:t>
            </a:r>
          </a:p>
        </p:txBody>
      </p:sp>
    </p:spTree>
    <p:extLst>
      <p:ext uri="{BB962C8B-B14F-4D97-AF65-F5344CB8AC3E}">
        <p14:creationId xmlns:p14="http://schemas.microsoft.com/office/powerpoint/2010/main" val="24092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A7015-ED54-419E-AF55-536484FB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e librerie utilizzate</a:t>
            </a:r>
            <a:br>
              <a:rPr lang="it-IT" dirty="0"/>
            </a:br>
            <a:r>
              <a:rPr lang="it-IT" dirty="0"/>
              <a:t>File </a:t>
            </a:r>
            <a:r>
              <a:rPr lang="it-IT" dirty="0" err="1"/>
              <a:t>pubspec.yaml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3DB3D0-1471-469F-8F4E-D860A9EB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113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Framework: Flutter/Dart per il front-end;</a:t>
            </a:r>
          </a:p>
          <a:p>
            <a:r>
              <a:rPr lang="it-IT" dirty="0"/>
              <a:t>Web Services sviluppati in linguaggio PHP per l’interazione con il DB;</a:t>
            </a:r>
          </a:p>
          <a:p>
            <a:r>
              <a:rPr lang="it-IT" dirty="0"/>
              <a:t>MySQL Database per la memorizzazione dei dati;</a:t>
            </a:r>
          </a:p>
          <a:p>
            <a:r>
              <a:rPr lang="it-IT" dirty="0"/>
              <a:t>Librerie Flutter principali:</a:t>
            </a:r>
          </a:p>
          <a:p>
            <a:pPr lvl="1"/>
            <a:r>
              <a:rPr lang="it-IT" b="1" dirty="0" err="1"/>
              <a:t>Flutter_secure_storage</a:t>
            </a:r>
            <a:r>
              <a:rPr lang="it-IT" b="1" dirty="0"/>
              <a:t> </a:t>
            </a:r>
            <a:r>
              <a:rPr lang="it-IT" dirty="0"/>
              <a:t>per il salvataggio delle credenziali dell’utente nel dispositivo mobile;</a:t>
            </a:r>
          </a:p>
          <a:p>
            <a:pPr lvl="1"/>
            <a:r>
              <a:rPr lang="it-IT" b="1" dirty="0"/>
              <a:t>Http</a:t>
            </a:r>
            <a:r>
              <a:rPr lang="it-IT" dirty="0"/>
              <a:t>;</a:t>
            </a:r>
          </a:p>
          <a:p>
            <a:pPr lvl="1"/>
            <a:r>
              <a:rPr lang="it-IT" b="1" dirty="0" err="1"/>
              <a:t>Mockito</a:t>
            </a:r>
            <a:r>
              <a:rPr lang="it-IT" dirty="0"/>
              <a:t> per il testing;</a:t>
            </a:r>
          </a:p>
          <a:p>
            <a:pPr lvl="1"/>
            <a:r>
              <a:rPr lang="it-IT" b="1" dirty="0" err="1"/>
              <a:t>flutter_local_notifications</a:t>
            </a:r>
            <a:r>
              <a:rPr lang="it-IT" b="1" dirty="0"/>
              <a:t> </a:t>
            </a:r>
            <a:r>
              <a:rPr lang="it-IT" dirty="0"/>
              <a:t>per la gestione delle notifiche;</a:t>
            </a:r>
          </a:p>
          <a:p>
            <a:pPr lvl="1"/>
            <a:r>
              <a:rPr lang="it-IT" b="1" dirty="0" err="1"/>
              <a:t>flutter_localizations</a:t>
            </a:r>
            <a:r>
              <a:rPr lang="it-IT" b="1" dirty="0"/>
              <a:t> </a:t>
            </a:r>
          </a:p>
          <a:p>
            <a:pPr lvl="1"/>
            <a:r>
              <a:rPr lang="it-IT" b="1" dirty="0" err="1"/>
              <a:t>intl</a:t>
            </a:r>
            <a:endParaRPr lang="it-IT" b="1" dirty="0"/>
          </a:p>
          <a:p>
            <a:pPr lvl="1"/>
            <a:r>
              <a:rPr lang="it-IT" dirty="0"/>
              <a:t>…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70626D-25EB-4A25-A6DF-096C5AEA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80" y="1930400"/>
            <a:ext cx="3785320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8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558A7-D2AC-43B8-BD43-2B0BB656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Timer (2)</a:t>
            </a:r>
            <a:br>
              <a:rPr lang="it-IT" dirty="0"/>
            </a:br>
            <a:r>
              <a:rPr lang="it-IT" sz="2400" dirty="0"/>
              <a:t>codice + notifiche globali e locali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0B3963-09F7-46B4-BDEA-213EB82D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77" y="-16684"/>
            <a:ext cx="3063892" cy="25733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FBB944-DF40-4F8B-AF1F-279C0677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177" y="2556684"/>
            <a:ext cx="2543948" cy="4311777"/>
          </a:xfrm>
          <a:prstGeom prst="rect">
            <a:avLst/>
          </a:prstGeom>
        </p:spPr>
      </p:pic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C8C92A5A-5DAB-4A6B-85D7-8843EF75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30400"/>
            <a:ext cx="6234679" cy="42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61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1AB87-F07D-4540-84D8-59BCBF6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Timer (3)</a:t>
            </a:r>
            <a:br>
              <a:rPr lang="it-IT" dirty="0"/>
            </a:br>
            <a:r>
              <a:rPr lang="it-IT" sz="2800" dirty="0"/>
              <a:t>Web Services di gestione delle notifiche check field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DE8127-A550-4DDC-B9EE-8C0C88FD3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87"/>
          <a:stretch/>
        </p:blipFill>
        <p:spPr>
          <a:xfrm>
            <a:off x="489393" y="4110361"/>
            <a:ext cx="4486275" cy="20221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ACECDE4-DCA3-4254-A36E-84BD7786D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" t="8767" r="-2700" b="39625"/>
          <a:stretch/>
        </p:blipFill>
        <p:spPr>
          <a:xfrm>
            <a:off x="5218684" y="4110361"/>
            <a:ext cx="4625554" cy="184737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609275-0D15-4176-B983-2BABA4D7D285}"/>
              </a:ext>
            </a:extLst>
          </p:cNvPr>
          <p:cNvSpPr txBox="1"/>
          <p:nvPr/>
        </p:nvSpPr>
        <p:spPr>
          <a:xfrm>
            <a:off x="677334" y="1869155"/>
            <a:ext cx="9370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Di particolare importanza è il campo «check» restituito dal WS in quanto specifica se il tutor ha visionato o meno la notifica: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check = 0: il tutor non ha visto la notifica (nella </a:t>
            </a:r>
            <a:r>
              <a:rPr lang="it-IT" dirty="0" err="1"/>
              <a:t>view</a:t>
            </a:r>
            <a:r>
              <a:rPr lang="it-IT" dirty="0"/>
              <a:t>/widget questo è evidenziato dal colore giallo della nuova notifiche – vedi slide precedente);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check = 1: il tutor ha visto la notifica.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A43181B-8EC6-4AD3-97F4-C6A81EC7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80" y="3429000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9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BF7847-BD2C-49F6-92AE-E678481C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193086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E16782-F342-4A7A-BD82-C4BF29CC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E5D87D-CDF3-43CE-B007-12CCACC9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7"/>
            <a:ext cx="8596668" cy="284641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Abbiamo sviluppato i test suddividendo in cartelle rispettando la struttura del codice in modo da avere un’esatta corrispondenza tra implementazione e test: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di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test/controller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/controller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(in particolare le chiamate http);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test/screens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/screen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“test/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utiils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test/widgets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/widgets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ADDEFE-B902-4557-AE51-604880BF22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0844" y="5064402"/>
            <a:ext cx="7028120" cy="7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22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D1EE2-FF26-4EC7-AD7C-2E46E3FE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Testing (2) – test/controller - Mockito</a:t>
            </a:r>
            <a:endParaRPr lang="it-IT" dirty="0"/>
          </a:p>
        </p:txBody>
      </p:sp>
      <p:pic>
        <p:nvPicPr>
          <p:cNvPr id="6" name="Elemento grafico 5" descr="Elenco di controllo contorno">
            <a:extLst>
              <a:ext uri="{FF2B5EF4-FFF2-40B4-BE49-F238E27FC236}">
                <a16:creationId xmlns:a16="http://schemas.microsoft.com/office/drawing/2014/main" id="{EF69C08D-A4CF-4439-9D87-3D3303E8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109C70-2218-4610-A778-FCC37659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Utilizzando la libreria </a:t>
            </a:r>
            <a:r>
              <a:rPr lang="it-IT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Mockito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abbiamo testato i metodi relativi alle chiamate http. </a:t>
            </a:r>
          </a:p>
          <a:p>
            <a:pPr>
              <a:spcAft>
                <a:spcPts val="800"/>
              </a:spcAft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ogni metodo del controller abbiamo implementato un test contenente 2 casi: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risposta HTTP con status 200: operazione va a buon fine;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risposta HTTP con status 404 (NOT FOUND): operazione fallita;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9977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89BA-62AE-4CA8-8611-8C706F2C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4" y="371475"/>
            <a:ext cx="8596668" cy="1320800"/>
          </a:xfrm>
        </p:spPr>
        <p:txBody>
          <a:bodyPr/>
          <a:lstStyle/>
          <a:p>
            <a:r>
              <a:rPr lang="it-IT" dirty="0"/>
              <a:t>test/controller (3) – status 200</a:t>
            </a:r>
            <a:br>
              <a:rPr lang="it-IT" dirty="0"/>
            </a:br>
            <a:r>
              <a:rPr lang="it-IT" dirty="0"/>
              <a:t>esempio: </a:t>
            </a:r>
            <a:r>
              <a:rPr lang="it-IT" dirty="0" err="1"/>
              <a:t>getCurriculumListFromWS</a:t>
            </a:r>
            <a:endParaRPr lang="it-IT" dirty="0"/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88B9E4-9E82-4F7C-B215-D8CFB3FE4A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899" y="1930400"/>
            <a:ext cx="5448301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9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89BA-62AE-4CA8-8611-8C706F2C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it-IT" dirty="0"/>
              <a:t>test/controller (4) – status 404 Not </a:t>
            </a:r>
            <a:r>
              <a:rPr lang="it-IT" dirty="0" err="1"/>
              <a:t>Found</a:t>
            </a:r>
            <a:br>
              <a:rPr lang="it-IT" dirty="0"/>
            </a:br>
            <a:r>
              <a:rPr lang="it-IT" dirty="0"/>
              <a:t>esempio: </a:t>
            </a:r>
            <a:r>
              <a:rPr lang="it-IT" dirty="0" err="1"/>
              <a:t>getCurriculumListFromWS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C31676-01C6-41BF-9C53-6B5D1AF7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4" y="1951616"/>
            <a:ext cx="7097121" cy="45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09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Lente di ingrandimento che mostra prestazioni in calo">
            <a:extLst>
              <a:ext uri="{FF2B5EF4-FFF2-40B4-BE49-F238E27FC236}">
                <a16:creationId xmlns:a16="http://schemas.microsoft.com/office/drawing/2014/main" id="{5EC8B6F5-477B-4011-9BF4-A3B19D486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923" r="27308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32B114B-0273-4DCE-9B49-7C1AB43B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Conclusioni</a:t>
            </a:r>
            <a:endParaRPr lang="en-US" sz="4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564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CBE20-8712-4BB4-962B-58198DDD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3662"/>
            <a:ext cx="8596668" cy="514662"/>
          </a:xfrm>
        </p:spPr>
        <p:txBody>
          <a:bodyPr>
            <a:normAutofit fontScale="90000"/>
          </a:bodyPr>
          <a:lstStyle/>
          <a:p>
            <a:r>
              <a:rPr lang="it-IT" dirty="0"/>
              <a:t>Conclusioni (1) – Native Application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72A1B49-3C71-40DE-ADF2-81BA88A4A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931358"/>
              </p:ext>
            </p:extLst>
          </p:nvPr>
        </p:nvGraphicFramePr>
        <p:xfrm>
          <a:off x="797785" y="921062"/>
          <a:ext cx="8596312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8773054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322374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Svantaggi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73091"/>
                  </a:ext>
                </a:extLst>
              </a:tr>
              <a:tr h="714525">
                <a:tc>
                  <a:txBody>
                    <a:bodyPr/>
                    <a:lstStyle/>
                    <a:p>
                      <a:r>
                        <a:rPr lang="it-IT" dirty="0"/>
                        <a:t>Applicazioni ottimizzate per uno specifico sistema e garanzia di </a:t>
                      </a:r>
                      <a:r>
                        <a:rPr lang="it-IT" b="1" dirty="0"/>
                        <a:t>prestazioni ottimali</a:t>
                      </a:r>
                      <a:r>
                        <a:rPr lang="it-IT" dirty="0"/>
                        <a:t>.</a:t>
                      </a:r>
                    </a:p>
                    <a:p>
                      <a:r>
                        <a:rPr lang="it-IT" dirty="0"/>
                        <a:t>Rendering grafico accelerato.</a:t>
                      </a:r>
                    </a:p>
                    <a:p>
                      <a:r>
                        <a:rPr lang="it-IT" dirty="0"/>
                        <a:t>Le interfacce utente sono su misura per la piattaforma di destinazione (Android o iOS) e quindi sono scorrevoli e piacevoli da usare;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Portabilità</a:t>
                      </a:r>
                      <a:r>
                        <a:rPr lang="it-IT" dirty="0"/>
                        <a:t>: nessuna funzionalità multi-piattaforma.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26482"/>
                  </a:ext>
                </a:extLst>
              </a:tr>
              <a:tr h="1098363">
                <a:tc>
                  <a:txBody>
                    <a:bodyPr/>
                    <a:lstStyle/>
                    <a:p>
                      <a:r>
                        <a:rPr lang="it-IT" b="1" dirty="0"/>
                        <a:t>Nessun limite nella realizzazione</a:t>
                      </a:r>
                      <a:r>
                        <a:rPr lang="it-IT" dirty="0"/>
                        <a:t>: pieno controllo sul dispositivo e i suoi sensori. Vi è la possibilità completa di interfacciamento con le API ((hardware e software) della piattaforma, es. accesso a CAMERA e GPS.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Conoscenza specifica del linguaggio nativo </a:t>
                      </a:r>
                      <a:r>
                        <a:rPr lang="it-IT" dirty="0"/>
                        <a:t>(es. Swift, Java o </a:t>
                      </a:r>
                      <a:r>
                        <a:rPr lang="it-IT" dirty="0" err="1"/>
                        <a:t>Kotlin</a:t>
                      </a:r>
                      <a:r>
                        <a:rPr lang="it-IT" dirty="0"/>
                        <a:t>): sono richiesta maggiori competenze per lo sviluppo e una </a:t>
                      </a: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curva di apprendimento più ripida e difficoltosa</a:t>
                      </a:r>
                      <a:r>
                        <a:rPr lang="it-IT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6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Elevata visibilità nel relativo App Store</a:t>
                      </a:r>
                      <a:r>
                        <a:rPr lang="it-IT" dirty="0"/>
                        <a:t>: il Play Store di Android tiene maggiormente in considerazione le app sviluppate per lo specifico sistema </a:t>
                      </a:r>
                      <a:r>
                        <a:rPr lang="it-IT" dirty="0" err="1"/>
                        <a:t>operaitivo</a:t>
                      </a:r>
                      <a:r>
                        <a:rPr lang="it-I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Cicli di sviluppo più lunghi</a:t>
                      </a:r>
                      <a:r>
                        <a:rPr lang="it-IT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6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CBE20-8712-4BB4-962B-58198DDD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63" y="0"/>
            <a:ext cx="8596668" cy="514662"/>
          </a:xfrm>
        </p:spPr>
        <p:txBody>
          <a:bodyPr>
            <a:noAutofit/>
          </a:bodyPr>
          <a:lstStyle/>
          <a:p>
            <a:r>
              <a:rPr lang="it-IT" sz="2800"/>
              <a:t>Conclusioni (2) – Cross-platform</a:t>
            </a:r>
            <a:endParaRPr lang="it-IT" sz="2800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72A1B49-3C71-40DE-ADF2-81BA88A4A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156503"/>
              </p:ext>
            </p:extLst>
          </p:nvPr>
        </p:nvGraphicFramePr>
        <p:xfrm>
          <a:off x="744519" y="514662"/>
          <a:ext cx="8596312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8773054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322374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/>
                        <a:t>Vantaggi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Svantaggi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73091"/>
                  </a:ext>
                </a:extLst>
              </a:tr>
              <a:tr h="927635">
                <a:tc>
                  <a:txBody>
                    <a:bodyPr/>
                    <a:lstStyle/>
                    <a:p>
                      <a:r>
                        <a:rPr lang="it-IT" sz="1400" b="1" dirty="0"/>
                        <a:t>Portabilità</a:t>
                      </a:r>
                      <a:r>
                        <a:rPr lang="it-IT" sz="1400" dirty="0"/>
                        <a:t>: unico codice per tutte le piattaforma (iOS e Android).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Alcune funzionalità sono difficilmente accessibili senza usare codice nativo: </a:t>
                      </a:r>
                      <a:r>
                        <a:rPr lang="it-IT" sz="1400" b="1">
                          <a:solidFill>
                            <a:srgbClr val="FF0000"/>
                          </a:solidFill>
                        </a:rPr>
                        <a:t>potrebbe essere necessaria un’integrazione nativa </a:t>
                      </a:r>
                      <a:r>
                        <a:rPr lang="it-IT" sz="1400"/>
                        <a:t>(es. cloud messagging per iOS e Android).</a:t>
                      </a:r>
                    </a:p>
                    <a:p>
                      <a:r>
                        <a:rPr lang="it-IT" sz="1400"/>
                        <a:t>E necessaria una conoscenza media delle piattaforme di sviluppo (le parti non condivise sono scritte in codice nativo).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26482"/>
                  </a:ext>
                </a:extLst>
              </a:tr>
              <a:tr h="7593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/>
                        <a:t>Manutenibilità</a:t>
                      </a:r>
                      <a:r>
                        <a:rPr lang="it-IT" sz="1400" dirty="0"/>
                        <a:t>: realizzando un unico codice è più veloce mantenerlo (es. aggiornamento librerie), correggerlo e identificare malfunzionamenti.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Utilizzo di Plugins e dipendenza da terze parti</a:t>
                      </a: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le soluzioni multipiattaforma moderne sono in grado di accedere a quasi tutte le funzionalità native di un dispositivo tramite l’utilizzo di Plugins. </a:t>
                      </a:r>
                      <a:r>
                        <a:rPr lang="it-IT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L’uso di questi plugin aggiunge complessità e dipendenze allo sviluppo. Ricorrere a codici diversi e di terze parti comporta un minor controllo sulla qualità e sulla flessibilità.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6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Facilità e velocità di sviluppo (tempi di rilascio brevi). Abbassamento dei tempi di realizzazione e garanzia di </a:t>
                      </a:r>
                      <a:r>
                        <a:rPr lang="it-IT" sz="1400" b="1" dirty="0"/>
                        <a:t>buone prestazioni</a:t>
                      </a:r>
                      <a:r>
                        <a:rPr lang="it-IT" sz="1400" dirty="0"/>
                        <a:t> (risparmio nello sviluppo).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Dipendenza da un framework e possibilità instabilità dello stesso Framework (es. presenza di vulnerabilità relative alla sicurezza).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4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/>
                        <a:t>Curva di apprendimento meno ripida.</a:t>
                      </a:r>
                    </a:p>
                    <a:p>
                      <a:r>
                        <a:rPr lang="it-IT" sz="1400"/>
                        <a:t>Il linguaggio risulta più facile da capire.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Prestazioni e user-</a:t>
                      </a:r>
                      <a:r>
                        <a:rPr lang="it-IT" sz="1400" dirty="0" err="1"/>
                        <a:t>experience</a:t>
                      </a:r>
                      <a:r>
                        <a:rPr lang="it-IT" sz="1400" dirty="0"/>
                        <a:t> inferiori rispetto ad un’applicazione nativa.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8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/>
                        <a:t>L’utente medio non nota la differenza tra un app nativa e un app cross-platform.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0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9C79E-D4CA-4D10-8385-27AFA491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Metodologia Agile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03F34D1-4E57-41DC-98FF-D80195792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4" r="4637" b="-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graphicFrame>
        <p:nvGraphicFramePr>
          <p:cNvPr id="9" name="Segnaposto contenuto 2">
            <a:extLst>
              <a:ext uri="{FF2B5EF4-FFF2-40B4-BE49-F238E27FC236}">
                <a16:creationId xmlns:a16="http://schemas.microsoft.com/office/drawing/2014/main" id="{22C11986-BC8D-4025-89AA-65EC93AD4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563126"/>
              </p:ext>
            </p:extLst>
          </p:nvPr>
        </p:nvGraphicFramePr>
        <p:xfrm>
          <a:off x="6336287" y="2160589"/>
          <a:ext cx="293471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908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1" name="Rectangle 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2" name="Rectangle 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97EC1A-5D3F-4810-BB73-5E0892FA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/>
              <a:t>Conclusioni (3) – Dart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7C232AC-8422-495C-9C3C-6248BE322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03705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24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2111B-A882-4317-821D-F0CA64AE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(4) - Flutter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BDA0F-6B67-4EE8-B396-C6A0A4AE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graphicFrame>
        <p:nvGraphicFramePr>
          <p:cNvPr id="11" name="CasellaDiTesto 6">
            <a:extLst>
              <a:ext uri="{FF2B5EF4-FFF2-40B4-BE49-F238E27FC236}">
                <a16:creationId xmlns:a16="http://schemas.microsoft.com/office/drawing/2014/main" id="{1A24C3E6-0E07-42B6-B8EE-9F01DF49D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725827"/>
              </p:ext>
            </p:extLst>
          </p:nvPr>
        </p:nvGraphicFramePr>
        <p:xfrm>
          <a:off x="523876" y="1543050"/>
          <a:ext cx="9610724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747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65842A-9CD4-4721-9B5E-58FFD291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Conclusioni (5) – Differenze </a:t>
            </a:r>
            <a:r>
              <a:rPr lang="it-IT"/>
              <a:t>e analogie con </a:t>
            </a:r>
            <a:r>
              <a:rPr lang="it-IT" dirty="0"/>
              <a:t>Android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8" name="Tabella 4">
            <a:extLst>
              <a:ext uri="{FF2B5EF4-FFF2-40B4-BE49-F238E27FC236}">
                <a16:creationId xmlns:a16="http://schemas.microsoft.com/office/drawing/2014/main" id="{EA562A5B-500D-434B-91F8-DBC9495BE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547927"/>
              </p:ext>
            </p:extLst>
          </p:nvPr>
        </p:nvGraphicFramePr>
        <p:xfrm>
          <a:off x="1286933" y="1500326"/>
          <a:ext cx="10197495" cy="456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28">
                  <a:extLst>
                    <a:ext uri="{9D8B030D-6E8A-4147-A177-3AD203B41FA5}">
                      <a16:colId xmlns:a16="http://schemas.microsoft.com/office/drawing/2014/main" val="183552298"/>
                    </a:ext>
                  </a:extLst>
                </a:gridCol>
                <a:gridCol w="3944401">
                  <a:extLst>
                    <a:ext uri="{9D8B030D-6E8A-4147-A177-3AD203B41FA5}">
                      <a16:colId xmlns:a16="http://schemas.microsoft.com/office/drawing/2014/main" val="263085716"/>
                    </a:ext>
                  </a:extLst>
                </a:gridCol>
                <a:gridCol w="3932766">
                  <a:extLst>
                    <a:ext uri="{9D8B030D-6E8A-4147-A177-3AD203B41FA5}">
                      <a16:colId xmlns:a16="http://schemas.microsoft.com/office/drawing/2014/main" val="3031917953"/>
                    </a:ext>
                  </a:extLst>
                </a:gridCol>
              </a:tblGrid>
              <a:tr h="280462">
                <a:tc>
                  <a:txBody>
                    <a:bodyPr/>
                    <a:lstStyle/>
                    <a:p>
                      <a:endParaRPr lang="it-IT" sz="1100"/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Android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Flutter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725125574"/>
                  </a:ext>
                </a:extLst>
              </a:tr>
              <a:tr h="855739">
                <a:tc>
                  <a:txBody>
                    <a:bodyPr/>
                    <a:lstStyle/>
                    <a:p>
                      <a:r>
                        <a:rPr lang="it-IT" sz="1100" b="1" dirty="0"/>
                        <a:t>UI ASINCRONA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si vuole eseguire codice molto pesante o che richiede tempo (es. chiamata di rete) si sposta il lavoro su un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background in modo da non bloccare il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principale (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AsyncTask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Service).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L’event loop di Flutter è equivalente a quello di Android (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principale).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38680491"/>
                  </a:ext>
                </a:extLst>
              </a:tr>
              <a:tr h="855739">
                <a:tc>
                  <a:txBody>
                    <a:bodyPr/>
                    <a:lstStyle/>
                    <a:p>
                      <a:r>
                        <a:rPr lang="it-IT" sz="1100" b="1" dirty="0"/>
                        <a:t>VIEW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Tutto ciò che compare a schermo è una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. Per definire il layout a una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è necessario scrivere un file .xml che contiene tutte le caratteristiche del layout stesso 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La corrispettiva astrazione delle </a:t>
                      </a:r>
                      <a:r>
                        <a:rPr lang="it-IT" sz="1100" err="1"/>
                        <a:t>View</a:t>
                      </a:r>
                      <a:r>
                        <a:rPr lang="it-IT" sz="1100"/>
                        <a:t> in Flutter sono le Widget.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065932197"/>
                  </a:ext>
                </a:extLst>
              </a:tr>
              <a:tr h="1053738">
                <a:tc>
                  <a:txBody>
                    <a:bodyPr/>
                    <a:lstStyle/>
                    <a:p>
                      <a:r>
                        <a:rPr lang="it-IT" sz="1100" b="1" dirty="0"/>
                        <a:t>INTENTI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In Android vengono dichiarati nel file AndroidManifest.xml e vengono utilizzati per navigare tra le Activities e comunicare con i componenti.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Flutter si utilizzano i Navigator e le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navigare tra le schermate.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informazioni di layout vengono specificate dal widget singolarmente man mano che vengono modellate per essere più performante ed intuitivo.</a:t>
                      </a:r>
                      <a:endParaRPr lang="it-IT" sz="1100" dirty="0"/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567259092"/>
                  </a:ext>
                </a:extLst>
              </a:tr>
              <a:tr h="855739">
                <a:tc>
                  <a:txBody>
                    <a:bodyPr/>
                    <a:lstStyle/>
                    <a:p>
                      <a:r>
                        <a:rPr lang="it-IT" sz="1100" b="1" dirty="0"/>
                        <a:t>ATTIVITÀ E FRAMMENTI 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Activities rappresentano una singola azione che l’utente può compiere.</a:t>
                      </a:r>
                    </a:p>
                    <a:p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Mentre un </a:t>
                      </a:r>
                      <a:r>
                        <a:rPr lang="it-IT" sz="11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rappresenta un comportamento o una parte dell’interfaccia utente;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Flutter, entrambi questi concetti ricadono nei Widget.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154863415"/>
                  </a:ext>
                </a:extLst>
              </a:tr>
              <a:tr h="662910">
                <a:tc>
                  <a:txBody>
                    <a:bodyPr/>
                    <a:lstStyle/>
                    <a:p>
                      <a:r>
                        <a:rPr lang="it-IT" sz="1100" b="1" dirty="0"/>
                        <a:t>GRADLE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Android, è possibile aggiungere dipendenza all’applicazione inserendo lo script necessario all’interno del file </a:t>
                      </a:r>
                      <a:r>
                        <a:rPr lang="it-IT" sz="11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Flutter, si utilizza il gestore di pacchetti Pub e le dipendenze vengono inserite nel file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pubspec.yaml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68998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487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1BC3538-AE4B-4D8D-AEE2-554EECF4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342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5B4DB-32D7-4D70-85C4-44D31EA7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dirty="0" err="1"/>
              <a:t>Architettura</a:t>
            </a:r>
            <a:r>
              <a:rPr lang="en-US" sz="5600" dirty="0"/>
              <a:t> </a:t>
            </a:r>
            <a:r>
              <a:rPr lang="en-US" sz="5600" dirty="0" err="1"/>
              <a:t>dell’applicazione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89044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07800-3941-4066-AD1E-1988B508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2488707"/>
          </a:xfrm>
        </p:spPr>
        <p:txBody>
          <a:bodyPr anchor="ctr">
            <a:normAutofit/>
          </a:bodyPr>
          <a:lstStyle/>
          <a:p>
            <a:r>
              <a:rPr lang="it-IT" sz="2800" dirty="0"/>
              <a:t>Architettura dell’applicazione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59E6A-F485-4F17-B602-5DE1B4AC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8" y="609602"/>
            <a:ext cx="6306761" cy="3208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SERVICES 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DB MYSQL</a:t>
            </a:r>
            <a:endParaRPr lang="it-IT" sz="17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l’utente interagisce con l’applicazione tramite un client (dispositivo mobile Android o IOS);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client effettua chiamate http (GET/POST 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richiamando i web services implementati;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WS effettuano query (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oppure operazioni di 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(update o delete) sui dati contenuti nel DB MySQL;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WS restituiscono, in formato JSON, i dati richiesti oppure l’esito dell’operazione richiesta (successo o fallimento).</a:t>
            </a:r>
            <a:endParaRPr lang="it-IT" sz="17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2FA27B-2842-4AF4-B48A-BA29D48DF7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703" y="3518127"/>
            <a:ext cx="8135602" cy="2989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5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C64C724-5321-455E-931F-D8F9DF43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470" y="2251599"/>
            <a:ext cx="2756200" cy="1592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MySQL Database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C54B7A-DABC-4593-8F08-A01DB893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8" y="-8467"/>
            <a:ext cx="5910005" cy="67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4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D6F1A-F415-44FE-94AD-B5B44B11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Paradigma MVC (1)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8A3405-1A74-4A1B-806D-B45B58B4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" y="4774777"/>
            <a:ext cx="3944548" cy="147362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706A85-6738-440B-AD56-AA888430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845" y="328094"/>
            <a:ext cx="4413157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400" b="1" dirty="0"/>
              <a:t>Model</a:t>
            </a:r>
            <a:r>
              <a:rPr lang="it-IT" sz="1400" dirty="0"/>
              <a:t>: classi che contengono i campi definiti nelle relative tabelle del DB: es. </a:t>
            </a:r>
            <a:r>
              <a:rPr lang="it-IT" sz="1400" dirty="0" err="1"/>
              <a:t>courseModel</a:t>
            </a:r>
            <a:r>
              <a:rPr lang="it-IT" sz="1400" dirty="0"/>
              <a:t> rispetta i campi definiti nella tabella </a:t>
            </a:r>
            <a:r>
              <a:rPr lang="it-IT" sz="1400" dirty="0" err="1"/>
              <a:t>course</a:t>
            </a:r>
            <a:r>
              <a:rPr lang="it-IT" sz="1400" dirty="0"/>
              <a:t> del DB;</a:t>
            </a:r>
          </a:p>
          <a:p>
            <a:pPr>
              <a:lnSpc>
                <a:spcPct val="90000"/>
              </a:lnSpc>
            </a:pPr>
            <a:r>
              <a:rPr lang="it-IT" sz="1400" b="1" dirty="0"/>
              <a:t>Controller</a:t>
            </a:r>
            <a:r>
              <a:rPr lang="it-IT" sz="1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it-IT" sz="1400" dirty="0"/>
              <a:t>si occupa di effettuare la </a:t>
            </a:r>
            <a:r>
              <a:rPr lang="it-IT" sz="1400" b="1" dirty="0"/>
              <a:t>chiamata http</a:t>
            </a:r>
            <a:r>
              <a:rPr lang="it-IT" sz="1400" dirty="0"/>
              <a:t>: chiama lo specifico WS per reperire i dati o effettuare l’operazione richiesta. Es. recuperare la lista dei corsi o effettuare l’iscrizione di nuovo utente;</a:t>
            </a:r>
          </a:p>
          <a:p>
            <a:pPr lvl="1">
              <a:lnSpc>
                <a:spcPct val="90000"/>
              </a:lnSpc>
            </a:pPr>
            <a:r>
              <a:rPr lang="it-IT" sz="1400" dirty="0"/>
              <a:t>mette i dati a disposizione della VIEW in modo che possa utilizzarli immediatamente: es. </a:t>
            </a:r>
            <a:r>
              <a:rPr lang="it-IT" sz="1400" dirty="0" err="1"/>
              <a:t>courseController</a:t>
            </a:r>
            <a:r>
              <a:rPr lang="it-IT" sz="1400" dirty="0"/>
              <a:t> mette a disposizione un oggetto di tipo </a:t>
            </a:r>
            <a:r>
              <a:rPr lang="it-IT" sz="1400" dirty="0" err="1"/>
              <a:t>CourseModel</a:t>
            </a:r>
            <a:r>
              <a:rPr lang="it-IT" sz="1400" dirty="0"/>
              <a:t> alla </a:t>
            </a:r>
            <a:r>
              <a:rPr lang="it-IT" sz="1400" dirty="0" err="1"/>
              <a:t>View</a:t>
            </a:r>
            <a:r>
              <a:rPr lang="it-IT" sz="1400" dirty="0"/>
              <a:t> </a:t>
            </a:r>
            <a:r>
              <a:rPr lang="it-IT" sz="1400" dirty="0" err="1"/>
              <a:t>CouseDetail</a:t>
            </a:r>
            <a:r>
              <a:rPr lang="it-IT" sz="1400" dirty="0"/>
              <a:t> in modo che possa rappresentare l’oggetto utilizzando una </a:t>
            </a:r>
            <a:r>
              <a:rPr lang="it-IT" sz="1400" dirty="0" err="1"/>
              <a:t>DataTable</a:t>
            </a:r>
            <a:r>
              <a:rPr lang="it-IT" sz="1400" dirty="0"/>
              <a:t>;</a:t>
            </a:r>
          </a:p>
          <a:p>
            <a:pPr>
              <a:lnSpc>
                <a:spcPct val="90000"/>
              </a:lnSpc>
            </a:pPr>
            <a:r>
              <a:rPr lang="it-IT" sz="1400" b="1" dirty="0" err="1"/>
              <a:t>View</a:t>
            </a:r>
            <a:r>
              <a:rPr lang="it-IT" sz="1400" dirty="0"/>
              <a:t>: si occupa di rappresentare i dati forniti dal controller (es. </a:t>
            </a:r>
            <a:r>
              <a:rPr lang="it-IT" sz="1400" dirty="0" err="1"/>
              <a:t>ListView</a:t>
            </a:r>
            <a:r>
              <a:rPr lang="it-IT" sz="1400" dirty="0"/>
              <a:t> o </a:t>
            </a:r>
            <a:r>
              <a:rPr lang="it-IT" sz="1400" dirty="0" err="1"/>
              <a:t>DataTable</a:t>
            </a:r>
            <a:r>
              <a:rPr lang="it-IT" sz="1400" dirty="0"/>
              <a:t>).</a:t>
            </a:r>
          </a:p>
          <a:p>
            <a:pPr>
              <a:lnSpc>
                <a:spcPct val="90000"/>
              </a:lnSpc>
            </a:pPr>
            <a:endParaRPr lang="it-IT" sz="1400" dirty="0"/>
          </a:p>
          <a:p>
            <a:pPr>
              <a:lnSpc>
                <a:spcPct val="90000"/>
              </a:lnSpc>
            </a:pPr>
            <a:endParaRPr lang="it-IT" sz="1400" dirty="0"/>
          </a:p>
          <a:p>
            <a:pPr>
              <a:lnSpc>
                <a:spcPct val="90000"/>
              </a:lnSpc>
            </a:pPr>
            <a:endParaRPr lang="it-IT" sz="1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299146-B5C1-4C82-BBE7-637F8345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" y="1270000"/>
            <a:ext cx="2381631" cy="31755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B4AC41D-A31A-41FA-B899-64A06A6CE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845" y="4257647"/>
            <a:ext cx="5640966" cy="22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13790-05D3-4FF2-9BB0-D03083D9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47" y="32551"/>
            <a:ext cx="9199713" cy="13208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Paradigma MVC (2) – Esempio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sz="2700" b="1" dirty="0">
                <a:solidFill>
                  <a:schemeClr val="tx1"/>
                </a:solidFill>
                <a:highlight>
                  <a:srgbClr val="FFFF00"/>
                </a:highlight>
              </a:rPr>
              <a:t>https://www.e-tutoring-app.it/ws/course_list.php?course_id=3</a:t>
            </a:r>
            <a:br>
              <a:rPr lang="it-IT" sz="2700" b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endParaRPr lang="it-IT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200958-91C5-4B6F-926B-DAF471DD2A3E}"/>
              </a:ext>
            </a:extLst>
          </p:cNvPr>
          <p:cNvSpPr/>
          <p:nvPr/>
        </p:nvSpPr>
        <p:spPr>
          <a:xfrm>
            <a:off x="0" y="1388369"/>
            <a:ext cx="2528944" cy="201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couse_detail.dart</a:t>
            </a:r>
            <a:endParaRPr lang="it-IT" b="1" dirty="0"/>
          </a:p>
          <a:p>
            <a:pPr algn="ctr"/>
            <a:r>
              <a:rPr lang="it-IT" dirty="0" err="1"/>
              <a:t>StatefulWidget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call controller </a:t>
            </a:r>
            <a:r>
              <a:rPr lang="it-IT" sz="1600" dirty="0" err="1"/>
              <a:t>method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representing</a:t>
            </a:r>
            <a:r>
              <a:rPr lang="it-IT" sz="1600" dirty="0"/>
              <a:t> JSON </a:t>
            </a:r>
            <a:r>
              <a:rPr lang="it-IT" sz="1600" dirty="0" err="1"/>
              <a:t>objects</a:t>
            </a:r>
            <a:r>
              <a:rPr lang="it-IT" sz="1600" dirty="0"/>
              <a:t> in </a:t>
            </a:r>
            <a:r>
              <a:rPr lang="it-IT" sz="1600" dirty="0" err="1"/>
              <a:t>DataTable</a:t>
            </a:r>
            <a:endParaRPr lang="it-IT" sz="16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014792F-7232-46B4-8371-066A2E90868F}"/>
              </a:ext>
            </a:extLst>
          </p:cNvPr>
          <p:cNvSpPr/>
          <p:nvPr/>
        </p:nvSpPr>
        <p:spPr>
          <a:xfrm>
            <a:off x="3294767" y="1219857"/>
            <a:ext cx="2961031" cy="20181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course_controller.dart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getCourseDetailFromWS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REQUEST HTTP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WITH QUERY PARAMETER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(e. g. </a:t>
            </a:r>
            <a:r>
              <a:rPr lang="it-IT" dirty="0" err="1">
                <a:solidFill>
                  <a:schemeClr val="tx1"/>
                </a:solidFill>
              </a:rPr>
              <a:t>courseId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Nuvola 6">
            <a:extLst>
              <a:ext uri="{FF2B5EF4-FFF2-40B4-BE49-F238E27FC236}">
                <a16:creationId xmlns:a16="http://schemas.microsoft.com/office/drawing/2014/main" id="{2B806266-D96D-4CB5-AC9E-3D206A96ACAA}"/>
              </a:ext>
            </a:extLst>
          </p:cNvPr>
          <p:cNvSpPr/>
          <p:nvPr/>
        </p:nvSpPr>
        <p:spPr>
          <a:xfrm>
            <a:off x="6976041" y="1254219"/>
            <a:ext cx="2823099" cy="215234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Web Services</a:t>
            </a:r>
          </a:p>
          <a:p>
            <a:pPr algn="ctr"/>
            <a:r>
              <a:rPr lang="it-IT" b="1" dirty="0" err="1">
                <a:solidFill>
                  <a:schemeClr val="tx1"/>
                </a:solidFill>
              </a:rPr>
              <a:t>course_list.php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 DISTINCT * FROM course where </a:t>
            </a:r>
            <a:r>
              <a:rPr lang="en-US" sz="1400" dirty="0" err="1">
                <a:solidFill>
                  <a:schemeClr val="tx1"/>
                </a:solidFill>
              </a:rPr>
              <a:t>course_id</a:t>
            </a:r>
            <a:r>
              <a:rPr lang="en-US" sz="1400" dirty="0">
                <a:solidFill>
                  <a:schemeClr val="tx1"/>
                </a:solidFill>
              </a:rPr>
              <a:t> = " . $_GET['</a:t>
            </a:r>
            <a:r>
              <a:rPr lang="en-US" sz="1400" dirty="0" err="1">
                <a:solidFill>
                  <a:schemeClr val="tx1"/>
                </a:solidFill>
              </a:rPr>
              <a:t>course_id</a:t>
            </a:r>
            <a:r>
              <a:rPr lang="en-US" sz="1400" dirty="0">
                <a:solidFill>
                  <a:schemeClr val="tx1"/>
                </a:solidFill>
              </a:rPr>
              <a:t>']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6FC81C5A-0A34-4FDC-8E4B-9F659007E446}"/>
              </a:ext>
            </a:extLst>
          </p:cNvPr>
          <p:cNvSpPr/>
          <p:nvPr/>
        </p:nvSpPr>
        <p:spPr>
          <a:xfrm>
            <a:off x="2574524" y="1511668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C38F42F-50E0-49BA-93CC-FA14F4DB4D32}"/>
              </a:ext>
            </a:extLst>
          </p:cNvPr>
          <p:cNvSpPr/>
          <p:nvPr/>
        </p:nvSpPr>
        <p:spPr>
          <a:xfrm>
            <a:off x="6308486" y="1668261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D4C1744-D3C3-4533-A959-7840616C5E05}"/>
              </a:ext>
            </a:extLst>
          </p:cNvPr>
          <p:cNvSpPr/>
          <p:nvPr/>
        </p:nvSpPr>
        <p:spPr>
          <a:xfrm>
            <a:off x="3777365" y="3268137"/>
            <a:ext cx="2204299" cy="72024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Use </a:t>
            </a:r>
            <a:r>
              <a:rPr lang="it-IT" dirty="0" err="1">
                <a:solidFill>
                  <a:schemeClr val="tx1"/>
                </a:solidFill>
              </a:rPr>
              <a:t>courseModel.dart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95DAEF1-8EDC-4CF4-BDDC-F497AC7874F4}"/>
              </a:ext>
            </a:extLst>
          </p:cNvPr>
          <p:cNvSpPr/>
          <p:nvPr/>
        </p:nvSpPr>
        <p:spPr>
          <a:xfrm rot="5400000">
            <a:off x="8027467" y="3503149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28EEA446-5ECB-4A69-8242-8651A8986276}"/>
              </a:ext>
            </a:extLst>
          </p:cNvPr>
          <p:cNvSpPr/>
          <p:nvPr/>
        </p:nvSpPr>
        <p:spPr>
          <a:xfrm>
            <a:off x="7789660" y="4274440"/>
            <a:ext cx="1195856" cy="128807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course</a:t>
            </a:r>
            <a:endParaRPr lang="it-IT" dirty="0"/>
          </a:p>
          <a:p>
            <a:pPr algn="ctr"/>
            <a:r>
              <a:rPr lang="it-IT" dirty="0"/>
              <a:t>DB TABLE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38A053-EC53-427B-BE3F-A1C44465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732" y="3464759"/>
            <a:ext cx="1630204" cy="2643575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F22B8A41-5A3E-4F94-8DFE-9CDC3420172B}"/>
              </a:ext>
            </a:extLst>
          </p:cNvPr>
          <p:cNvSpPr/>
          <p:nvPr/>
        </p:nvSpPr>
        <p:spPr>
          <a:xfrm rot="10800000">
            <a:off x="6255798" y="2574028"/>
            <a:ext cx="720243" cy="67470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EF9B9A86-7F2F-455C-BC58-892D1072B310}"/>
              </a:ext>
            </a:extLst>
          </p:cNvPr>
          <p:cNvSpPr/>
          <p:nvPr/>
        </p:nvSpPr>
        <p:spPr>
          <a:xfrm rot="10800000">
            <a:off x="2533344" y="2574028"/>
            <a:ext cx="720243" cy="67470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B8F968B-4B99-47AD-92DE-B6F6B8371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9"/>
          <a:stretch/>
        </p:blipFill>
        <p:spPr>
          <a:xfrm>
            <a:off x="534977" y="3582631"/>
            <a:ext cx="1977445" cy="262285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A3B82DA-D3ED-4D4B-9192-24FAE3EB1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304" y="3988380"/>
            <a:ext cx="4678185" cy="24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005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2268</Words>
  <Application>Microsoft Office PowerPoint</Application>
  <PresentationFormat>Widescreen</PresentationFormat>
  <Paragraphs>235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8" baseType="lpstr">
      <vt:lpstr>Arial</vt:lpstr>
      <vt:lpstr>Trebuchet MS</vt:lpstr>
      <vt:lpstr>Wingdings</vt:lpstr>
      <vt:lpstr>Wingdings 3</vt:lpstr>
      <vt:lpstr>Sfaccettatura</vt:lpstr>
      <vt:lpstr>E-Tutoring</vt:lpstr>
      <vt:lpstr>Sommario</vt:lpstr>
      <vt:lpstr>Strumenti e librerie utilizzate File pubspec.yaml</vt:lpstr>
      <vt:lpstr>Metodologia Agile</vt:lpstr>
      <vt:lpstr>Architettura dell’applicazione</vt:lpstr>
      <vt:lpstr>Architettura dell’applicazione </vt:lpstr>
      <vt:lpstr>MySQL Database</vt:lpstr>
      <vt:lpstr>Paradigma MVC (1)</vt:lpstr>
      <vt:lpstr>Paradigma MVC (2) – Esempio https://www.e-tutoring-app.it/ws/course_list.php?course_id=3 </vt:lpstr>
      <vt:lpstr>CourseDetail VIEW - Esempio Rappresentazione dei dati nei Widget Utilizzo del FutureBuilder</vt:lpstr>
      <vt:lpstr>Funzionalità dell’applicazione</vt:lpstr>
      <vt:lpstr>Funzionalità dell’Applicazione (generali)</vt:lpstr>
      <vt:lpstr>Funzionalità del Tutor (1)</vt:lpstr>
      <vt:lpstr>Funzionalità del Tutor (2) - Widget</vt:lpstr>
      <vt:lpstr>Funzionalità dello Studente (1)</vt:lpstr>
      <vt:lpstr>Funzionalità dello Studente (2) - Widget</vt:lpstr>
      <vt:lpstr>Software</vt:lpstr>
      <vt:lpstr>Software: caratteristiche principali</vt:lpstr>
      <vt:lpstr>Flutter Secure Storage</vt:lpstr>
      <vt:lpstr>Flutter Secure Storage (1)</vt:lpstr>
      <vt:lpstr>Flutter Secure Storage (2)</vt:lpstr>
      <vt:lpstr>Ruolo dell’utente (Studente/Tutor)</vt:lpstr>
      <vt:lpstr>Ruolo dell’utente (1)</vt:lpstr>
      <vt:lpstr>Ruolo dell’utente (2) DIFFERENZIAZIONE DEL DRAWER MENU</vt:lpstr>
      <vt:lpstr>Supporto per lingue diverse</vt:lpstr>
      <vt:lpstr>Supporto per lingue diverse (1)</vt:lpstr>
      <vt:lpstr>Supporto per lingue diverse (2) – utilizzo</vt:lpstr>
      <vt:lpstr>Timer per la gestione delle notifiche</vt:lpstr>
      <vt:lpstr>Timer per la gestione delle notifiche (1)</vt:lpstr>
      <vt:lpstr>Timer (2) codice + notifiche globali e locali</vt:lpstr>
      <vt:lpstr>Timer (3) Web Services di gestione delle notifiche check field</vt:lpstr>
      <vt:lpstr>Testing</vt:lpstr>
      <vt:lpstr>Testing (1)</vt:lpstr>
      <vt:lpstr>Testing (2) – test/controller - Mockito</vt:lpstr>
      <vt:lpstr>test/controller (3) – status 200 esempio: getCurriculumListFromWS</vt:lpstr>
      <vt:lpstr>test/controller (4) – status 404 Not Found esempio: getCurriculumListFromWS</vt:lpstr>
      <vt:lpstr>Conclusioni</vt:lpstr>
      <vt:lpstr>Conclusioni (1) – Native Application</vt:lpstr>
      <vt:lpstr>Conclusioni (2) – Cross-platform</vt:lpstr>
      <vt:lpstr>Conclusioni (3) – Dart</vt:lpstr>
      <vt:lpstr>Conclusioni (4) - Flutter</vt:lpstr>
      <vt:lpstr>Conclusioni (5) – Differenze e analogie con Android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E-Tutoring</dc:title>
  <dc:creator>Luca Marignati</dc:creator>
  <cp:lastModifiedBy>Luca Marignati</cp:lastModifiedBy>
  <cp:revision>145</cp:revision>
  <dcterms:created xsi:type="dcterms:W3CDTF">2021-07-04T08:49:37Z</dcterms:created>
  <dcterms:modified xsi:type="dcterms:W3CDTF">2021-07-07T07:51:31Z</dcterms:modified>
</cp:coreProperties>
</file>