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6" r:id="rId4"/>
    <p:sldId id="265" r:id="rId5"/>
    <p:sldId id="267" r:id="rId6"/>
    <p:sldId id="261" r:id="rId7"/>
    <p:sldId id="256" r:id="rId8"/>
    <p:sldId id="259" r:id="rId9"/>
    <p:sldId id="262" r:id="rId10"/>
    <p:sldId id="260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A535DB-1160-F9AA-947C-E70B2E38A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083964-3789-30F8-F2E0-F957D327B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6B73BA-21B3-4030-174C-492EC4CF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B19B-9440-4C24-BDF6-52B2E5DB4562}" type="datetimeFigureOut">
              <a:rPr lang="it-IT" smtClean="0"/>
              <a:t>20/03/2023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3EF1AA-38B6-28DA-DE53-240F7300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6FC13A-4F94-C8A4-0899-78EAB9FF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6EE5-7024-4943-97BB-7F850F3A3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65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7D018D-E915-F8B1-EB46-629E9948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F3960EA-4954-B664-4467-7D3B2516F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4CD40-2C1E-7ADC-619D-9DB13668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B19B-9440-4C24-BDF6-52B2E5DB4562}" type="datetimeFigureOut">
              <a:rPr lang="it-IT" smtClean="0"/>
              <a:t>20/03/2023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0A5A20-891E-89BA-C843-96C12FCA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FEFAE1-7895-B9E1-FB57-72BF7F15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6EE5-7024-4943-97BB-7F850F3A3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092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CD28010-98E5-85C5-76DC-EE3311A74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A55A6AD-91B0-7487-510D-621A572E8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711915-4750-B55A-0A60-0B1ED7D1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B19B-9440-4C24-BDF6-52B2E5DB4562}" type="datetimeFigureOut">
              <a:rPr lang="it-IT" smtClean="0"/>
              <a:t>20/03/2023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9ADF1D-D060-3ADA-2D3D-B7B70106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90B5C8-4733-3249-A877-899FC6E6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6EE5-7024-4943-97BB-7F850F3A3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157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B28522-FFA0-3474-3D50-3CE80B26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3207EC-96AC-C6C8-4F2A-449016A8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5DC973-A592-4704-72C9-36B27DF9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B19B-9440-4C24-BDF6-52B2E5DB4562}" type="datetimeFigureOut">
              <a:rPr lang="it-IT" smtClean="0"/>
              <a:t>20/03/2023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06E3B9-AFE4-6C0E-098D-5DCED67E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FD8AAF-D991-47FE-892B-B211A4BC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6EE5-7024-4943-97BB-7F850F3A3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57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0FAE84-7A84-D38D-FD31-03342CB9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8A8539-4DE5-D0FC-266E-5E56A2FDB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F9FA98-47E1-5A28-2470-45755FB0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B19B-9440-4C24-BDF6-52B2E5DB4562}" type="datetimeFigureOut">
              <a:rPr lang="it-IT" smtClean="0"/>
              <a:t>20/03/2023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9D457E-B8DC-4CA2-FE38-E1277C53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CE588F-09DC-18E2-C991-3EF103AB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6EE5-7024-4943-97BB-7F850F3A3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831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57C176-AC29-88E4-A012-A326FFBA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58C4A1-51AA-A0FC-8CDB-F2F9CC020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BAFD02E-CEB4-EED4-5544-D603FA569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5ACCFB-72AC-2350-15E6-07094855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B19B-9440-4C24-BDF6-52B2E5DB4562}" type="datetimeFigureOut">
              <a:rPr lang="it-IT" smtClean="0"/>
              <a:t>20/03/2023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13C7A0-5D9A-80C5-5BA5-49B9A6BA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CCF301-BDEC-959D-3699-7AD245C9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6EE5-7024-4943-97BB-7F850F3A3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417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8792B8-54E5-069F-F874-5251988A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8D1440-790E-3CDF-2C81-2C9871049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4A16E1-C971-E457-CF94-A8D2747C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79BD7B2-ACC0-5D7F-CA61-9B9B51173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F33D5D1-F5EF-05C2-4CE3-C1484C207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46FAA7-0728-E5CD-972F-FAE5A4AF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B19B-9440-4C24-BDF6-52B2E5DB4562}" type="datetimeFigureOut">
              <a:rPr lang="it-IT" smtClean="0"/>
              <a:t>20/03/2023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80BB362-4BA8-B891-D20E-A123597E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5B5F144-4344-5EA6-BBEA-07E854ED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6EE5-7024-4943-97BB-7F850F3A3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14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FC4214-672C-558D-3ECA-0AF2B4BE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C8B4340-C7FE-EC8C-528E-CB0C8409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B19B-9440-4C24-BDF6-52B2E5DB4562}" type="datetimeFigureOut">
              <a:rPr lang="it-IT" smtClean="0"/>
              <a:t>20/03/2023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9C311B-4506-3570-F113-D04A491D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CD3C54-D007-35E2-9127-71819CCF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6EE5-7024-4943-97BB-7F850F3A3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00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D17E5B3-6480-9B76-39E8-A3112A36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B19B-9440-4C24-BDF6-52B2E5DB4562}" type="datetimeFigureOut">
              <a:rPr lang="it-IT" smtClean="0"/>
              <a:t>20/03/2023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2E10A72-1BE6-E689-F835-BA3256FB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ECDD60-4739-2079-5031-56C16940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6EE5-7024-4943-97BB-7F850F3A3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54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9C08F1-F1E9-F0ED-6CD7-F87EF4EF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B11A4B-2A9E-6F03-2229-AF719417C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3BBCC53-D17E-C8F6-C5AC-4EF8BBECC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3F6B6D-DAAE-1808-97E5-5C6BBE72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B19B-9440-4C24-BDF6-52B2E5DB4562}" type="datetimeFigureOut">
              <a:rPr lang="it-IT" smtClean="0"/>
              <a:t>20/03/2023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4E944E-1F46-AB86-7727-301D59A7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14BA3C-D369-9DCE-8EC3-A0B197C3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6EE5-7024-4943-97BB-7F850F3A3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87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E7330-8BD7-676F-7A6B-1AB512C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72FA9A3-5F48-1CDA-92B5-06ACA7E6E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2BA69E4-5980-0B4D-28A2-2632113D6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1BD508-5ABF-EDC4-1DBE-C84B32C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B19B-9440-4C24-BDF6-52B2E5DB4562}" type="datetimeFigureOut">
              <a:rPr lang="it-IT" smtClean="0"/>
              <a:t>20/03/2023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CCF99D-FA78-3658-A8A6-BA0EAF1F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B748B9-A863-91EA-7505-31AFE93E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6EE5-7024-4943-97BB-7F850F3A3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767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750406D-E0A0-26B5-ED69-5FBB2FFB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E5B780-CFBB-1560-E1D6-4718512C6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7533D5-0E42-84A3-B0FE-00D1D280D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4B19B-9440-4C24-BDF6-52B2E5DB4562}" type="datetimeFigureOut">
              <a:rPr lang="it-IT" smtClean="0"/>
              <a:t>20/03/2023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337902-1409-DA03-D6EB-F635D7AAE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635D2E-72F7-7E7E-1BAC-BC05805E3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06EE5-7024-4943-97BB-7F850F3A3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228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5.pn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7BADB5-4981-2646-36E1-EC42BC47940D}"/>
              </a:ext>
            </a:extLst>
          </p:cNvPr>
          <p:cNvSpPr txBox="1"/>
          <p:nvPr/>
        </p:nvSpPr>
        <p:spPr>
          <a:xfrm>
            <a:off x="1061356" y="1853501"/>
            <a:ext cx="96035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Somma algebrica di 2 numeri reali:</a:t>
            </a:r>
          </a:p>
          <a:p>
            <a:r>
              <a:rPr lang="it-IT" dirty="0"/>
              <a:t>▶ Si trasforma il numero con esponente minore in modo che i 2 numeri abbiano lo stesso esponente (uno dei due perde la forma in virgola mobile normalizzata)</a:t>
            </a:r>
          </a:p>
          <a:p>
            <a:r>
              <a:rPr lang="it-IT" dirty="0"/>
              <a:t>▶ Si sommano le mantisse (lasciando invariati gli esponenti)</a:t>
            </a:r>
          </a:p>
          <a:p>
            <a:r>
              <a:rPr lang="it-IT" dirty="0"/>
              <a:t>▶ Si ricava il </a:t>
            </a:r>
            <a:r>
              <a:rPr lang="it-IT" dirty="0" err="1"/>
              <a:t>floating</a:t>
            </a:r>
            <a:r>
              <a:rPr lang="it-IT" dirty="0"/>
              <a:t> del risultato (si rinormalizza il numero arrotondando se necessario)</a:t>
            </a:r>
          </a:p>
        </p:txBody>
      </p:sp>
    </p:spTree>
    <p:extLst>
      <p:ext uri="{BB962C8B-B14F-4D97-AF65-F5344CB8AC3E}">
        <p14:creationId xmlns:p14="http://schemas.microsoft.com/office/powerpoint/2010/main" val="352916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8E56FD8B-BAA4-1838-9FE0-3D810767C9D2}"/>
                  </a:ext>
                </a:extLst>
              </p:cNvPr>
              <p:cNvSpPr txBox="1"/>
              <p:nvPr/>
            </p:nvSpPr>
            <p:spPr>
              <a:xfrm>
                <a:off x="-534177" y="692015"/>
                <a:ext cx="6097554" cy="664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e>
                          </m:ra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8E56FD8B-BAA4-1838-9FE0-3D810767C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4177" y="692015"/>
                <a:ext cx="6097554" cy="6646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1D88DCA-B716-9C89-8BCE-8B91DBEBC34F}"/>
                  </a:ext>
                </a:extLst>
              </p:cNvPr>
              <p:cNvSpPr txBox="1"/>
              <p:nvPr/>
            </p:nvSpPr>
            <p:spPr>
              <a:xfrm>
                <a:off x="5066523" y="1042979"/>
                <a:ext cx="47586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Formula equivalente algebricamente alla precedente, ma non presenta fenomeni cancellazione di cifre significative, quando viene valutata in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=7777777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1D88DCA-B716-9C89-8BCE-8B91DBEBC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523" y="1042979"/>
                <a:ext cx="4758612" cy="1200329"/>
              </a:xfrm>
              <a:prstGeom prst="rect">
                <a:avLst/>
              </a:prstGeom>
              <a:blipFill>
                <a:blip r:embed="rId3"/>
                <a:stretch>
                  <a:fillRect l="-1024" t="-2538" b="-7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72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a 5">
                <a:extLst>
                  <a:ext uri="{FF2B5EF4-FFF2-40B4-BE49-F238E27FC236}">
                    <a16:creationId xmlns:a16="http://schemas.microsoft.com/office/drawing/2014/main" id="{4D8CCFCE-782B-00CA-D167-605BEB21B6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0654527"/>
                  </p:ext>
                </p:extLst>
              </p:nvPr>
            </p:nvGraphicFramePr>
            <p:xfrm>
              <a:off x="989047" y="1130298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141065808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a 5">
                <a:extLst>
                  <a:ext uri="{FF2B5EF4-FFF2-40B4-BE49-F238E27FC236}">
                    <a16:creationId xmlns:a16="http://schemas.microsoft.com/office/drawing/2014/main" id="{4D8CCFCE-782B-00CA-D167-605BEB21B6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0654527"/>
                  </p:ext>
                </p:extLst>
              </p:nvPr>
            </p:nvGraphicFramePr>
            <p:xfrm>
              <a:off x="989047" y="1130298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141065808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829091" t="-8065" r="-2424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453F9067-5642-107F-4406-C3701946C2FB}"/>
              </a:ext>
            </a:extLst>
          </p:cNvPr>
          <p:cNvSpPr txBox="1"/>
          <p:nvPr/>
        </p:nvSpPr>
        <p:spPr>
          <a:xfrm>
            <a:off x="979715" y="704832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la 5">
                <a:extLst>
                  <a:ext uri="{FF2B5EF4-FFF2-40B4-BE49-F238E27FC236}">
                    <a16:creationId xmlns:a16="http://schemas.microsoft.com/office/drawing/2014/main" id="{BD665954-E6B0-9608-1E10-9D266E9830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265600"/>
                  </p:ext>
                </p:extLst>
              </p:nvPr>
            </p:nvGraphicFramePr>
            <p:xfrm>
              <a:off x="989047" y="1989956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la 5">
                <a:extLst>
                  <a:ext uri="{FF2B5EF4-FFF2-40B4-BE49-F238E27FC236}">
                    <a16:creationId xmlns:a16="http://schemas.microsoft.com/office/drawing/2014/main" id="{BD665954-E6B0-9608-1E10-9D266E9830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265600"/>
                  </p:ext>
                </p:extLst>
              </p:nvPr>
            </p:nvGraphicFramePr>
            <p:xfrm>
              <a:off x="989047" y="1989956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29091" t="-8065" r="-2424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928F412A-D2B4-AD60-816C-AB62F0181415}"/>
              </a:ext>
            </a:extLst>
          </p:cNvPr>
          <p:cNvSpPr txBox="1"/>
          <p:nvPr/>
        </p:nvSpPr>
        <p:spPr>
          <a:xfrm>
            <a:off x="942399" y="1630602"/>
            <a:ext cx="31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CD38FB7-5171-1194-29BF-2B92B8DC753A}"/>
              </a:ext>
            </a:extLst>
          </p:cNvPr>
          <p:cNvSpPr txBox="1"/>
          <p:nvPr/>
        </p:nvSpPr>
        <p:spPr>
          <a:xfrm>
            <a:off x="942398" y="2551578"/>
            <a:ext cx="31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B18F0C82-1743-F54B-335E-042E161C10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284389"/>
                  </p:ext>
                </p:extLst>
              </p:nvPr>
            </p:nvGraphicFramePr>
            <p:xfrm>
              <a:off x="951725" y="2924652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B18F0C82-1743-F54B-335E-042E161C10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284389"/>
                  </p:ext>
                </p:extLst>
              </p:nvPr>
            </p:nvGraphicFramePr>
            <p:xfrm>
              <a:off x="951725" y="2924652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829091" t="-8065" r="-2424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3ED55B7-A02E-53ED-2AB6-034E46D86861}"/>
                  </a:ext>
                </a:extLst>
              </p:cNvPr>
              <p:cNvSpPr txBox="1"/>
              <p:nvPr/>
            </p:nvSpPr>
            <p:spPr>
              <a:xfrm>
                <a:off x="877078" y="3676261"/>
                <a:ext cx="9060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I numeri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dirty="0"/>
                  <a:t> appartengono ad F. Calcoliamo 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𝑓𝑙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err="1" smtClean="0">
                        <a:latin typeface="Cambria Math" panose="02040503050406030204" pitchFamily="18" charset="0"/>
                      </a:rPr>
                      <m:t>𝑓𝑙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 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 err="1" smtClean="0">
                        <a:latin typeface="Cambria Math" panose="02040503050406030204" pitchFamily="18" charset="0"/>
                      </a:rPr>
                      <m:t>𝑓𝑙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err="1" smtClean="0">
                        <a:latin typeface="Cambria Math" panose="02040503050406030204" pitchFamily="18" charset="0"/>
                      </a:rPr>
                      <m:t>𝑓𝑙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3ED55B7-A02E-53ED-2AB6-034E46D86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78" y="3676261"/>
                <a:ext cx="9060024" cy="369332"/>
              </a:xfrm>
              <a:prstGeom prst="rect">
                <a:avLst/>
              </a:prstGeom>
              <a:blipFill>
                <a:blip r:embed="rId5"/>
                <a:stretch>
                  <a:fillRect l="-606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5741E8B-E7E8-7288-BAD3-4886C1308AA7}"/>
                  </a:ext>
                </a:extLst>
              </p:cNvPr>
              <p:cNvSpPr txBox="1"/>
              <p:nvPr/>
            </p:nvSpPr>
            <p:spPr>
              <a:xfrm>
                <a:off x="914400" y="4485436"/>
                <a:ext cx="9407338" cy="673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Il numero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dirty="0"/>
                  <a:t> appartiene al </a:t>
                </a:r>
                <a:r>
                  <a:rPr lang="it-IT" dirty="0" err="1"/>
                  <a:t>sottointervallo</a:t>
                </a:r>
                <a:r>
                  <a:rPr lang="it-IT" dirty="0"/>
                  <a:t> dell’asse reale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51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]. </m:t>
                    </m:r>
                  </m:oMath>
                </a14:m>
                <a:r>
                  <a:rPr lang="it-IT" dirty="0"/>
                  <a:t>In questo </a:t>
                </a:r>
                <a:r>
                  <a:rPr lang="it-IT" dirty="0" err="1"/>
                  <a:t>sottointervallo</a:t>
                </a:r>
                <a:r>
                  <a:rPr lang="it-IT" dirty="0"/>
                  <a:t> lo </a:t>
                </a:r>
                <a:r>
                  <a:rPr lang="it-IT" dirty="0" err="1"/>
                  <a:t>spacing</a:t>
                </a:r>
                <a:r>
                  <a:rPr lang="it-IT" dirty="0"/>
                  <a:t> è dato da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50+1−53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5741E8B-E7E8-7288-BAD3-4886C1308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485436"/>
                <a:ext cx="9407338" cy="673389"/>
              </a:xfrm>
              <a:prstGeom prst="rect">
                <a:avLst/>
              </a:prstGeom>
              <a:blipFill>
                <a:blip r:embed="rId6"/>
                <a:stretch>
                  <a:fillRect l="-518" t="-4545" b="-109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16BCBAC-6E75-67E3-4928-1D2F5BDA219D}"/>
                  </a:ext>
                </a:extLst>
              </p:cNvPr>
              <p:cNvSpPr txBox="1"/>
              <p:nvPr/>
            </p:nvSpPr>
            <p:spPr>
              <a:xfrm>
                <a:off x="989047" y="5398606"/>
                <a:ext cx="60975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𝑓𝑙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 dirty="0" err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  perché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=0.06 </m:t>
                    </m:r>
                  </m:oMath>
                </a14:m>
                <a:r>
                  <a:rPr lang="it-IT" dirty="0"/>
                  <a:t> è minore dello </a:t>
                </a:r>
                <a:r>
                  <a:rPr lang="it-IT" dirty="0" err="1"/>
                  <a:t>spacing</a:t>
                </a:r>
                <a:endParaRPr lang="it-IT" dirty="0"/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16BCBAC-6E75-67E3-4928-1D2F5BDA2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47" y="5398606"/>
                <a:ext cx="6097554" cy="369332"/>
              </a:xfrm>
              <a:prstGeom prst="rect">
                <a:avLst/>
              </a:prstGeom>
              <a:blipFill>
                <a:blip r:embed="rId7"/>
                <a:stretch>
                  <a:fillRect l="-300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49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a 5">
                <a:extLst>
                  <a:ext uri="{FF2B5EF4-FFF2-40B4-BE49-F238E27FC236}">
                    <a16:creationId xmlns:a16="http://schemas.microsoft.com/office/drawing/2014/main" id="{4D8CCFCE-782B-00CA-D167-605BEB21B6E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89047" y="1130298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141065808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a 5">
                <a:extLst>
                  <a:ext uri="{FF2B5EF4-FFF2-40B4-BE49-F238E27FC236}">
                    <a16:creationId xmlns:a16="http://schemas.microsoft.com/office/drawing/2014/main" id="{4D8CCFCE-782B-00CA-D167-605BEB21B6E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89047" y="1130298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141065808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829091" t="-8065" r="-2424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453F9067-5642-107F-4406-C3701946C2FB}"/>
              </a:ext>
            </a:extLst>
          </p:cNvPr>
          <p:cNvSpPr txBox="1"/>
          <p:nvPr/>
        </p:nvSpPr>
        <p:spPr>
          <a:xfrm>
            <a:off x="979715" y="704832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la 5">
                <a:extLst>
                  <a:ext uri="{FF2B5EF4-FFF2-40B4-BE49-F238E27FC236}">
                    <a16:creationId xmlns:a16="http://schemas.microsoft.com/office/drawing/2014/main" id="{BD665954-E6B0-9608-1E10-9D266E9830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5216586"/>
                  </p:ext>
                </p:extLst>
              </p:nvPr>
            </p:nvGraphicFramePr>
            <p:xfrm>
              <a:off x="989047" y="1989956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la 5">
                <a:extLst>
                  <a:ext uri="{FF2B5EF4-FFF2-40B4-BE49-F238E27FC236}">
                    <a16:creationId xmlns:a16="http://schemas.microsoft.com/office/drawing/2014/main" id="{BD665954-E6B0-9608-1E10-9D266E9830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5216586"/>
                  </p:ext>
                </p:extLst>
              </p:nvPr>
            </p:nvGraphicFramePr>
            <p:xfrm>
              <a:off x="989047" y="1989956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29091" t="-8065" r="-2424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928F412A-D2B4-AD60-816C-AB62F0181415}"/>
              </a:ext>
            </a:extLst>
          </p:cNvPr>
          <p:cNvSpPr txBox="1"/>
          <p:nvPr/>
        </p:nvSpPr>
        <p:spPr>
          <a:xfrm>
            <a:off x="942399" y="1630602"/>
            <a:ext cx="31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A32B547-9115-3286-FE51-71F6815BAC37}"/>
                  </a:ext>
                </a:extLst>
              </p:cNvPr>
              <p:cNvSpPr txBox="1"/>
              <p:nvPr/>
            </p:nvSpPr>
            <p:spPr>
              <a:xfrm>
                <a:off x="1101019" y="2721230"/>
                <a:ext cx="5617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𝑓𝑙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𝑓𝑙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=1⋅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−16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A32B547-9115-3286-FE51-71F6815BA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19" y="2721230"/>
                <a:ext cx="561702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FE494DA4-D62C-F3D1-A7D2-44C230C7CB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5216586"/>
                  </p:ext>
                </p:extLst>
              </p:nvPr>
            </p:nvGraphicFramePr>
            <p:xfrm>
              <a:off x="989047" y="1999934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FE494DA4-D62C-F3D1-A7D2-44C230C7CB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5216586"/>
                  </p:ext>
                </p:extLst>
              </p:nvPr>
            </p:nvGraphicFramePr>
            <p:xfrm>
              <a:off x="989047" y="1999934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829091" t="-8065" r="-2424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2903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a 5">
                <a:extLst>
                  <a:ext uri="{FF2B5EF4-FFF2-40B4-BE49-F238E27FC236}">
                    <a16:creationId xmlns:a16="http://schemas.microsoft.com/office/drawing/2014/main" id="{0CA0BAB7-64BD-A50B-A3D5-8C91A74D66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3880041"/>
                  </p:ext>
                </p:extLst>
              </p:nvPr>
            </p:nvGraphicFramePr>
            <p:xfrm>
              <a:off x="793104" y="1046322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141065808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dirty="0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a 5">
                <a:extLst>
                  <a:ext uri="{FF2B5EF4-FFF2-40B4-BE49-F238E27FC236}">
                    <a16:creationId xmlns:a16="http://schemas.microsoft.com/office/drawing/2014/main" id="{0CA0BAB7-64BD-A50B-A3D5-8C91A74D66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3880041"/>
                  </p:ext>
                </p:extLst>
              </p:nvPr>
            </p:nvGraphicFramePr>
            <p:xfrm>
              <a:off x="793104" y="1046322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141065808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829091" t="-8065" r="-2424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1F612C16-C7F3-0F0D-C7F2-D47CA5C35933}"/>
              </a:ext>
            </a:extLst>
          </p:cNvPr>
          <p:cNvSpPr txBox="1"/>
          <p:nvPr/>
        </p:nvSpPr>
        <p:spPr>
          <a:xfrm>
            <a:off x="765114" y="613088"/>
            <a:ext cx="718457" cy="37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E82A273-613B-4CCA-94AA-0D76B62C2558}"/>
              </a:ext>
            </a:extLst>
          </p:cNvPr>
          <p:cNvSpPr txBox="1"/>
          <p:nvPr/>
        </p:nvSpPr>
        <p:spPr>
          <a:xfrm>
            <a:off x="765113" y="1490400"/>
            <a:ext cx="718457" cy="37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01DAF82-A979-8ACA-11A2-8893A0BD749D}"/>
              </a:ext>
            </a:extLst>
          </p:cNvPr>
          <p:cNvSpPr txBox="1"/>
          <p:nvPr/>
        </p:nvSpPr>
        <p:spPr>
          <a:xfrm>
            <a:off x="765113" y="3815545"/>
            <a:ext cx="144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Tabella 19">
                <a:extLst>
                  <a:ext uri="{FF2B5EF4-FFF2-40B4-BE49-F238E27FC236}">
                    <a16:creationId xmlns:a16="http://schemas.microsoft.com/office/drawing/2014/main" id="{E7525886-A802-F746-3140-9B5F95D497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642980"/>
                  </p:ext>
                </p:extLst>
              </p:nvPr>
            </p:nvGraphicFramePr>
            <p:xfrm>
              <a:off x="793103" y="1821852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Tabella 19">
                <a:extLst>
                  <a:ext uri="{FF2B5EF4-FFF2-40B4-BE49-F238E27FC236}">
                    <a16:creationId xmlns:a16="http://schemas.microsoft.com/office/drawing/2014/main" id="{E7525886-A802-F746-3140-9B5F95D497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642980"/>
                  </p:ext>
                </p:extLst>
              </p:nvPr>
            </p:nvGraphicFramePr>
            <p:xfrm>
              <a:off x="793103" y="1821852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29091" t="-8065" r="-2424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Tabella 20">
                <a:extLst>
                  <a:ext uri="{FF2B5EF4-FFF2-40B4-BE49-F238E27FC236}">
                    <a16:creationId xmlns:a16="http://schemas.microsoft.com/office/drawing/2014/main" id="{9754B081-0E74-4235-1F66-9C7546288B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1129894"/>
                  </p:ext>
                </p:extLst>
              </p:nvPr>
            </p:nvGraphicFramePr>
            <p:xfrm>
              <a:off x="793103" y="1831830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Tabella 20">
                <a:extLst>
                  <a:ext uri="{FF2B5EF4-FFF2-40B4-BE49-F238E27FC236}">
                    <a16:creationId xmlns:a16="http://schemas.microsoft.com/office/drawing/2014/main" id="{9754B081-0E74-4235-1F66-9C7546288B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1129894"/>
                  </p:ext>
                </p:extLst>
              </p:nvPr>
            </p:nvGraphicFramePr>
            <p:xfrm>
              <a:off x="793103" y="1831830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723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829091" t="-8065" r="-2424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02B3E61-8673-1943-8D4C-3FFD8C092DB0}"/>
                  </a:ext>
                </a:extLst>
              </p:cNvPr>
              <p:cNvSpPr txBox="1"/>
              <p:nvPr/>
            </p:nvSpPr>
            <p:spPr>
              <a:xfrm>
                <a:off x="-304799" y="2596803"/>
                <a:ext cx="5617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𝑓𝑙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=1⋅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−16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02B3E61-8673-1943-8D4C-3FFD8C092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799" y="2596803"/>
                <a:ext cx="5617028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" name="Tabella 26">
                <a:extLst>
                  <a:ext uri="{FF2B5EF4-FFF2-40B4-BE49-F238E27FC236}">
                    <a16:creationId xmlns:a16="http://schemas.microsoft.com/office/drawing/2014/main" id="{BEAA8A72-B4FB-456A-AE4D-ED88947B73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186072"/>
                  </p:ext>
                </p:extLst>
              </p:nvPr>
            </p:nvGraphicFramePr>
            <p:xfrm>
              <a:off x="645883" y="4218358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8246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7" name="Tabella 26">
                <a:extLst>
                  <a:ext uri="{FF2B5EF4-FFF2-40B4-BE49-F238E27FC236}">
                    <a16:creationId xmlns:a16="http://schemas.microsoft.com/office/drawing/2014/main" id="{BEAA8A72-B4FB-456A-AE4D-ED88947B73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186072"/>
                  </p:ext>
                </p:extLst>
              </p:nvPr>
            </p:nvGraphicFramePr>
            <p:xfrm>
              <a:off x="645883" y="4218358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8246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829091" t="-8065" r="-3030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Tabella 27">
                <a:extLst>
                  <a:ext uri="{FF2B5EF4-FFF2-40B4-BE49-F238E27FC236}">
                    <a16:creationId xmlns:a16="http://schemas.microsoft.com/office/drawing/2014/main" id="{81CDD64C-1FC2-608C-E2B7-D3703A2868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849299"/>
                  </p:ext>
                </p:extLst>
              </p:nvPr>
            </p:nvGraphicFramePr>
            <p:xfrm>
              <a:off x="645883" y="3243040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8246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8" name="Tabella 27">
                <a:extLst>
                  <a:ext uri="{FF2B5EF4-FFF2-40B4-BE49-F238E27FC236}">
                    <a16:creationId xmlns:a16="http://schemas.microsoft.com/office/drawing/2014/main" id="{81CDD64C-1FC2-608C-E2B7-D3703A2868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849299"/>
                  </p:ext>
                </p:extLst>
              </p:nvPr>
            </p:nvGraphicFramePr>
            <p:xfrm>
              <a:off x="645883" y="3243040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8246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7"/>
                          <a:stretch>
                            <a:fillRect l="-829091" t="-7937" r="-3030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9" name="Tabella 28">
                <a:extLst>
                  <a:ext uri="{FF2B5EF4-FFF2-40B4-BE49-F238E27FC236}">
                    <a16:creationId xmlns:a16="http://schemas.microsoft.com/office/drawing/2014/main" id="{E17D3627-B8C5-AB29-F384-18F555F319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753645"/>
                  </p:ext>
                </p:extLst>
              </p:nvPr>
            </p:nvGraphicFramePr>
            <p:xfrm>
              <a:off x="645883" y="6058952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8246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9" name="Tabella 28">
                <a:extLst>
                  <a:ext uri="{FF2B5EF4-FFF2-40B4-BE49-F238E27FC236}">
                    <a16:creationId xmlns:a16="http://schemas.microsoft.com/office/drawing/2014/main" id="{E17D3627-B8C5-AB29-F384-18F555F319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753645"/>
                  </p:ext>
                </p:extLst>
              </p:nvPr>
            </p:nvGraphicFramePr>
            <p:xfrm>
              <a:off x="645883" y="6058952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8246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8"/>
                          <a:stretch>
                            <a:fillRect l="-829091" t="-8065" r="-3030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41A0FD1E-E87A-FC80-6838-696E99AB5E41}"/>
                  </a:ext>
                </a:extLst>
              </p:cNvPr>
              <p:cNvSpPr txBox="1"/>
              <p:nvPr/>
            </p:nvSpPr>
            <p:spPr>
              <a:xfrm>
                <a:off x="645882" y="4835692"/>
                <a:ext cx="9332691" cy="929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Riscrivo c, modificando opportunamente la mantissa, (che diventa non normalizzata) in maniera tale da avere parte esponente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it-IT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it-IT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41A0FD1E-E87A-FC80-6838-696E99AB5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82" y="4835692"/>
                <a:ext cx="9332691" cy="929550"/>
              </a:xfrm>
              <a:prstGeom prst="rect">
                <a:avLst/>
              </a:prstGeom>
              <a:blipFill>
                <a:blip r:embed="rId9"/>
                <a:stretch>
                  <a:fillRect l="-588" t="-32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52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C214C956-8624-221D-3CB9-C926A40EBA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1222016"/>
                  </p:ext>
                </p:extLst>
              </p:nvPr>
            </p:nvGraphicFramePr>
            <p:xfrm>
              <a:off x="627222" y="1162313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8246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C214C956-8624-221D-3CB9-C926A40EBA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1222016"/>
                  </p:ext>
                </p:extLst>
              </p:nvPr>
            </p:nvGraphicFramePr>
            <p:xfrm>
              <a:off x="627222" y="1162313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8246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829091" t="-8065" r="-3030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C17C93D2-CC77-4D43-BA56-860EBDCFB4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6145440"/>
                  </p:ext>
                </p:extLst>
              </p:nvPr>
            </p:nvGraphicFramePr>
            <p:xfrm>
              <a:off x="627222" y="2366761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8246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C17C93D2-CC77-4D43-BA56-860EBDCFB4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6145440"/>
                  </p:ext>
                </p:extLst>
              </p:nvPr>
            </p:nvGraphicFramePr>
            <p:xfrm>
              <a:off x="627222" y="2366761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8246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29091" t="-8065" r="-3030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238898E-5483-1100-053C-845B0952DE61}"/>
                  </a:ext>
                </a:extLst>
              </p:cNvPr>
              <p:cNvSpPr txBox="1"/>
              <p:nvPr/>
            </p:nvSpPr>
            <p:spPr>
              <a:xfrm>
                <a:off x="67385" y="485192"/>
                <a:ext cx="3207660" cy="371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238898E-5483-1100-053C-845B0952D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5" y="485192"/>
                <a:ext cx="3207660" cy="371920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394C35F-947D-8B2C-6C0F-A7053839D2A1}"/>
                  </a:ext>
                </a:extLst>
              </p:cNvPr>
              <p:cNvSpPr txBox="1"/>
              <p:nvPr/>
            </p:nvSpPr>
            <p:spPr>
              <a:xfrm>
                <a:off x="699796" y="1895418"/>
                <a:ext cx="1352939" cy="371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394C35F-947D-8B2C-6C0F-A7053839D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96" y="1895418"/>
                <a:ext cx="1352939" cy="3719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0D00BBFD-2985-936B-C667-BB0620272E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9374488"/>
                  </p:ext>
                </p:extLst>
              </p:nvPr>
            </p:nvGraphicFramePr>
            <p:xfrm>
              <a:off x="659879" y="3645055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8246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0D00BBFD-2985-936B-C667-BB0620272E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9374488"/>
                  </p:ext>
                </p:extLst>
              </p:nvPr>
            </p:nvGraphicFramePr>
            <p:xfrm>
              <a:off x="659879" y="3645055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8246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829091" t="-8065" r="-2424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64A2813-99BD-2AFF-9BB1-DC486D447897}"/>
                  </a:ext>
                </a:extLst>
              </p:cNvPr>
              <p:cNvSpPr txBox="1"/>
              <p:nvPr/>
            </p:nvSpPr>
            <p:spPr>
              <a:xfrm>
                <a:off x="627222" y="3099866"/>
                <a:ext cx="3207660" cy="371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0" dirty="0"/>
                  <a:t>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+c)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64A2813-99BD-2AFF-9BB1-DC486D447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22" y="3099866"/>
                <a:ext cx="3207660" cy="371920"/>
              </a:xfrm>
              <a:prstGeom prst="rect">
                <a:avLst/>
              </a:prstGeom>
              <a:blipFill>
                <a:blip r:embed="rId7"/>
                <a:stretch>
                  <a:fillRect l="-1711"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ella 9">
                <a:extLst>
                  <a:ext uri="{FF2B5EF4-FFF2-40B4-BE49-F238E27FC236}">
                    <a16:creationId xmlns:a16="http://schemas.microsoft.com/office/drawing/2014/main" id="{817E6780-D932-11DC-2FAB-2069C2EDB0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4500320"/>
                  </p:ext>
                </p:extLst>
              </p:nvPr>
            </p:nvGraphicFramePr>
            <p:xfrm>
              <a:off x="699796" y="4680753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8246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ella 9">
                <a:extLst>
                  <a:ext uri="{FF2B5EF4-FFF2-40B4-BE49-F238E27FC236}">
                    <a16:creationId xmlns:a16="http://schemas.microsoft.com/office/drawing/2014/main" id="{817E6780-D932-11DC-2FAB-2069C2EDB0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4500320"/>
                  </p:ext>
                </p:extLst>
              </p:nvPr>
            </p:nvGraphicFramePr>
            <p:xfrm>
              <a:off x="699796" y="4680753"/>
              <a:ext cx="9332691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67604384"/>
                        </a:ext>
                      </a:extLst>
                    </a:gridCol>
                    <a:gridCol w="468246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047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20693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2723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03677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8"/>
                          <a:stretch>
                            <a:fillRect l="-829091" t="-8065" r="-2424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898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a 5">
                <a:extLst>
                  <a:ext uri="{FF2B5EF4-FFF2-40B4-BE49-F238E27FC236}">
                    <a16:creationId xmlns:a16="http://schemas.microsoft.com/office/drawing/2014/main" id="{BE6FCB28-B152-315B-1670-B254861809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6279884"/>
                  </p:ext>
                </p:extLst>
              </p:nvPr>
            </p:nvGraphicFramePr>
            <p:xfrm>
              <a:off x="979716" y="2893570"/>
              <a:ext cx="9183402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0189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510189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510189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10189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338548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75862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541175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531845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541176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75861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541176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391885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953804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132051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a 5">
                <a:extLst>
                  <a:ext uri="{FF2B5EF4-FFF2-40B4-BE49-F238E27FC236}">
                    <a16:creationId xmlns:a16="http://schemas.microsoft.com/office/drawing/2014/main" id="{BE6FCB28-B152-315B-1670-B254861809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6279884"/>
                  </p:ext>
                </p:extLst>
              </p:nvPr>
            </p:nvGraphicFramePr>
            <p:xfrm>
              <a:off x="979716" y="2893570"/>
              <a:ext cx="9183402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0189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510189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510189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10189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338548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75862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541175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531845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522514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541176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75861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541176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391885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953804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861146" t="-8065" r="-2548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13C8040-A38F-96F4-2BD0-4542EE2001D6}"/>
                  </a:ext>
                </a:extLst>
              </p:cNvPr>
              <p:cNvSpPr txBox="1"/>
              <p:nvPr/>
            </p:nvSpPr>
            <p:spPr>
              <a:xfrm>
                <a:off x="-1849539" y="1512096"/>
                <a:ext cx="7205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𝑓𝑙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13C8040-A38F-96F4-2BD0-4542EE200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49539" y="1512096"/>
                <a:ext cx="720530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5DF1522-61A3-4C34-FEA5-02888B4858E8}"/>
                  </a:ext>
                </a:extLst>
              </p:cNvPr>
              <p:cNvSpPr txBox="1"/>
              <p:nvPr/>
            </p:nvSpPr>
            <p:spPr>
              <a:xfrm>
                <a:off x="933062" y="3376201"/>
                <a:ext cx="9106678" cy="1784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Ne modifico la mantissa in maniera tale che la parte esponente sia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it-IT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</m:oMath>
                </a14:m>
                <a:endParaRPr lang="it-IT" dirty="0"/>
              </a:p>
              <a:p>
                <a:endParaRPr lang="it-IT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1= 1∗</m:t>
                      </m:r>
                      <m:sSup>
                        <m:sSup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it-IT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0.100..00</m:t>
                          </m:r>
                          <m:r>
                            <a:rPr lang="it-IT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it-IT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it-IT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it-IT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p>
                        <m:sSupPr>
                          <m:ctrlPr>
                            <a:rPr lang="it-IT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it-IT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p>
                      </m:sSup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p>
                      </m:sSup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0.1⋅</m:t>
                      </m:r>
                      <m:sSup>
                        <m:sSup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5DF1522-61A3-4C34-FEA5-02888B485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62" y="3376201"/>
                <a:ext cx="9106678" cy="1784206"/>
              </a:xfrm>
              <a:prstGeom prst="rect">
                <a:avLst/>
              </a:prstGeom>
              <a:blipFill>
                <a:blip r:embed="rId4"/>
                <a:stretch>
                  <a:fillRect l="-535" t="-17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la 5">
                <a:extLst>
                  <a:ext uri="{FF2B5EF4-FFF2-40B4-BE49-F238E27FC236}">
                    <a16:creationId xmlns:a16="http://schemas.microsoft.com/office/drawing/2014/main" id="{BF16A169-9DAA-3F1E-0B91-5AFE3E1B1A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5771308"/>
                  </p:ext>
                </p:extLst>
              </p:nvPr>
            </p:nvGraphicFramePr>
            <p:xfrm>
              <a:off x="941354" y="4632976"/>
              <a:ext cx="9332690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862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521882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5038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13184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08529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56036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la 5">
                <a:extLst>
                  <a:ext uri="{FF2B5EF4-FFF2-40B4-BE49-F238E27FC236}">
                    <a16:creationId xmlns:a16="http://schemas.microsoft.com/office/drawing/2014/main" id="{BF16A169-9DAA-3F1E-0B91-5AFE3E1B1A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5771308"/>
                  </p:ext>
                </p:extLst>
              </p:nvPr>
            </p:nvGraphicFramePr>
            <p:xfrm>
              <a:off x="941354" y="4632976"/>
              <a:ext cx="9332690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862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521882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503853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13184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08529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56036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786127" t="-8065" r="-2312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77015DD-2B7C-D353-4F4E-39DCB6878282}"/>
                  </a:ext>
                </a:extLst>
              </p:cNvPr>
              <p:cNvSpPr txBox="1"/>
              <p:nvPr/>
            </p:nvSpPr>
            <p:spPr>
              <a:xfrm>
                <a:off x="933062" y="554846"/>
                <a:ext cx="8985379" cy="95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it-IT" b="0" dirty="0"/>
                  <a:t>Valutare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e>
                    </m:rad>
                    <m:r>
                      <a:rPr lang="it-IT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 per  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=7777   </m:t>
                    </m:r>
                  </m:oMath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=0.7777 </m:t>
                    </m:r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it-IT" i="1" dirty="0" smtClean="0">
                        <a:latin typeface="Cambria Math" panose="02040503050406030204" pitchFamily="18" charset="0"/>
                      </a:rPr>
                      <m:t>    </m:t>
                    </m:r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i="1" dirty="0" smtClean="0">
                        <a:latin typeface="Cambria Math" panose="02040503050406030204" pitchFamily="18" charset="0"/>
                      </a:rPr>
                      <m:t>= 0.6048172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77015DD-2B7C-D353-4F4E-39DCB6878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62" y="554846"/>
                <a:ext cx="8985379" cy="957250"/>
              </a:xfrm>
              <a:prstGeom prst="rect">
                <a:avLst/>
              </a:prstGeom>
              <a:blipFill>
                <a:blip r:embed="rId6"/>
                <a:stretch>
                  <a:fillRect l="-5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68A77B7-EC16-2BAE-7017-54F716650F11}"/>
                  </a:ext>
                </a:extLst>
              </p:cNvPr>
              <p:cNvSpPr txBox="1"/>
              <p:nvPr/>
            </p:nvSpPr>
            <p:spPr>
              <a:xfrm>
                <a:off x="933062" y="5160407"/>
                <a:ext cx="60975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0.6048173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∈[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68A77B7-EC16-2BAE-7017-54F716650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62" y="5160407"/>
                <a:ext cx="6097554" cy="369332"/>
              </a:xfrm>
              <a:prstGeom prst="rect">
                <a:avLst/>
              </a:prstGeom>
              <a:blipFill>
                <a:blip r:embed="rId7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8059DA8-9318-B318-FE8B-32F08A8AE84F}"/>
                  </a:ext>
                </a:extLst>
              </p:cNvPr>
              <p:cNvSpPr txBox="1"/>
              <p:nvPr/>
            </p:nvSpPr>
            <p:spPr>
              <a:xfrm>
                <a:off x="4152122" y="5129595"/>
                <a:ext cx="5756988" cy="372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Lo </a:t>
                </a:r>
                <a:r>
                  <a:rPr lang="it-IT" dirty="0" err="1"/>
                  <a:t>spacing</a:t>
                </a:r>
                <a:r>
                  <a:rPr lang="it-IT" dirty="0"/>
                  <a:t> in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dirty="0"/>
                  <a:t>  è s= 7.450580596923828e-09 </a:t>
                </a:r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8059DA8-9318-B318-FE8B-32F08A8AE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122" y="5129595"/>
                <a:ext cx="5756988" cy="372731"/>
              </a:xfrm>
              <a:prstGeom prst="rect">
                <a:avLst/>
              </a:prstGeom>
              <a:blipFill>
                <a:blip r:embed="rId8"/>
                <a:stretch>
                  <a:fillRect l="-847" t="-6452" b="-241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ella 5">
                <a:extLst>
                  <a:ext uri="{FF2B5EF4-FFF2-40B4-BE49-F238E27FC236}">
                    <a16:creationId xmlns:a16="http://schemas.microsoft.com/office/drawing/2014/main" id="{9D4AA0F5-95A9-9F54-4C76-CDE5576DFA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331714"/>
                  </p:ext>
                </p:extLst>
              </p:nvPr>
            </p:nvGraphicFramePr>
            <p:xfrm>
              <a:off x="979716" y="1931437"/>
              <a:ext cx="9332690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862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25868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47856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41187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6531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552868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56036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202299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ella 5">
                <a:extLst>
                  <a:ext uri="{FF2B5EF4-FFF2-40B4-BE49-F238E27FC236}">
                    <a16:creationId xmlns:a16="http://schemas.microsoft.com/office/drawing/2014/main" id="{9D4AA0F5-95A9-9F54-4C76-CDE5576DFA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331714"/>
                  </p:ext>
                </p:extLst>
              </p:nvPr>
            </p:nvGraphicFramePr>
            <p:xfrm>
              <a:off x="979716" y="1931437"/>
              <a:ext cx="9332690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862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25868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47856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41187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66531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552868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56036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9"/>
                          <a:stretch>
                            <a:fillRect l="-786127" t="-8065" r="-2312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030DA1D0-A60F-2F1C-E460-CC1B82449604}"/>
              </a:ext>
            </a:extLst>
          </p:cNvPr>
          <p:cNvSpPr txBox="1"/>
          <p:nvPr/>
        </p:nvSpPr>
        <p:spPr>
          <a:xfrm>
            <a:off x="979716" y="2397967"/>
            <a:ext cx="82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  in notazione scientifica normalizzata su un calcolatore a 64 bit si esprime come</a:t>
            </a:r>
          </a:p>
        </p:txBody>
      </p:sp>
    </p:spTree>
    <p:extLst>
      <p:ext uri="{BB962C8B-B14F-4D97-AF65-F5344CB8AC3E}">
        <p14:creationId xmlns:p14="http://schemas.microsoft.com/office/powerpoint/2010/main" val="224074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a 5">
                <a:extLst>
                  <a:ext uri="{FF2B5EF4-FFF2-40B4-BE49-F238E27FC236}">
                    <a16:creationId xmlns:a16="http://schemas.microsoft.com/office/drawing/2014/main" id="{BE6FCB28-B152-315B-1670-B254861809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5070580"/>
                  </p:ext>
                </p:extLst>
              </p:nvPr>
            </p:nvGraphicFramePr>
            <p:xfrm>
              <a:off x="1129004" y="1330144"/>
              <a:ext cx="9050694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0189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510189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510189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419531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38539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94522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559837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19878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531844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503854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75861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75861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6531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94522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29208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615821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6530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727788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a 5">
                <a:extLst>
                  <a:ext uri="{FF2B5EF4-FFF2-40B4-BE49-F238E27FC236}">
                    <a16:creationId xmlns:a16="http://schemas.microsoft.com/office/drawing/2014/main" id="{BE6FCB28-B152-315B-1670-B254861809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5070580"/>
                  </p:ext>
                </p:extLst>
              </p:nvPr>
            </p:nvGraphicFramePr>
            <p:xfrm>
              <a:off x="1129004" y="1330144"/>
              <a:ext cx="9050694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0189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510189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510189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419531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38539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94522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559837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19878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531844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503854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75861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75861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6531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94522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29208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615821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66530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727788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148739" t="-8065" r="-4202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ella 5">
                <a:extLst>
                  <a:ext uri="{FF2B5EF4-FFF2-40B4-BE49-F238E27FC236}">
                    <a16:creationId xmlns:a16="http://schemas.microsoft.com/office/drawing/2014/main" id="{9D4AA0F5-95A9-9F54-4C76-CDE5576DFA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1130679"/>
                  </p:ext>
                </p:extLst>
              </p:nvPr>
            </p:nvGraphicFramePr>
            <p:xfrm>
              <a:off x="1129004" y="696190"/>
              <a:ext cx="9125339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862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25868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47856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848685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ella 5">
                <a:extLst>
                  <a:ext uri="{FF2B5EF4-FFF2-40B4-BE49-F238E27FC236}">
                    <a16:creationId xmlns:a16="http://schemas.microsoft.com/office/drawing/2014/main" id="{9D4AA0F5-95A9-9F54-4C76-CDE5576DFA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1130679"/>
                  </p:ext>
                </p:extLst>
              </p:nvPr>
            </p:nvGraphicFramePr>
            <p:xfrm>
              <a:off x="1129004" y="696190"/>
              <a:ext cx="9125339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862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25868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47856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848685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978417" t="-8065" r="-2878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2208085-E782-647F-2FC9-E2DC4067539B}"/>
                  </a:ext>
                </a:extLst>
              </p:cNvPr>
              <p:cNvSpPr txBox="1"/>
              <p:nvPr/>
            </p:nvSpPr>
            <p:spPr>
              <a:xfrm>
                <a:off x="-106262" y="2223730"/>
                <a:ext cx="60975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𝑓𝑙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+1)= 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 0.604817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2208085-E782-647F-2FC9-E2DC40675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262" y="2223730"/>
                <a:ext cx="609755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0C5400A1-F01B-F0B4-C92B-6B5687952AE7}"/>
                  </a:ext>
                </a:extLst>
              </p:cNvPr>
              <p:cNvSpPr txBox="1"/>
              <p:nvPr/>
            </p:nvSpPr>
            <p:spPr>
              <a:xfrm>
                <a:off x="-18661" y="3331535"/>
                <a:ext cx="6097554" cy="385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𝑓𝑙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ra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)=0.7777000064292143⋅</m:t>
                      </m:r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0C5400A1-F01B-F0B4-C92B-6B5687952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61" y="3331535"/>
                <a:ext cx="6097554" cy="385427"/>
              </a:xfrm>
              <a:prstGeom prst="rect">
                <a:avLst/>
              </a:prstGeom>
              <a:blipFill>
                <a:blip r:embed="rId5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1AF669C-D559-DFFA-977E-DCB3CF07FD4D}"/>
                  </a:ext>
                </a:extLst>
              </p:cNvPr>
              <p:cNvSpPr txBox="1"/>
              <p:nvPr/>
            </p:nvSpPr>
            <p:spPr>
              <a:xfrm>
                <a:off x="1324947" y="3888436"/>
                <a:ext cx="4021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     0.7777</m:t>
                    </m:r>
                  </m:oMath>
                </a14:m>
                <a:r>
                  <a:rPr lang="it-IT" dirty="0"/>
                  <a:t>0000000000000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1AF669C-D559-DFFA-977E-DCB3CF07F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947" y="3888436"/>
                <a:ext cx="4021494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2F2EE6F-6DEB-431A-C5BF-E04CC386EFB5}"/>
                  </a:ext>
                </a:extLst>
              </p:cNvPr>
              <p:cNvSpPr txBox="1"/>
              <p:nvPr/>
            </p:nvSpPr>
            <p:spPr>
              <a:xfrm>
                <a:off x="1129004" y="4865431"/>
                <a:ext cx="7728079" cy="662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 0.6429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2143 </m:t>
                    </m:r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it-IT" dirty="0"/>
                  <a:t>=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0.64292143 </m:t>
                    </m:r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2F2EE6F-6DEB-431A-C5BF-E04CC386E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04" y="4865431"/>
                <a:ext cx="7728079" cy="662425"/>
              </a:xfrm>
              <a:prstGeom prst="rect">
                <a:avLst/>
              </a:prstGeom>
              <a:blipFill>
                <a:blip r:embed="rId7"/>
                <a:stretch>
                  <a:fillRect t="-18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59591FD-FF1B-A7E0-AD6E-52C1F266B9F1}"/>
                  </a:ext>
                </a:extLst>
              </p:cNvPr>
              <p:cNvSpPr txBox="1"/>
              <p:nvPr/>
            </p:nvSpPr>
            <p:spPr>
              <a:xfrm>
                <a:off x="-1590869" y="146077"/>
                <a:ext cx="61488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𝑓𝑙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59591FD-FF1B-A7E0-AD6E-52C1F266B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90869" y="146077"/>
                <a:ext cx="6148872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47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a 5">
                <a:extLst>
                  <a:ext uri="{FF2B5EF4-FFF2-40B4-BE49-F238E27FC236}">
                    <a16:creationId xmlns:a16="http://schemas.microsoft.com/office/drawing/2014/main" id="{BE6FCB28-B152-315B-1670-B254861809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4909895"/>
                  </p:ext>
                </p:extLst>
              </p:nvPr>
            </p:nvGraphicFramePr>
            <p:xfrm>
              <a:off x="1223349" y="2519152"/>
              <a:ext cx="9183402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0189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510189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510189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10189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384164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945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6530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550507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47869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75861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559837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38539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6530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522515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6530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75861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569168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824212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a 5">
                <a:extLst>
                  <a:ext uri="{FF2B5EF4-FFF2-40B4-BE49-F238E27FC236}">
                    <a16:creationId xmlns:a16="http://schemas.microsoft.com/office/drawing/2014/main" id="{BE6FCB28-B152-315B-1670-B254861809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4909895"/>
                  </p:ext>
                </p:extLst>
              </p:nvPr>
            </p:nvGraphicFramePr>
            <p:xfrm>
              <a:off x="1223349" y="2519152"/>
              <a:ext cx="9183402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0189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510189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510189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10189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384164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94523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66530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550507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47869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75861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559837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38539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66530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522515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66530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75861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569168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824212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17778" t="-8065" r="-2963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5DF1522-61A3-4C34-FEA5-02888B4858E8}"/>
                  </a:ext>
                </a:extLst>
              </p:cNvPr>
              <p:cNvSpPr txBox="1"/>
              <p:nvPr/>
            </p:nvSpPr>
            <p:spPr>
              <a:xfrm>
                <a:off x="1129004" y="2391858"/>
                <a:ext cx="9106678" cy="2320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Se lo voglio esprimere il numero in maniera tale che la parte esponente sia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it-IT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endParaRPr lang="it-IT" dirty="0"/>
              </a:p>
              <a:p>
                <a:endParaRPr lang="it-IT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1= 1∗</m:t>
                      </m:r>
                      <m:sSup>
                        <m:sSup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it-IT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0.100..00</m:t>
                          </m:r>
                          <m:r>
                            <a:rPr lang="it-IT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it-IT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it-IT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it-IT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p>
                        <m:sSupPr>
                          <m:ctrlPr>
                            <a:rPr lang="it-IT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it-IT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sup>
                      </m:sSup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sup>
                      </m:sSup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0.1⋅</m:t>
                      </m:r>
                      <m:sSup>
                        <m:sSup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5DF1522-61A3-4C34-FEA5-02888B485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04" y="2391858"/>
                <a:ext cx="9106678" cy="2320764"/>
              </a:xfrm>
              <a:prstGeom prst="rect">
                <a:avLst/>
              </a:prstGeom>
              <a:blipFill>
                <a:blip r:embed="rId3"/>
                <a:stretch>
                  <a:fillRect l="-5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la 5">
                <a:extLst>
                  <a:ext uri="{FF2B5EF4-FFF2-40B4-BE49-F238E27FC236}">
                    <a16:creationId xmlns:a16="http://schemas.microsoft.com/office/drawing/2014/main" id="{BF16A169-9DAA-3F1E-0B91-5AFE3E1B1A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6360121"/>
                  </p:ext>
                </p:extLst>
              </p:nvPr>
            </p:nvGraphicFramePr>
            <p:xfrm>
              <a:off x="1223349" y="4103280"/>
              <a:ext cx="9332690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862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56036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la 5">
                <a:extLst>
                  <a:ext uri="{FF2B5EF4-FFF2-40B4-BE49-F238E27FC236}">
                    <a16:creationId xmlns:a16="http://schemas.microsoft.com/office/drawing/2014/main" id="{BF16A169-9DAA-3F1E-0B91-5AFE3E1B1A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6360121"/>
                  </p:ext>
                </p:extLst>
              </p:nvPr>
            </p:nvGraphicFramePr>
            <p:xfrm>
              <a:off x="1223349" y="4103280"/>
              <a:ext cx="9332690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862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56036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786127" t="-8065" r="-2312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68A77B7-EC16-2BAE-7017-54F716650F11}"/>
                  </a:ext>
                </a:extLst>
              </p:cNvPr>
              <p:cNvSpPr txBox="1"/>
              <p:nvPr/>
            </p:nvSpPr>
            <p:spPr>
              <a:xfrm>
                <a:off x="1129004" y="5035631"/>
                <a:ext cx="6097554" cy="372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049382595061729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⋅10</m:t>
                        </m:r>
                      </m:e>
                      <m:sup>
                        <m:r>
                          <a:rPr lang="it-IT" b="0" i="0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∈[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52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53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68A77B7-EC16-2BAE-7017-54F716650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04" y="5035631"/>
                <a:ext cx="6097554" cy="372731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8059DA8-9318-B318-FE8B-32F08A8AE84F}"/>
                  </a:ext>
                </a:extLst>
              </p:cNvPr>
              <p:cNvSpPr txBox="1"/>
              <p:nvPr/>
            </p:nvSpPr>
            <p:spPr>
              <a:xfrm>
                <a:off x="1129004" y="5478055"/>
                <a:ext cx="5756988" cy="372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Lo </a:t>
                </a:r>
                <a:r>
                  <a:rPr lang="it-IT" dirty="0" err="1"/>
                  <a:t>spacing</a:t>
                </a:r>
                <a:r>
                  <a:rPr lang="it-IT" dirty="0"/>
                  <a:t> in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52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53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dirty="0"/>
                  <a:t>  è s= 1 </a:t>
                </a:r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8059DA8-9318-B318-FE8B-32F08A8AE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04" y="5478055"/>
                <a:ext cx="5756988" cy="372731"/>
              </a:xfrm>
              <a:prstGeom prst="rect">
                <a:avLst/>
              </a:prstGeom>
              <a:blipFill>
                <a:blip r:embed="rId6"/>
                <a:stretch>
                  <a:fillRect l="-847" t="-8197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EF17663-2751-D848-F6F4-8C48B9420051}"/>
                  </a:ext>
                </a:extLst>
              </p:cNvPr>
              <p:cNvSpPr txBox="1"/>
              <p:nvPr/>
            </p:nvSpPr>
            <p:spPr>
              <a:xfrm>
                <a:off x="1845386" y="297360"/>
                <a:ext cx="8501228" cy="957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b="0" dirty="0"/>
                  <a:t>Valutare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e>
                    </m:rad>
                    <m:r>
                      <a:rPr lang="it-IT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 per  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=77777777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=0.77777777⋅</m:t>
                      </m:r>
                      <m:sSup>
                        <m:sSup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049382595061729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⋅10</m:t>
                          </m:r>
                        </m:e>
                        <m:sup>
                          <m:r>
                            <a:rPr lang="it-IT" b="0" i="0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EF17663-2751-D848-F6F4-8C48B9420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86" y="297360"/>
                <a:ext cx="8501228" cy="957250"/>
              </a:xfrm>
              <a:prstGeom prst="rect">
                <a:avLst/>
              </a:prstGeom>
              <a:blipFill>
                <a:blip r:embed="rId7"/>
                <a:stretch>
                  <a:fillRect l="-6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a 5">
                <a:extLst>
                  <a:ext uri="{FF2B5EF4-FFF2-40B4-BE49-F238E27FC236}">
                    <a16:creationId xmlns:a16="http://schemas.microsoft.com/office/drawing/2014/main" id="{81CE1905-EE12-0262-CA26-8E6F66A35B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6346024"/>
                  </p:ext>
                </p:extLst>
              </p:nvPr>
            </p:nvGraphicFramePr>
            <p:xfrm>
              <a:off x="1223349" y="1691157"/>
              <a:ext cx="9125339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862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25868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47856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848685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a 5">
                <a:extLst>
                  <a:ext uri="{FF2B5EF4-FFF2-40B4-BE49-F238E27FC236}">
                    <a16:creationId xmlns:a16="http://schemas.microsoft.com/office/drawing/2014/main" id="{81CE1905-EE12-0262-CA26-8E6F66A35B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6346024"/>
                  </p:ext>
                </p:extLst>
              </p:nvPr>
            </p:nvGraphicFramePr>
            <p:xfrm>
              <a:off x="1223349" y="1691157"/>
              <a:ext cx="9125339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862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25868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47856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848685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8"/>
                          <a:stretch>
                            <a:fillRect l="-978417" t="-8065" r="-2878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7D0C309-235F-A364-06E7-F20AF4BF871C}"/>
                  </a:ext>
                </a:extLst>
              </p:cNvPr>
              <p:cNvSpPr txBox="1"/>
              <p:nvPr/>
            </p:nvSpPr>
            <p:spPr>
              <a:xfrm>
                <a:off x="-1374186" y="1200397"/>
                <a:ext cx="61488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𝑓𝑙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7D0C309-235F-A364-06E7-F20AF4BF8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74186" y="1200397"/>
                <a:ext cx="6148872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B50645F-FF25-B5AA-B0A8-135648E5A32E}"/>
              </a:ext>
            </a:extLst>
          </p:cNvPr>
          <p:cNvSpPr txBox="1"/>
          <p:nvPr/>
        </p:nvSpPr>
        <p:spPr>
          <a:xfrm>
            <a:off x="1129004" y="2063077"/>
            <a:ext cx="82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  in notazione scientifica normalizzata su un calcolatore a 64 bit si esprime come</a:t>
            </a:r>
          </a:p>
        </p:txBody>
      </p:sp>
    </p:spTree>
    <p:extLst>
      <p:ext uri="{BB962C8B-B14F-4D97-AF65-F5344CB8AC3E}">
        <p14:creationId xmlns:p14="http://schemas.microsoft.com/office/powerpoint/2010/main" val="362382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DF1522-61A3-4C34-FEA5-02888B4858E8}"/>
              </a:ext>
            </a:extLst>
          </p:cNvPr>
          <p:cNvSpPr txBox="1"/>
          <p:nvPr/>
        </p:nvSpPr>
        <p:spPr>
          <a:xfrm>
            <a:off x="1129004" y="2045836"/>
            <a:ext cx="9106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la 5">
                <a:extLst>
                  <a:ext uri="{FF2B5EF4-FFF2-40B4-BE49-F238E27FC236}">
                    <a16:creationId xmlns:a16="http://schemas.microsoft.com/office/drawing/2014/main" id="{BF16A169-9DAA-3F1E-0B91-5AFE3E1B1A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6043395"/>
                  </p:ext>
                </p:extLst>
              </p:nvPr>
            </p:nvGraphicFramePr>
            <p:xfrm>
              <a:off x="1223349" y="2525298"/>
              <a:ext cx="9332690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862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56036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la 5">
                <a:extLst>
                  <a:ext uri="{FF2B5EF4-FFF2-40B4-BE49-F238E27FC236}">
                    <a16:creationId xmlns:a16="http://schemas.microsoft.com/office/drawing/2014/main" id="{BF16A169-9DAA-3F1E-0B91-5AFE3E1B1A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6043395"/>
                  </p:ext>
                </p:extLst>
              </p:nvPr>
            </p:nvGraphicFramePr>
            <p:xfrm>
              <a:off x="1223349" y="2525298"/>
              <a:ext cx="9332690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862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1056036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86127" t="-8065" r="-2312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a 5">
                <a:extLst>
                  <a:ext uri="{FF2B5EF4-FFF2-40B4-BE49-F238E27FC236}">
                    <a16:creationId xmlns:a16="http://schemas.microsoft.com/office/drawing/2014/main" id="{DFCD0989-0281-0092-21E4-2A57012F83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3536129"/>
                  </p:ext>
                </p:extLst>
              </p:nvPr>
            </p:nvGraphicFramePr>
            <p:xfrm>
              <a:off x="1223349" y="1691157"/>
              <a:ext cx="9125339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862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25868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47856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848685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p>
                                </m:s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a 5">
                <a:extLst>
                  <a:ext uri="{FF2B5EF4-FFF2-40B4-BE49-F238E27FC236}">
                    <a16:creationId xmlns:a16="http://schemas.microsoft.com/office/drawing/2014/main" id="{DFCD0989-0281-0092-21E4-2A57012F83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3536129"/>
                  </p:ext>
                </p:extLst>
              </p:nvPr>
            </p:nvGraphicFramePr>
            <p:xfrm>
              <a:off x="1223349" y="1691157"/>
              <a:ext cx="9125339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862">
                      <a:extLst>
                        <a:ext uri="{9D8B030D-6E8A-4147-A177-3AD203B41FA5}">
                          <a16:colId xmlns:a16="http://schemas.microsoft.com/office/drawing/2014/main" val="31537649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958962571"/>
                        </a:ext>
                      </a:extLst>
                    </a:gridCol>
                    <a:gridCol w="425868">
                      <a:extLst>
                        <a:ext uri="{9D8B030D-6E8A-4147-A177-3AD203B41FA5}">
                          <a16:colId xmlns:a16="http://schemas.microsoft.com/office/drawing/2014/main" val="1713783736"/>
                        </a:ext>
                      </a:extLst>
                    </a:gridCol>
                    <a:gridCol w="547856">
                      <a:extLst>
                        <a:ext uri="{9D8B030D-6E8A-4147-A177-3AD203B41FA5}">
                          <a16:colId xmlns:a16="http://schemas.microsoft.com/office/drawing/2014/main" val="274138903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4475418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14932524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3875631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202698606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88598304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4124137240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932134211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53369825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490032602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3863673089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2089703597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179354313"/>
                        </a:ext>
                      </a:extLst>
                    </a:gridCol>
                    <a:gridCol w="486862">
                      <a:extLst>
                        <a:ext uri="{9D8B030D-6E8A-4147-A177-3AD203B41FA5}">
                          <a16:colId xmlns:a16="http://schemas.microsoft.com/office/drawing/2014/main" val="548533902"/>
                        </a:ext>
                      </a:extLst>
                    </a:gridCol>
                    <a:gridCol w="848685">
                      <a:extLst>
                        <a:ext uri="{9D8B030D-6E8A-4147-A177-3AD203B41FA5}">
                          <a16:colId xmlns:a16="http://schemas.microsoft.com/office/drawing/2014/main" val="411924379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978417" t="-8065" r="-2878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91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9822A59-69B7-1D46-CDB7-AA66904BC313}"/>
                  </a:ext>
                </a:extLst>
              </p:cNvPr>
              <p:cNvSpPr txBox="1"/>
              <p:nvPr/>
            </p:nvSpPr>
            <p:spPr>
              <a:xfrm>
                <a:off x="-2279255" y="1260728"/>
                <a:ext cx="61488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𝑓𝑙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9822A59-69B7-1D46-CDB7-AA66904BC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79255" y="1260728"/>
                <a:ext cx="61488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81097E7-13C9-E148-048A-DA5E0733115A}"/>
              </a:ext>
            </a:extLst>
          </p:cNvPr>
          <p:cNvSpPr txBox="1"/>
          <p:nvPr/>
        </p:nvSpPr>
        <p:spPr>
          <a:xfrm>
            <a:off x="705500" y="2233090"/>
            <a:ext cx="94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DB4360A5-3B93-8AE9-A2A7-5D1E2B019849}"/>
                  </a:ext>
                </a:extLst>
              </p:cNvPr>
              <p:cNvSpPr txBox="1"/>
              <p:nvPr/>
            </p:nvSpPr>
            <p:spPr>
              <a:xfrm>
                <a:off x="611933" y="3542506"/>
                <a:ext cx="60975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𝑓𝑙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+1)=0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0493825950617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⋅10</m:t>
                          </m:r>
                        </m:e>
                        <m:sup>
                          <m:r>
                            <a:rPr lang="it-IT" b="0" i="0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DB4360A5-3B93-8AE9-A2A7-5D1E2B019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33" y="3542506"/>
                <a:ext cx="609755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45EC2F3-E174-F7CF-4B25-22CB01AEF412}"/>
                  </a:ext>
                </a:extLst>
              </p:cNvPr>
              <p:cNvSpPr txBox="1"/>
              <p:nvPr/>
            </p:nvSpPr>
            <p:spPr>
              <a:xfrm>
                <a:off x="-279918" y="4497095"/>
                <a:ext cx="6097554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ra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=0.7777777700000000⋅</m:t>
                      </m:r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45EC2F3-E174-F7CF-4B25-22CB01AEF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9918" y="4497095"/>
                <a:ext cx="6097554" cy="3929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EE203EE-0073-0C0B-C48B-EB4A86B12343}"/>
                  </a:ext>
                </a:extLst>
              </p:cNvPr>
              <p:cNvSpPr txBox="1"/>
              <p:nvPr/>
            </p:nvSpPr>
            <p:spPr>
              <a:xfrm>
                <a:off x="1045029" y="4908150"/>
                <a:ext cx="3713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 0.7777</m:t>
                    </m:r>
                  </m:oMath>
                </a14:m>
                <a:r>
                  <a:rPr lang="it-IT" dirty="0"/>
                  <a:t>7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77700000000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EE203EE-0073-0C0B-C48B-EB4A86B12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9" y="4908150"/>
                <a:ext cx="3713583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F610685-B94B-AF1C-584A-EA5BDD93FBCB}"/>
                  </a:ext>
                </a:extLst>
              </p:cNvPr>
              <p:cNvSpPr txBox="1"/>
              <p:nvPr/>
            </p:nvSpPr>
            <p:spPr>
              <a:xfrm>
                <a:off x="-1502230" y="5891032"/>
                <a:ext cx="7728079" cy="662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ra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F610685-B94B-AF1C-584A-EA5BDD93F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02230" y="5891032"/>
                <a:ext cx="7728079" cy="6624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2BC9116-22ED-BFB3-8E7F-A5DA47E44820}"/>
              </a:ext>
            </a:extLst>
          </p:cNvPr>
          <p:cNvSpPr txBox="1"/>
          <p:nvPr/>
        </p:nvSpPr>
        <p:spPr>
          <a:xfrm>
            <a:off x="5817636" y="4186249"/>
            <a:ext cx="4296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math.sqrt</a:t>
            </a:r>
            <a:r>
              <a:rPr lang="it-IT" dirty="0"/>
              <a:t> di Python implementa un algoritmo iterativo per calcolare la radice quadrata di un numero :  fenomeno di </a:t>
            </a:r>
            <a:r>
              <a:rPr lang="it-IT" b="1" dirty="0">
                <a:solidFill>
                  <a:srgbClr val="FF0000"/>
                </a:solidFill>
              </a:rPr>
              <a:t>cancellazione di cifre significative</a:t>
            </a:r>
          </a:p>
        </p:txBody>
      </p:sp>
    </p:spTree>
    <p:extLst>
      <p:ext uri="{BB962C8B-B14F-4D97-AF65-F5344CB8AC3E}">
        <p14:creationId xmlns:p14="http://schemas.microsoft.com/office/powerpoint/2010/main" val="4176498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1034</Words>
  <Application>Microsoft Office PowerPoint</Application>
  <PresentationFormat>Widescreen</PresentationFormat>
  <Paragraphs>551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Damiana Lazzaro</dc:creator>
  <cp:lastModifiedBy>Damiana Lazzaro</cp:lastModifiedBy>
  <cp:revision>2</cp:revision>
  <dcterms:created xsi:type="dcterms:W3CDTF">2023-03-20T15:08:23Z</dcterms:created>
  <dcterms:modified xsi:type="dcterms:W3CDTF">2023-03-20T20:52:10Z</dcterms:modified>
</cp:coreProperties>
</file>