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5BE70C-8441-4D86-9077-E9FAF7D0B0F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29C39903-284F-4D7F-B0BC-3BBAC788D4E5}">
      <dgm:prSet/>
      <dgm:spPr/>
      <dgm:t>
        <a:bodyPr/>
        <a:lstStyle/>
        <a:p>
          <a:r>
            <a:rPr lang="it-IT" dirty="0">
              <a:highlight>
                <a:srgbClr val="FFFF00"/>
              </a:highlight>
            </a:rPr>
            <a:t>AGENTE BANDITORE </a:t>
          </a:r>
          <a:r>
            <a:rPr lang="it-IT" dirty="0"/>
            <a:t>(</a:t>
          </a:r>
          <a:r>
            <a:rPr lang="it-IT" dirty="0" err="1"/>
            <a:t>Auctioneer</a:t>
          </a:r>
          <a:r>
            <a:rPr lang="it-IT" dirty="0"/>
            <a:t>): </a:t>
          </a:r>
        </a:p>
        <a:p>
          <a:r>
            <a:rPr lang="it-IT" dirty="0"/>
            <a:t>vuole vendere un bene;</a:t>
          </a:r>
          <a:endParaRPr lang="en-US" dirty="0"/>
        </a:p>
      </dgm:t>
    </dgm:pt>
    <dgm:pt modelId="{FDD3FC1B-A675-478C-AECB-C9EA63CC129F}" type="parTrans" cxnId="{D87115E1-1CD5-4BD9-A9A1-DF10DE604A4C}">
      <dgm:prSet/>
      <dgm:spPr/>
      <dgm:t>
        <a:bodyPr/>
        <a:lstStyle/>
        <a:p>
          <a:endParaRPr lang="en-US"/>
        </a:p>
      </dgm:t>
    </dgm:pt>
    <dgm:pt modelId="{68F7CF43-1C04-4281-B754-9FB302AAD022}" type="sibTrans" cxnId="{D87115E1-1CD5-4BD9-A9A1-DF10DE604A4C}">
      <dgm:prSet/>
      <dgm:spPr/>
      <dgm:t>
        <a:bodyPr/>
        <a:lstStyle/>
        <a:p>
          <a:endParaRPr lang="en-US"/>
        </a:p>
      </dgm:t>
    </dgm:pt>
    <dgm:pt modelId="{BE014875-5F17-4FF3-8D63-AF6FB1D46180}">
      <dgm:prSet/>
      <dgm:spPr/>
      <dgm:t>
        <a:bodyPr/>
        <a:lstStyle/>
        <a:p>
          <a:r>
            <a:rPr lang="it-IT" dirty="0">
              <a:highlight>
                <a:srgbClr val="FFFF00"/>
              </a:highlight>
            </a:rPr>
            <a:t>AGENTI OFFERENTI </a:t>
          </a:r>
          <a:r>
            <a:rPr lang="it-IT" dirty="0"/>
            <a:t>(</a:t>
          </a:r>
          <a:r>
            <a:rPr lang="it-IT" dirty="0" err="1"/>
            <a:t>Bidder</a:t>
          </a:r>
          <a:r>
            <a:rPr lang="it-IT" dirty="0"/>
            <a:t>): vogliono acquistare il bene messo all’asta dal banditore.</a:t>
          </a:r>
          <a:endParaRPr lang="en-US" dirty="0"/>
        </a:p>
      </dgm:t>
    </dgm:pt>
    <dgm:pt modelId="{AE3B2949-1A5C-4DA1-A4D3-829E016537DB}" type="parTrans" cxnId="{FECFD021-C5E5-490A-B54B-E722CC288C42}">
      <dgm:prSet/>
      <dgm:spPr/>
      <dgm:t>
        <a:bodyPr/>
        <a:lstStyle/>
        <a:p>
          <a:endParaRPr lang="en-US"/>
        </a:p>
      </dgm:t>
    </dgm:pt>
    <dgm:pt modelId="{5804F889-6CFC-406E-A03F-2B1F72788E08}" type="sibTrans" cxnId="{FECFD021-C5E5-490A-B54B-E722CC288C42}">
      <dgm:prSet/>
      <dgm:spPr/>
      <dgm:t>
        <a:bodyPr/>
        <a:lstStyle/>
        <a:p>
          <a:endParaRPr lang="en-US"/>
        </a:p>
      </dgm:t>
    </dgm:pt>
    <dgm:pt modelId="{DFFA5517-5883-4203-B208-19C54CE7202D}">
      <dgm:prSet/>
      <dgm:spPr/>
      <dgm:t>
        <a:bodyPr/>
        <a:lstStyle/>
        <a:p>
          <a:r>
            <a:rPr lang="it-IT"/>
            <a:t>Gli offerenti sono interessati ad acquistare il bene al minor prezzo possibile.</a:t>
          </a:r>
          <a:endParaRPr lang="en-US"/>
        </a:p>
      </dgm:t>
    </dgm:pt>
    <dgm:pt modelId="{DCCBC05D-73DE-4928-9BBF-7A6D643523DB}" type="parTrans" cxnId="{CF8BB105-3350-49E5-8EC5-D7931BD896BF}">
      <dgm:prSet/>
      <dgm:spPr/>
      <dgm:t>
        <a:bodyPr/>
        <a:lstStyle/>
        <a:p>
          <a:endParaRPr lang="en-US"/>
        </a:p>
      </dgm:t>
    </dgm:pt>
    <dgm:pt modelId="{3F36764A-E0F5-4703-B7D9-A3202F1C3B23}" type="sibTrans" cxnId="{CF8BB105-3350-49E5-8EC5-D7931BD896BF}">
      <dgm:prSet/>
      <dgm:spPr/>
      <dgm:t>
        <a:bodyPr/>
        <a:lstStyle/>
        <a:p>
          <a:endParaRPr lang="en-US"/>
        </a:p>
      </dgm:t>
    </dgm:pt>
    <dgm:pt modelId="{B1FF4E68-2F16-4529-A5A4-DEA38D5D9969}" type="pres">
      <dgm:prSet presAssocID="{7D5BE70C-8441-4D86-9077-E9FAF7D0B0F1}" presName="root" presStyleCnt="0">
        <dgm:presLayoutVars>
          <dgm:dir/>
          <dgm:resizeHandles val="exact"/>
        </dgm:presLayoutVars>
      </dgm:prSet>
      <dgm:spPr/>
    </dgm:pt>
    <dgm:pt modelId="{56C016F0-6B6D-454E-B78C-A03CF1F92267}" type="pres">
      <dgm:prSet presAssocID="{29C39903-284F-4D7F-B0BC-3BBAC788D4E5}" presName="compNode" presStyleCnt="0"/>
      <dgm:spPr/>
    </dgm:pt>
    <dgm:pt modelId="{A2E7B1AF-29BD-444D-9FDB-29A08A3A8DD1}" type="pres">
      <dgm:prSet presAssocID="{29C39903-284F-4D7F-B0BC-3BBAC788D4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tinazione"/>
        </a:ext>
      </dgm:extLst>
    </dgm:pt>
    <dgm:pt modelId="{AF5FAD29-4E16-4B9D-97B3-C9D04A3D6419}" type="pres">
      <dgm:prSet presAssocID="{29C39903-284F-4D7F-B0BC-3BBAC788D4E5}" presName="spaceRect" presStyleCnt="0"/>
      <dgm:spPr/>
    </dgm:pt>
    <dgm:pt modelId="{161E2B4A-CEEC-4F19-B673-74F6012A58C9}" type="pres">
      <dgm:prSet presAssocID="{29C39903-284F-4D7F-B0BC-3BBAC788D4E5}" presName="textRect" presStyleLbl="revTx" presStyleIdx="0" presStyleCnt="3">
        <dgm:presLayoutVars>
          <dgm:chMax val="1"/>
          <dgm:chPref val="1"/>
        </dgm:presLayoutVars>
      </dgm:prSet>
      <dgm:spPr/>
    </dgm:pt>
    <dgm:pt modelId="{7417FA45-0B81-41E8-9010-C155DFE26401}" type="pres">
      <dgm:prSet presAssocID="{68F7CF43-1C04-4281-B754-9FB302AAD022}" presName="sibTrans" presStyleCnt="0"/>
      <dgm:spPr/>
    </dgm:pt>
    <dgm:pt modelId="{15EB86B5-676B-48DB-B357-F159956FFEFF}" type="pres">
      <dgm:prSet presAssocID="{BE014875-5F17-4FF3-8D63-AF6FB1D46180}" presName="compNode" presStyleCnt="0"/>
      <dgm:spPr/>
    </dgm:pt>
    <dgm:pt modelId="{8B7E8D2F-F1B9-4E69-B918-30CE87DFFE19}" type="pres">
      <dgm:prSet presAssocID="{BE014875-5F17-4FF3-8D63-AF6FB1D4618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42F10372-F923-4667-9431-7D4A0CD114B8}" type="pres">
      <dgm:prSet presAssocID="{BE014875-5F17-4FF3-8D63-AF6FB1D46180}" presName="spaceRect" presStyleCnt="0"/>
      <dgm:spPr/>
    </dgm:pt>
    <dgm:pt modelId="{C3F72F9B-05D8-453D-863C-C26F7FB52A5A}" type="pres">
      <dgm:prSet presAssocID="{BE014875-5F17-4FF3-8D63-AF6FB1D46180}" presName="textRect" presStyleLbl="revTx" presStyleIdx="1" presStyleCnt="3">
        <dgm:presLayoutVars>
          <dgm:chMax val="1"/>
          <dgm:chPref val="1"/>
        </dgm:presLayoutVars>
      </dgm:prSet>
      <dgm:spPr/>
    </dgm:pt>
    <dgm:pt modelId="{260F471D-6816-459B-9801-FF07B4F327A9}" type="pres">
      <dgm:prSet presAssocID="{5804F889-6CFC-406E-A03F-2B1F72788E08}" presName="sibTrans" presStyleCnt="0"/>
      <dgm:spPr/>
    </dgm:pt>
    <dgm:pt modelId="{EA14A6E2-423C-4133-B2B6-83571EBF3428}" type="pres">
      <dgm:prSet presAssocID="{DFFA5517-5883-4203-B208-19C54CE7202D}" presName="compNode" presStyleCnt="0"/>
      <dgm:spPr/>
    </dgm:pt>
    <dgm:pt modelId="{2CFEAC47-6107-4FBA-885A-650E0F74458C}" type="pres">
      <dgm:prSet presAssocID="{DFFA5517-5883-4203-B208-19C54CE720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16AE433-2115-417D-9097-477E29B55A3A}" type="pres">
      <dgm:prSet presAssocID="{DFFA5517-5883-4203-B208-19C54CE7202D}" presName="spaceRect" presStyleCnt="0"/>
      <dgm:spPr/>
    </dgm:pt>
    <dgm:pt modelId="{3CBB6460-2E1F-43EA-B912-100661FD2917}" type="pres">
      <dgm:prSet presAssocID="{DFFA5517-5883-4203-B208-19C54CE7202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F8BB105-3350-49E5-8EC5-D7931BD896BF}" srcId="{7D5BE70C-8441-4D86-9077-E9FAF7D0B0F1}" destId="{DFFA5517-5883-4203-B208-19C54CE7202D}" srcOrd="2" destOrd="0" parTransId="{DCCBC05D-73DE-4928-9BBF-7A6D643523DB}" sibTransId="{3F36764A-E0F5-4703-B7D9-A3202F1C3B23}"/>
    <dgm:cxn modelId="{774C1D12-D6E0-4983-BC16-9011F91F1739}" type="presOf" srcId="{7D5BE70C-8441-4D86-9077-E9FAF7D0B0F1}" destId="{B1FF4E68-2F16-4529-A5A4-DEA38D5D9969}" srcOrd="0" destOrd="0" presId="urn:microsoft.com/office/officeart/2018/2/layout/IconLabelList"/>
    <dgm:cxn modelId="{FECFD021-C5E5-490A-B54B-E722CC288C42}" srcId="{7D5BE70C-8441-4D86-9077-E9FAF7D0B0F1}" destId="{BE014875-5F17-4FF3-8D63-AF6FB1D46180}" srcOrd="1" destOrd="0" parTransId="{AE3B2949-1A5C-4DA1-A4D3-829E016537DB}" sibTransId="{5804F889-6CFC-406E-A03F-2B1F72788E08}"/>
    <dgm:cxn modelId="{BFE11D79-DCD6-4CC9-B36D-54AD8AE94C4A}" type="presOf" srcId="{BE014875-5F17-4FF3-8D63-AF6FB1D46180}" destId="{C3F72F9B-05D8-453D-863C-C26F7FB52A5A}" srcOrd="0" destOrd="0" presId="urn:microsoft.com/office/officeart/2018/2/layout/IconLabelList"/>
    <dgm:cxn modelId="{98FC89A8-6453-4B4F-A490-2ED30D320FF7}" type="presOf" srcId="{29C39903-284F-4D7F-B0BC-3BBAC788D4E5}" destId="{161E2B4A-CEEC-4F19-B673-74F6012A58C9}" srcOrd="0" destOrd="0" presId="urn:microsoft.com/office/officeart/2018/2/layout/IconLabelList"/>
    <dgm:cxn modelId="{F9A3F5B4-3499-41F3-833B-ABEDBA08389D}" type="presOf" srcId="{DFFA5517-5883-4203-B208-19C54CE7202D}" destId="{3CBB6460-2E1F-43EA-B912-100661FD2917}" srcOrd="0" destOrd="0" presId="urn:microsoft.com/office/officeart/2018/2/layout/IconLabelList"/>
    <dgm:cxn modelId="{D87115E1-1CD5-4BD9-A9A1-DF10DE604A4C}" srcId="{7D5BE70C-8441-4D86-9077-E9FAF7D0B0F1}" destId="{29C39903-284F-4D7F-B0BC-3BBAC788D4E5}" srcOrd="0" destOrd="0" parTransId="{FDD3FC1B-A675-478C-AECB-C9EA63CC129F}" sibTransId="{68F7CF43-1C04-4281-B754-9FB302AAD022}"/>
    <dgm:cxn modelId="{AEBB7FDE-2932-46D6-8C17-6E871B234833}" type="presParOf" srcId="{B1FF4E68-2F16-4529-A5A4-DEA38D5D9969}" destId="{56C016F0-6B6D-454E-B78C-A03CF1F92267}" srcOrd="0" destOrd="0" presId="urn:microsoft.com/office/officeart/2018/2/layout/IconLabelList"/>
    <dgm:cxn modelId="{0EE2529A-C756-41D0-9E80-DE9609AB3664}" type="presParOf" srcId="{56C016F0-6B6D-454E-B78C-A03CF1F92267}" destId="{A2E7B1AF-29BD-444D-9FDB-29A08A3A8DD1}" srcOrd="0" destOrd="0" presId="urn:microsoft.com/office/officeart/2018/2/layout/IconLabelList"/>
    <dgm:cxn modelId="{2BDB93E1-3855-4A11-A531-4C34B6566413}" type="presParOf" srcId="{56C016F0-6B6D-454E-B78C-A03CF1F92267}" destId="{AF5FAD29-4E16-4B9D-97B3-C9D04A3D6419}" srcOrd="1" destOrd="0" presId="urn:microsoft.com/office/officeart/2018/2/layout/IconLabelList"/>
    <dgm:cxn modelId="{03214C12-EF64-446B-A6B1-57C21CCA850B}" type="presParOf" srcId="{56C016F0-6B6D-454E-B78C-A03CF1F92267}" destId="{161E2B4A-CEEC-4F19-B673-74F6012A58C9}" srcOrd="2" destOrd="0" presId="urn:microsoft.com/office/officeart/2018/2/layout/IconLabelList"/>
    <dgm:cxn modelId="{5A447272-A1DF-4069-82BB-A45A0C963F29}" type="presParOf" srcId="{B1FF4E68-2F16-4529-A5A4-DEA38D5D9969}" destId="{7417FA45-0B81-41E8-9010-C155DFE26401}" srcOrd="1" destOrd="0" presId="urn:microsoft.com/office/officeart/2018/2/layout/IconLabelList"/>
    <dgm:cxn modelId="{B3D8ACBF-F0BC-4DC8-9FEB-8D7F4493CED8}" type="presParOf" srcId="{B1FF4E68-2F16-4529-A5A4-DEA38D5D9969}" destId="{15EB86B5-676B-48DB-B357-F159956FFEFF}" srcOrd="2" destOrd="0" presId="urn:microsoft.com/office/officeart/2018/2/layout/IconLabelList"/>
    <dgm:cxn modelId="{6BC37A9A-7173-4729-B9C3-AA797872CEA9}" type="presParOf" srcId="{15EB86B5-676B-48DB-B357-F159956FFEFF}" destId="{8B7E8D2F-F1B9-4E69-B918-30CE87DFFE19}" srcOrd="0" destOrd="0" presId="urn:microsoft.com/office/officeart/2018/2/layout/IconLabelList"/>
    <dgm:cxn modelId="{01C83196-0CDD-4AFD-B501-80FAE3F6089A}" type="presParOf" srcId="{15EB86B5-676B-48DB-B357-F159956FFEFF}" destId="{42F10372-F923-4667-9431-7D4A0CD114B8}" srcOrd="1" destOrd="0" presId="urn:microsoft.com/office/officeart/2018/2/layout/IconLabelList"/>
    <dgm:cxn modelId="{8A51BA0F-B543-45B4-81AA-2D3647CDB628}" type="presParOf" srcId="{15EB86B5-676B-48DB-B357-F159956FFEFF}" destId="{C3F72F9B-05D8-453D-863C-C26F7FB52A5A}" srcOrd="2" destOrd="0" presId="urn:microsoft.com/office/officeart/2018/2/layout/IconLabelList"/>
    <dgm:cxn modelId="{91E8A6CB-73B5-43AD-B466-1B22D531CBAE}" type="presParOf" srcId="{B1FF4E68-2F16-4529-A5A4-DEA38D5D9969}" destId="{260F471D-6816-459B-9801-FF07B4F327A9}" srcOrd="3" destOrd="0" presId="urn:microsoft.com/office/officeart/2018/2/layout/IconLabelList"/>
    <dgm:cxn modelId="{564BA215-C472-49D7-BFF5-433815619FED}" type="presParOf" srcId="{B1FF4E68-2F16-4529-A5A4-DEA38D5D9969}" destId="{EA14A6E2-423C-4133-B2B6-83571EBF3428}" srcOrd="4" destOrd="0" presId="urn:microsoft.com/office/officeart/2018/2/layout/IconLabelList"/>
    <dgm:cxn modelId="{71F153B4-CE1C-4FDE-8C11-320C7A3055AC}" type="presParOf" srcId="{EA14A6E2-423C-4133-B2B6-83571EBF3428}" destId="{2CFEAC47-6107-4FBA-885A-650E0F74458C}" srcOrd="0" destOrd="0" presId="urn:microsoft.com/office/officeart/2018/2/layout/IconLabelList"/>
    <dgm:cxn modelId="{F6112591-1C5F-4F33-B85E-5C48A08B3046}" type="presParOf" srcId="{EA14A6E2-423C-4133-B2B6-83571EBF3428}" destId="{316AE433-2115-417D-9097-477E29B55A3A}" srcOrd="1" destOrd="0" presId="urn:microsoft.com/office/officeart/2018/2/layout/IconLabelList"/>
    <dgm:cxn modelId="{169756E2-EC44-45C2-B1FE-4AFEA41934D2}" type="presParOf" srcId="{EA14A6E2-423C-4133-B2B6-83571EBF3428}" destId="{3CBB6460-2E1F-43EA-B912-100661FD291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1D97B9-2E22-4220-BAEF-2D18C58DF84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9588CDA-CE4F-4850-A361-A8DB481DD71E}">
      <dgm:prSet/>
      <dgm:spPr/>
      <dgm:t>
        <a:bodyPr/>
        <a:lstStyle/>
        <a:p>
          <a:r>
            <a:rPr lang="it-IT" dirty="0" err="1"/>
            <a:t>AuctioneerAgent</a:t>
          </a:r>
          <a:r>
            <a:rPr lang="it-IT" dirty="0"/>
            <a:t> </a:t>
          </a:r>
        </a:p>
        <a:p>
          <a:endParaRPr lang="en-US" dirty="0"/>
        </a:p>
      </dgm:t>
    </dgm:pt>
    <dgm:pt modelId="{CBDCEC04-1AC9-44E7-A733-4E58BAC50E30}" type="parTrans" cxnId="{43B66CC0-F348-4FA0-8EAF-9139ACB281F8}">
      <dgm:prSet/>
      <dgm:spPr/>
      <dgm:t>
        <a:bodyPr/>
        <a:lstStyle/>
        <a:p>
          <a:endParaRPr lang="en-US"/>
        </a:p>
      </dgm:t>
    </dgm:pt>
    <dgm:pt modelId="{1B5C3656-8061-44EE-8E4C-5B5D994E2023}" type="sibTrans" cxnId="{43B66CC0-F348-4FA0-8EAF-9139ACB281F8}">
      <dgm:prSet/>
      <dgm:spPr/>
      <dgm:t>
        <a:bodyPr/>
        <a:lstStyle/>
        <a:p>
          <a:endParaRPr lang="en-US"/>
        </a:p>
      </dgm:t>
    </dgm:pt>
    <dgm:pt modelId="{F17908BD-2829-4E33-AB35-CB62731640C3}">
      <dgm:prSet/>
      <dgm:spPr/>
      <dgm:t>
        <a:bodyPr/>
        <a:lstStyle/>
        <a:p>
          <a:r>
            <a:rPr lang="it-IT" dirty="0" err="1"/>
            <a:t>BidderAgent</a:t>
          </a:r>
          <a:r>
            <a:rPr lang="it-IT" dirty="0"/>
            <a:t>  </a:t>
          </a:r>
        </a:p>
        <a:p>
          <a:endParaRPr lang="en-US" dirty="0"/>
        </a:p>
      </dgm:t>
    </dgm:pt>
    <dgm:pt modelId="{1EDC34C0-FC25-461F-9425-C4AFCC65195A}" type="parTrans" cxnId="{5B029D11-CC14-494A-89BE-C96DA22B18C0}">
      <dgm:prSet/>
      <dgm:spPr/>
      <dgm:t>
        <a:bodyPr/>
        <a:lstStyle/>
        <a:p>
          <a:endParaRPr lang="en-US"/>
        </a:p>
      </dgm:t>
    </dgm:pt>
    <dgm:pt modelId="{3377ADF0-CF42-4457-A00D-11F364E25FE0}" type="sibTrans" cxnId="{5B029D11-CC14-494A-89BE-C96DA22B18C0}">
      <dgm:prSet/>
      <dgm:spPr/>
      <dgm:t>
        <a:bodyPr/>
        <a:lstStyle/>
        <a:p>
          <a:endParaRPr lang="en-US"/>
        </a:p>
      </dgm:t>
    </dgm:pt>
    <dgm:pt modelId="{FF8F0BDD-EA7A-459F-9C2D-AA2A3D83FB61}" type="pres">
      <dgm:prSet presAssocID="{0A1D97B9-2E22-4220-BAEF-2D18C58DF840}" presName="root" presStyleCnt="0">
        <dgm:presLayoutVars>
          <dgm:dir/>
          <dgm:resizeHandles val="exact"/>
        </dgm:presLayoutVars>
      </dgm:prSet>
      <dgm:spPr/>
    </dgm:pt>
    <dgm:pt modelId="{6A160A04-EF81-4EEB-972B-E1705FD73EAB}" type="pres">
      <dgm:prSet presAssocID="{09588CDA-CE4F-4850-A361-A8DB481DD71E}" presName="compNode" presStyleCnt="0"/>
      <dgm:spPr/>
    </dgm:pt>
    <dgm:pt modelId="{758967FA-DEC7-45D2-A3FD-009FABDB8DCD}" type="pres">
      <dgm:prSet presAssocID="{09588CDA-CE4F-4850-A361-A8DB481DD71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tinazione"/>
        </a:ext>
      </dgm:extLst>
    </dgm:pt>
    <dgm:pt modelId="{8E9A4A7B-2FC4-447E-ADD7-77721734461A}" type="pres">
      <dgm:prSet presAssocID="{09588CDA-CE4F-4850-A361-A8DB481DD71E}" presName="spaceRect" presStyleCnt="0"/>
      <dgm:spPr/>
    </dgm:pt>
    <dgm:pt modelId="{0316730C-C537-476F-A8E0-3E19F185CEC7}" type="pres">
      <dgm:prSet presAssocID="{09588CDA-CE4F-4850-A361-A8DB481DD71E}" presName="textRect" presStyleLbl="revTx" presStyleIdx="0" presStyleCnt="2">
        <dgm:presLayoutVars>
          <dgm:chMax val="1"/>
          <dgm:chPref val="1"/>
        </dgm:presLayoutVars>
      </dgm:prSet>
      <dgm:spPr/>
    </dgm:pt>
    <dgm:pt modelId="{0C0A83FF-AAC1-4EBB-A39C-B17F16402479}" type="pres">
      <dgm:prSet presAssocID="{1B5C3656-8061-44EE-8E4C-5B5D994E2023}" presName="sibTrans" presStyleCnt="0"/>
      <dgm:spPr/>
    </dgm:pt>
    <dgm:pt modelId="{61CDBC66-5AF6-4BD9-AD67-A954FD3A407F}" type="pres">
      <dgm:prSet presAssocID="{F17908BD-2829-4E33-AB35-CB62731640C3}" presName="compNode" presStyleCnt="0"/>
      <dgm:spPr/>
    </dgm:pt>
    <dgm:pt modelId="{CC80AEA0-3562-4D9D-B5FD-5FD9CAD2399C}" type="pres">
      <dgm:prSet presAssocID="{F17908BD-2829-4E33-AB35-CB62731640C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36C1BD0-6E8B-4B07-B3E3-F7597854E7DC}" type="pres">
      <dgm:prSet presAssocID="{F17908BD-2829-4E33-AB35-CB62731640C3}" presName="spaceRect" presStyleCnt="0"/>
      <dgm:spPr/>
    </dgm:pt>
    <dgm:pt modelId="{C1BD4182-C31A-4D04-A98F-3149DE84ADB9}" type="pres">
      <dgm:prSet presAssocID="{F17908BD-2829-4E33-AB35-CB62731640C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B029D11-CC14-494A-89BE-C96DA22B18C0}" srcId="{0A1D97B9-2E22-4220-BAEF-2D18C58DF840}" destId="{F17908BD-2829-4E33-AB35-CB62731640C3}" srcOrd="1" destOrd="0" parTransId="{1EDC34C0-FC25-461F-9425-C4AFCC65195A}" sibTransId="{3377ADF0-CF42-4457-A00D-11F364E25FE0}"/>
    <dgm:cxn modelId="{96C4382C-1140-4780-975D-4041FC1025EA}" type="presOf" srcId="{09588CDA-CE4F-4850-A361-A8DB481DD71E}" destId="{0316730C-C537-476F-A8E0-3E19F185CEC7}" srcOrd="0" destOrd="0" presId="urn:microsoft.com/office/officeart/2018/2/layout/IconLabelList"/>
    <dgm:cxn modelId="{7680A859-D414-4717-92F7-345A12B17F63}" type="presOf" srcId="{F17908BD-2829-4E33-AB35-CB62731640C3}" destId="{C1BD4182-C31A-4D04-A98F-3149DE84ADB9}" srcOrd="0" destOrd="0" presId="urn:microsoft.com/office/officeart/2018/2/layout/IconLabelList"/>
    <dgm:cxn modelId="{43B66CC0-F348-4FA0-8EAF-9139ACB281F8}" srcId="{0A1D97B9-2E22-4220-BAEF-2D18C58DF840}" destId="{09588CDA-CE4F-4850-A361-A8DB481DD71E}" srcOrd="0" destOrd="0" parTransId="{CBDCEC04-1AC9-44E7-A733-4E58BAC50E30}" sibTransId="{1B5C3656-8061-44EE-8E4C-5B5D994E2023}"/>
    <dgm:cxn modelId="{37ED55E8-9C80-4F15-B49D-B8AB253DE2FC}" type="presOf" srcId="{0A1D97B9-2E22-4220-BAEF-2D18C58DF840}" destId="{FF8F0BDD-EA7A-459F-9C2D-AA2A3D83FB61}" srcOrd="0" destOrd="0" presId="urn:microsoft.com/office/officeart/2018/2/layout/IconLabelList"/>
    <dgm:cxn modelId="{4E891F75-0F83-4186-A072-7A951C59307E}" type="presParOf" srcId="{FF8F0BDD-EA7A-459F-9C2D-AA2A3D83FB61}" destId="{6A160A04-EF81-4EEB-972B-E1705FD73EAB}" srcOrd="0" destOrd="0" presId="urn:microsoft.com/office/officeart/2018/2/layout/IconLabelList"/>
    <dgm:cxn modelId="{B35E5407-9B07-4CC7-9A73-55D70841EBF2}" type="presParOf" srcId="{6A160A04-EF81-4EEB-972B-E1705FD73EAB}" destId="{758967FA-DEC7-45D2-A3FD-009FABDB8DCD}" srcOrd="0" destOrd="0" presId="urn:microsoft.com/office/officeart/2018/2/layout/IconLabelList"/>
    <dgm:cxn modelId="{58141729-157D-4897-B41D-FAA291E03080}" type="presParOf" srcId="{6A160A04-EF81-4EEB-972B-E1705FD73EAB}" destId="{8E9A4A7B-2FC4-447E-ADD7-77721734461A}" srcOrd="1" destOrd="0" presId="urn:microsoft.com/office/officeart/2018/2/layout/IconLabelList"/>
    <dgm:cxn modelId="{3358AE06-DBF1-49F9-B73D-D31F2C9E1D86}" type="presParOf" srcId="{6A160A04-EF81-4EEB-972B-E1705FD73EAB}" destId="{0316730C-C537-476F-A8E0-3E19F185CEC7}" srcOrd="2" destOrd="0" presId="urn:microsoft.com/office/officeart/2018/2/layout/IconLabelList"/>
    <dgm:cxn modelId="{EBBBD434-FC96-4AB0-8FC5-08D8B4D2EA8A}" type="presParOf" srcId="{FF8F0BDD-EA7A-459F-9C2D-AA2A3D83FB61}" destId="{0C0A83FF-AAC1-4EBB-A39C-B17F16402479}" srcOrd="1" destOrd="0" presId="urn:microsoft.com/office/officeart/2018/2/layout/IconLabelList"/>
    <dgm:cxn modelId="{B6A9FF95-B71C-4C82-97B0-7F7AE2FE2333}" type="presParOf" srcId="{FF8F0BDD-EA7A-459F-9C2D-AA2A3D83FB61}" destId="{61CDBC66-5AF6-4BD9-AD67-A954FD3A407F}" srcOrd="2" destOrd="0" presId="urn:microsoft.com/office/officeart/2018/2/layout/IconLabelList"/>
    <dgm:cxn modelId="{7A72A659-77CA-4450-B919-606D3F50D416}" type="presParOf" srcId="{61CDBC66-5AF6-4BD9-AD67-A954FD3A407F}" destId="{CC80AEA0-3562-4D9D-B5FD-5FD9CAD2399C}" srcOrd="0" destOrd="0" presId="urn:microsoft.com/office/officeart/2018/2/layout/IconLabelList"/>
    <dgm:cxn modelId="{909703FD-8AC2-4850-A59F-67325C749A81}" type="presParOf" srcId="{61CDBC66-5AF6-4BD9-AD67-A954FD3A407F}" destId="{636C1BD0-6E8B-4B07-B3E3-F7597854E7DC}" srcOrd="1" destOrd="0" presId="urn:microsoft.com/office/officeart/2018/2/layout/IconLabelList"/>
    <dgm:cxn modelId="{D94FF6AC-A88D-40B9-869A-F1A36DC7EB08}" type="presParOf" srcId="{61CDBC66-5AF6-4BD9-AD67-A954FD3A407F}" destId="{C1BD4182-C31A-4D04-A98F-3149DE84ADB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7B1AF-29BD-444D-9FDB-29A08A3A8DD1}">
      <dsp:nvSpPr>
        <dsp:cNvPr id="0" name=""/>
        <dsp:cNvSpPr/>
      </dsp:nvSpPr>
      <dsp:spPr>
        <a:xfrm>
          <a:off x="915389" y="632537"/>
          <a:ext cx="1248817" cy="12488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E2B4A-CEEC-4F19-B673-74F6012A58C9}">
      <dsp:nvSpPr>
        <dsp:cNvPr id="0" name=""/>
        <dsp:cNvSpPr/>
      </dsp:nvSpPr>
      <dsp:spPr>
        <a:xfrm>
          <a:off x="152223" y="222886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highlight>
                <a:srgbClr val="FFFF00"/>
              </a:highlight>
            </a:rPr>
            <a:t>AGENTE BANDITORE </a:t>
          </a:r>
          <a:r>
            <a:rPr lang="it-IT" sz="1600" kern="1200" dirty="0"/>
            <a:t>(</a:t>
          </a:r>
          <a:r>
            <a:rPr lang="it-IT" sz="1600" kern="1200" dirty="0" err="1"/>
            <a:t>Auctioneer</a:t>
          </a:r>
          <a:r>
            <a:rPr lang="it-IT" sz="1600" kern="1200" dirty="0"/>
            <a:t>):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vuole vendere un bene;</a:t>
          </a:r>
          <a:endParaRPr lang="en-US" sz="1600" kern="1200" dirty="0"/>
        </a:p>
      </dsp:txBody>
      <dsp:txXfrm>
        <a:off x="152223" y="2228862"/>
        <a:ext cx="2775150" cy="720000"/>
      </dsp:txXfrm>
    </dsp:sp>
    <dsp:sp modelId="{8B7E8D2F-F1B9-4E69-B918-30CE87DFFE19}">
      <dsp:nvSpPr>
        <dsp:cNvPr id="0" name=""/>
        <dsp:cNvSpPr/>
      </dsp:nvSpPr>
      <dsp:spPr>
        <a:xfrm>
          <a:off x="4176191" y="632537"/>
          <a:ext cx="1248817" cy="12488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72F9B-05D8-453D-863C-C26F7FB52A5A}">
      <dsp:nvSpPr>
        <dsp:cNvPr id="0" name=""/>
        <dsp:cNvSpPr/>
      </dsp:nvSpPr>
      <dsp:spPr>
        <a:xfrm>
          <a:off x="3413024" y="222886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highlight>
                <a:srgbClr val="FFFF00"/>
              </a:highlight>
            </a:rPr>
            <a:t>AGENTI OFFERENTI </a:t>
          </a:r>
          <a:r>
            <a:rPr lang="it-IT" sz="1600" kern="1200" dirty="0"/>
            <a:t>(</a:t>
          </a:r>
          <a:r>
            <a:rPr lang="it-IT" sz="1600" kern="1200" dirty="0" err="1"/>
            <a:t>Bidder</a:t>
          </a:r>
          <a:r>
            <a:rPr lang="it-IT" sz="1600" kern="1200" dirty="0"/>
            <a:t>): vogliono acquistare il bene messo all’asta dal banditore.</a:t>
          </a:r>
          <a:endParaRPr lang="en-US" sz="1600" kern="1200" dirty="0"/>
        </a:p>
      </dsp:txBody>
      <dsp:txXfrm>
        <a:off x="3413024" y="2228862"/>
        <a:ext cx="2775150" cy="720000"/>
      </dsp:txXfrm>
    </dsp:sp>
    <dsp:sp modelId="{2CFEAC47-6107-4FBA-885A-650E0F74458C}">
      <dsp:nvSpPr>
        <dsp:cNvPr id="0" name=""/>
        <dsp:cNvSpPr/>
      </dsp:nvSpPr>
      <dsp:spPr>
        <a:xfrm>
          <a:off x="7436992" y="632537"/>
          <a:ext cx="1248817" cy="12488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B6460-2E1F-43EA-B912-100661FD2917}">
      <dsp:nvSpPr>
        <dsp:cNvPr id="0" name=""/>
        <dsp:cNvSpPr/>
      </dsp:nvSpPr>
      <dsp:spPr>
        <a:xfrm>
          <a:off x="6673826" y="222886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Gli offerenti sono interessati ad acquistare il bene al minor prezzo possibile.</a:t>
          </a:r>
          <a:endParaRPr lang="en-US" sz="1600" kern="1200"/>
        </a:p>
      </dsp:txBody>
      <dsp:txXfrm>
        <a:off x="6673826" y="2228862"/>
        <a:ext cx="27751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967FA-DEC7-45D2-A3FD-009FABDB8DCD}">
      <dsp:nvSpPr>
        <dsp:cNvPr id="0" name=""/>
        <dsp:cNvSpPr/>
      </dsp:nvSpPr>
      <dsp:spPr>
        <a:xfrm>
          <a:off x="1290599" y="22346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6730C-C537-476F-A8E0-3E19F185CEC7}">
      <dsp:nvSpPr>
        <dsp:cNvPr id="0" name=""/>
        <dsp:cNvSpPr/>
      </dsp:nvSpPr>
      <dsp:spPr>
        <a:xfrm>
          <a:off x="102599" y="263793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 err="1"/>
            <a:t>AuctioneerAgent</a:t>
          </a:r>
          <a:r>
            <a:rPr lang="it-IT" sz="2300" kern="1200" dirty="0"/>
            <a:t>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102599" y="2637939"/>
        <a:ext cx="4320000" cy="720000"/>
      </dsp:txXfrm>
    </dsp:sp>
    <dsp:sp modelId="{CC80AEA0-3562-4D9D-B5FD-5FD9CAD2399C}">
      <dsp:nvSpPr>
        <dsp:cNvPr id="0" name=""/>
        <dsp:cNvSpPr/>
      </dsp:nvSpPr>
      <dsp:spPr>
        <a:xfrm>
          <a:off x="6366600" y="22346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D4182-C31A-4D04-A98F-3149DE84ADB9}">
      <dsp:nvSpPr>
        <dsp:cNvPr id="0" name=""/>
        <dsp:cNvSpPr/>
      </dsp:nvSpPr>
      <dsp:spPr>
        <a:xfrm>
          <a:off x="5178600" y="263793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 err="1"/>
            <a:t>BidderAgent</a:t>
          </a:r>
          <a:r>
            <a:rPr lang="it-IT" sz="2300" kern="1200" dirty="0"/>
            <a:t> 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5178600" y="2637939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AEE4273-6F46-4892-B257-96C4587E5DBD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571F66-20EF-41D3-8FD2-BEF38C9686DF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08247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4273-6F46-4892-B257-96C4587E5DBD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1F66-20EF-41D3-8FD2-BEF38C9686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157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4273-6F46-4892-B257-96C4587E5DBD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1F66-20EF-41D3-8FD2-BEF38C9686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380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4273-6F46-4892-B257-96C4587E5DBD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1F66-20EF-41D3-8FD2-BEF38C9686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28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EE4273-6F46-4892-B257-96C4587E5DBD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571F66-20EF-41D3-8FD2-BEF38C9686DF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5492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4273-6F46-4892-B257-96C4587E5DBD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1F66-20EF-41D3-8FD2-BEF38C9686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670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4273-6F46-4892-B257-96C4587E5DBD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1F66-20EF-41D3-8FD2-BEF38C9686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31098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4273-6F46-4892-B257-96C4587E5DBD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1F66-20EF-41D3-8FD2-BEF38C9686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846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4273-6F46-4892-B257-96C4587E5DBD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1F66-20EF-41D3-8FD2-BEF38C9686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028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EE4273-6F46-4892-B257-96C4587E5DBD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571F66-20EF-41D3-8FD2-BEF38C9686DF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5655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EE4273-6F46-4892-B257-96C4587E5DBD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571F66-20EF-41D3-8FD2-BEF38C9686DF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888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AEE4273-6F46-4892-B257-96C4587E5DBD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A571F66-20EF-41D3-8FD2-BEF38C9686DF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633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A1B1FFD-8614-4C69-AD62-15B4F299B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06" y="1086143"/>
            <a:ext cx="9969910" cy="3540448"/>
          </a:xfrm>
        </p:spPr>
        <p:txBody>
          <a:bodyPr anchor="b">
            <a:normAutofit/>
          </a:bodyPr>
          <a:lstStyle/>
          <a:p>
            <a:r>
              <a:rPr lang="it-IT" dirty="0"/>
              <a:t>Jade project</a:t>
            </a: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183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5F36F9-FA03-41D5-8E93-1835893C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err="1">
                <a:sym typeface="Wingdings" panose="05000000000000000000" pitchFamily="2" charset="2"/>
              </a:rPr>
              <a:t>AuctioneerAgent</a:t>
            </a:r>
            <a:r>
              <a:rPr lang="it-IT" sz="4000" dirty="0">
                <a:sym typeface="Wingdings" panose="05000000000000000000" pitchFamily="2" charset="2"/>
              </a:rPr>
              <a:t> (4) – case 2/case3/case4</a:t>
            </a:r>
            <a:endParaRPr lang="it-IT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EDB31B-C9DB-4FF0-B9B9-EBE9BE8A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ighlight>
                  <a:srgbClr val="FFFF00"/>
                </a:highlight>
              </a:rPr>
              <a:t>case 2</a:t>
            </a:r>
            <a:r>
              <a:rPr lang="it-IT" dirty="0"/>
              <a:t>: </a:t>
            </a:r>
            <a:r>
              <a:rPr lang="it-IT" dirty="0" err="1"/>
              <a:t>send</a:t>
            </a:r>
            <a:r>
              <a:rPr lang="it-IT" dirty="0"/>
              <a:t> msg(</a:t>
            </a:r>
            <a:r>
              <a:rPr lang="it-IT" dirty="0">
                <a:highlight>
                  <a:srgbClr val="FFFF00"/>
                </a:highlight>
              </a:rPr>
              <a:t>INFORM</a:t>
            </a:r>
            <a:r>
              <a:rPr lang="it-IT" dirty="0"/>
              <a:t>) with </a:t>
            </a:r>
            <a:r>
              <a:rPr lang="it-IT" dirty="0" err="1">
                <a:highlight>
                  <a:srgbClr val="FFFF00"/>
                </a:highlight>
              </a:rPr>
              <a:t>maxOffer</a:t>
            </a:r>
            <a:r>
              <a:rPr lang="it-IT" dirty="0"/>
              <a:t> to </a:t>
            </a:r>
            <a:r>
              <a:rPr lang="it-IT" dirty="0" err="1"/>
              <a:t>interested</a:t>
            </a:r>
            <a:r>
              <a:rPr lang="it-IT" dirty="0"/>
              <a:t> </a:t>
            </a:r>
            <a:r>
              <a:rPr lang="it-IT" dirty="0" err="1"/>
              <a:t>Bibber</a:t>
            </a:r>
            <a:r>
              <a:rPr lang="it-IT" dirty="0"/>
              <a:t> (for </a:t>
            </a:r>
            <a:r>
              <a:rPr lang="it-IT" dirty="0" err="1"/>
              <a:t>raise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>
                <a:highlight>
                  <a:srgbClr val="FFFF00"/>
                </a:highlight>
              </a:rPr>
              <a:t>case 3</a:t>
            </a:r>
            <a:r>
              <a:rPr lang="it-IT" dirty="0"/>
              <a:t>:</a:t>
            </a:r>
            <a:r>
              <a:rPr lang="en-US" dirty="0"/>
              <a:t> send msg(</a:t>
            </a:r>
            <a:r>
              <a:rPr lang="en-US" dirty="0">
                <a:highlight>
                  <a:srgbClr val="FFFF00"/>
                </a:highlight>
              </a:rPr>
              <a:t>ACCEPT_PROPOSAL</a:t>
            </a:r>
            <a:r>
              <a:rPr lang="en-US" dirty="0"/>
              <a:t>) to </a:t>
            </a:r>
            <a:r>
              <a:rPr lang="en-US" dirty="0" err="1">
                <a:highlight>
                  <a:srgbClr val="FFFF00"/>
                </a:highlight>
              </a:rPr>
              <a:t>maxOfferBidder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en-US" dirty="0"/>
              <a:t>case 4: wait msg(</a:t>
            </a:r>
            <a:r>
              <a:rPr lang="en-US" dirty="0">
                <a:highlight>
                  <a:srgbClr val="FFFF00"/>
                </a:highlight>
              </a:rPr>
              <a:t>INFORM/REFUSE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 print “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sale or not</a:t>
            </a:r>
            <a:r>
              <a:rPr lang="en-US" dirty="0">
                <a:sym typeface="Wingdings" panose="05000000000000000000" pitchFamily="2" charset="2"/>
              </a:rPr>
              <a:t>”</a:t>
            </a:r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616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971F6E-2A16-4288-B3DD-840B1E92F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622" y="668045"/>
            <a:ext cx="3910614" cy="1485900"/>
          </a:xfrm>
        </p:spPr>
        <p:txBody>
          <a:bodyPr>
            <a:normAutofit/>
          </a:bodyPr>
          <a:lstStyle/>
          <a:p>
            <a:r>
              <a:rPr lang="it-IT" sz="4000" dirty="0" err="1"/>
              <a:t>BidderAgent</a:t>
            </a:r>
            <a:r>
              <a:rPr lang="it-IT" sz="4000" dirty="0"/>
              <a:t>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A6B17F-BBF7-4073-BFFA-3E76A09FC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Variables</a:t>
            </a:r>
            <a:endParaRPr lang="it-IT" dirty="0"/>
          </a:p>
          <a:p>
            <a:pPr lvl="1"/>
            <a:r>
              <a:rPr lang="en-US" dirty="0"/>
              <a:t>public int budget; </a:t>
            </a:r>
            <a:r>
              <a:rPr lang="en-US" dirty="0">
                <a:sym typeface="Wingdings" panose="05000000000000000000" pitchFamily="2" charset="2"/>
              </a:rPr>
              <a:t> random: min: 100 – max: 200 (simplification)</a:t>
            </a:r>
            <a:endParaRPr lang="en-US" dirty="0"/>
          </a:p>
          <a:p>
            <a:pPr lvl="1"/>
            <a:r>
              <a:rPr lang="en-US" dirty="0"/>
              <a:t>public int </a:t>
            </a:r>
            <a:r>
              <a:rPr lang="en-US" dirty="0" err="1"/>
              <a:t>actualValue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current offer value</a:t>
            </a:r>
            <a:endParaRPr lang="en-US" dirty="0"/>
          </a:p>
          <a:p>
            <a:pPr lvl="1"/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interested = false; </a:t>
            </a:r>
            <a:r>
              <a:rPr lang="en-US" dirty="0">
                <a:sym typeface="Wingdings" panose="05000000000000000000" pitchFamily="2" charset="2"/>
              </a:rPr>
              <a:t> input</a:t>
            </a:r>
          </a:p>
          <a:p>
            <a:pPr lvl="1"/>
            <a:endParaRPr lang="it-IT" dirty="0">
              <a:sym typeface="Wingdings" panose="05000000000000000000" pitchFamily="2" charset="2"/>
            </a:endParaRPr>
          </a:p>
          <a:p>
            <a:r>
              <a:rPr lang="it-IT" dirty="0" err="1">
                <a:sym typeface="Wingdings" panose="05000000000000000000" pitchFamily="2" charset="2"/>
              </a:rPr>
              <a:t>Behaviour</a:t>
            </a:r>
            <a:endParaRPr lang="it-IT" dirty="0">
              <a:sym typeface="Wingdings" panose="05000000000000000000" pitchFamily="2" charset="2"/>
            </a:endParaRPr>
          </a:p>
          <a:p>
            <a:pPr lvl="1"/>
            <a:r>
              <a:rPr lang="it-IT" i="0" dirty="0" err="1">
                <a:highlight>
                  <a:srgbClr val="FFFF00"/>
                </a:highlight>
              </a:rPr>
              <a:t>OfferOrRefuse</a:t>
            </a:r>
            <a:r>
              <a:rPr lang="it-IT" i="0" dirty="0"/>
              <a:t> </a:t>
            </a:r>
            <a:r>
              <a:rPr lang="it-IT" i="0" dirty="0">
                <a:sym typeface="Wingdings" panose="05000000000000000000" pitchFamily="2" charset="2"/>
              </a:rPr>
              <a:t> wait CFP and first </a:t>
            </a:r>
            <a:r>
              <a:rPr lang="it-IT" i="0" dirty="0" err="1">
                <a:sym typeface="Wingdings" panose="05000000000000000000" pitchFamily="2" charset="2"/>
              </a:rPr>
              <a:t>offer</a:t>
            </a:r>
            <a:endParaRPr lang="it-IT" i="0" dirty="0">
              <a:sym typeface="Wingdings" panose="05000000000000000000" pitchFamily="2" charset="2"/>
            </a:endParaRPr>
          </a:p>
          <a:p>
            <a:pPr lvl="1"/>
            <a:r>
              <a:rPr lang="it-IT" i="0" dirty="0" err="1">
                <a:highlight>
                  <a:srgbClr val="FFFF00"/>
                </a:highlight>
              </a:rPr>
              <a:t>OfferRaise</a:t>
            </a:r>
            <a:r>
              <a:rPr lang="it-IT" i="0" dirty="0"/>
              <a:t> </a:t>
            </a:r>
            <a:r>
              <a:rPr lang="it-IT" i="0" dirty="0">
                <a:sym typeface="Wingdings" panose="05000000000000000000" pitchFamily="2" charset="2"/>
              </a:rPr>
              <a:t> </a:t>
            </a:r>
            <a:r>
              <a:rPr lang="it-IT" i="0" dirty="0" err="1">
                <a:sym typeface="Wingdings" panose="05000000000000000000" pitchFamily="2" charset="2"/>
              </a:rPr>
              <a:t>increment</a:t>
            </a:r>
            <a:r>
              <a:rPr lang="it-IT" i="0" dirty="0">
                <a:sym typeface="Wingdings" panose="05000000000000000000" pitchFamily="2" charset="2"/>
              </a:rPr>
              <a:t> </a:t>
            </a:r>
            <a:r>
              <a:rPr lang="it-IT" i="0" dirty="0" err="1">
                <a:sym typeface="Wingdings" panose="05000000000000000000" pitchFamily="2" charset="2"/>
              </a:rPr>
              <a:t>offer</a:t>
            </a:r>
            <a:r>
              <a:rPr lang="it-IT" i="0" dirty="0">
                <a:sym typeface="Wingdings" panose="05000000000000000000" pitchFamily="2" charset="2"/>
              </a:rPr>
              <a:t> </a:t>
            </a:r>
            <a:r>
              <a:rPr lang="it-IT" i="0" dirty="0" err="1">
                <a:sym typeface="Wingdings" panose="05000000000000000000" pitchFamily="2" charset="2"/>
              </a:rPr>
              <a:t>value</a:t>
            </a:r>
            <a:endParaRPr lang="it-IT" i="0" dirty="0">
              <a:sym typeface="Wingdings" panose="05000000000000000000" pitchFamily="2" charset="2"/>
            </a:endParaRPr>
          </a:p>
          <a:p>
            <a:pPr lvl="1"/>
            <a:r>
              <a:rPr lang="it-IT" i="0" dirty="0" err="1">
                <a:highlight>
                  <a:srgbClr val="FFFF00"/>
                </a:highlight>
              </a:rPr>
              <a:t>PaymentInform</a:t>
            </a:r>
            <a:endParaRPr lang="en-US" dirty="0">
              <a:highlight>
                <a:srgbClr val="FFFF00"/>
              </a:highlight>
              <a:sym typeface="Wingdings" panose="05000000000000000000" pitchFamily="2" charset="2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0A1F454-78F6-4D20-A70B-1FDE9EAB4FA0}"/>
              </a:ext>
            </a:extLst>
          </p:cNvPr>
          <p:cNvSpPr/>
          <p:nvPr/>
        </p:nvSpPr>
        <p:spPr>
          <a:xfrm>
            <a:off x="6243221" y="419479"/>
            <a:ext cx="4285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bidder1:BidderAgent(</a:t>
            </a:r>
            <a:r>
              <a:rPr lang="it-IT" dirty="0" err="1">
                <a:highlight>
                  <a:srgbClr val="FFFF00"/>
                </a:highlight>
              </a:rPr>
              <a:t>true</a:t>
            </a:r>
            <a:r>
              <a:rPr lang="it-IT" dirty="0"/>
              <a:t>);</a:t>
            </a:r>
          </a:p>
          <a:p>
            <a:r>
              <a:rPr lang="it-IT" dirty="0"/>
              <a:t>bidder2:BidderAgent(</a:t>
            </a:r>
            <a:r>
              <a:rPr lang="it-IT" dirty="0" err="1">
                <a:highlight>
                  <a:srgbClr val="FFFF00"/>
                </a:highlight>
              </a:rPr>
              <a:t>true</a:t>
            </a:r>
            <a:r>
              <a:rPr lang="it-IT" dirty="0"/>
              <a:t>), </a:t>
            </a:r>
          </a:p>
          <a:p>
            <a:r>
              <a:rPr lang="it-IT" dirty="0"/>
              <a:t>… </a:t>
            </a:r>
          </a:p>
          <a:p>
            <a:r>
              <a:rPr lang="it-IT" dirty="0" err="1">
                <a:highlight>
                  <a:srgbClr val="FFFF00"/>
                </a:highlight>
              </a:rPr>
              <a:t>bidderN</a:t>
            </a:r>
            <a:r>
              <a:rPr lang="it-IT" dirty="0" err="1"/>
              <a:t>:BidderAgent</a:t>
            </a:r>
            <a:r>
              <a:rPr lang="it-IT" dirty="0"/>
              <a:t>(</a:t>
            </a:r>
            <a:r>
              <a:rPr lang="it-IT" dirty="0">
                <a:highlight>
                  <a:srgbClr val="FFFF00"/>
                </a:highlight>
              </a:rPr>
              <a:t>BOOLEAN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4985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914333-E85F-4159-BAF4-8E86DEC9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err="1"/>
              <a:t>BidderAgent</a:t>
            </a:r>
            <a:r>
              <a:rPr lang="it-IT" sz="4000" dirty="0"/>
              <a:t> (2) – </a:t>
            </a:r>
            <a:r>
              <a:rPr lang="it-IT" sz="4000" dirty="0" err="1">
                <a:highlight>
                  <a:srgbClr val="FFFF00"/>
                </a:highlight>
              </a:rPr>
              <a:t>OfferOrRefuse</a:t>
            </a:r>
            <a:endParaRPr lang="it-IT" sz="4000" dirty="0">
              <a:highlight>
                <a:srgbClr val="FFFF00"/>
              </a:highlight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F8FA99-45BC-4309-88B0-20675172F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ighlight>
                  <a:srgbClr val="FFFF00"/>
                </a:highlight>
              </a:rPr>
              <a:t>wait(CFP) </a:t>
            </a:r>
            <a:r>
              <a:rPr lang="it-IT" dirty="0"/>
              <a:t>from </a:t>
            </a:r>
            <a:r>
              <a:rPr lang="it-IT" dirty="0" err="1"/>
              <a:t>AuctioneerAgent</a:t>
            </a:r>
            <a:endParaRPr lang="it-IT" dirty="0"/>
          </a:p>
          <a:p>
            <a:endParaRPr lang="it-IT" dirty="0"/>
          </a:p>
          <a:p>
            <a:r>
              <a:rPr lang="it-IT" dirty="0" err="1">
                <a:highlight>
                  <a:srgbClr val="FFFF00"/>
                </a:highlight>
              </a:rPr>
              <a:t>Intereseted</a:t>
            </a:r>
            <a:r>
              <a:rPr lang="it-IT" dirty="0">
                <a:highlight>
                  <a:srgbClr val="FFFF00"/>
                </a:highlight>
              </a:rPr>
              <a:t>? (input)</a:t>
            </a:r>
          </a:p>
          <a:p>
            <a:pPr lvl="1"/>
            <a:r>
              <a:rPr lang="it-IT" dirty="0"/>
              <a:t>yes </a:t>
            </a:r>
            <a:r>
              <a:rPr lang="it-IT" dirty="0">
                <a:sym typeface="Wingdings" panose="05000000000000000000" pitchFamily="2" charset="2"/>
              </a:rPr>
              <a:t> propose </a:t>
            </a:r>
            <a:r>
              <a:rPr lang="it-IT" dirty="0" err="1">
                <a:sym typeface="Wingdings" panose="05000000000000000000" pitchFamily="2" charset="2"/>
              </a:rPr>
              <a:t>offer</a:t>
            </a:r>
            <a:r>
              <a:rPr lang="it-IT" dirty="0">
                <a:sym typeface="Wingdings" panose="05000000000000000000" pitchFamily="2" charset="2"/>
              </a:rPr>
              <a:t> (</a:t>
            </a:r>
            <a:r>
              <a:rPr lang="it-IT" dirty="0" err="1">
                <a:sym typeface="Wingdings" panose="05000000000000000000" pitchFamily="2" charset="2"/>
              </a:rPr>
              <a:t>initialPrice</a:t>
            </a:r>
            <a:r>
              <a:rPr lang="it-IT" dirty="0">
                <a:sym typeface="Wingdings" panose="05000000000000000000" pitchFamily="2" charset="2"/>
              </a:rPr>
              <a:t> + </a:t>
            </a:r>
            <a:r>
              <a:rPr lang="it-IT" dirty="0" err="1">
                <a:sym typeface="Wingdings" panose="05000000000000000000" pitchFamily="2" charset="2"/>
              </a:rPr>
              <a:t>incrementRandom</a:t>
            </a:r>
            <a:r>
              <a:rPr lang="it-IT" dirty="0">
                <a:sym typeface="Wingdings" panose="05000000000000000000" pitchFamily="2" charset="2"/>
              </a:rPr>
              <a:t> (1-10))</a:t>
            </a:r>
            <a:endParaRPr lang="it-IT" dirty="0"/>
          </a:p>
          <a:p>
            <a:pPr lvl="1"/>
            <a:r>
              <a:rPr lang="it-IT" dirty="0"/>
              <a:t>no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refuse</a:t>
            </a:r>
            <a:endParaRPr lang="it-I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79743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0B97D8-F354-4DA1-A10B-CB5EBEDF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err="1"/>
              <a:t>BidderAgent</a:t>
            </a:r>
            <a:r>
              <a:rPr lang="it-IT" sz="4000" dirty="0"/>
              <a:t> (3) – </a:t>
            </a:r>
            <a:r>
              <a:rPr lang="it-IT" sz="4000" dirty="0" err="1">
                <a:highlight>
                  <a:srgbClr val="FFFF00"/>
                </a:highlight>
              </a:rPr>
              <a:t>OfferRaise</a:t>
            </a:r>
            <a:endParaRPr lang="it-IT" sz="4000" dirty="0">
              <a:highlight>
                <a:srgbClr val="FFFF00"/>
              </a:highlight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A870C0-A965-4C5A-906F-1599C5A7A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ighlight>
                  <a:srgbClr val="FFFF00"/>
                </a:highlight>
              </a:rPr>
              <a:t>wait(INFORM) </a:t>
            </a:r>
            <a:r>
              <a:rPr lang="it-IT" dirty="0" err="1">
                <a:highlight>
                  <a:srgbClr val="FFFF00"/>
                </a:highlight>
              </a:rPr>
              <a:t>maxOffer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/>
              <a:t>from </a:t>
            </a:r>
            <a:r>
              <a:rPr lang="it-IT" dirty="0" err="1"/>
              <a:t>AuctioneerAgent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offer</a:t>
            </a:r>
            <a:r>
              <a:rPr lang="it-IT" dirty="0"/>
              <a:t> &lt; budget?</a:t>
            </a:r>
          </a:p>
          <a:p>
            <a:pPr lvl="1"/>
            <a:r>
              <a:rPr lang="it-IT" dirty="0"/>
              <a:t>yes </a:t>
            </a:r>
            <a:r>
              <a:rPr lang="it-IT" dirty="0">
                <a:sym typeface="Wingdings" panose="05000000000000000000" pitchFamily="2" charset="2"/>
              </a:rPr>
              <a:t> propose new </a:t>
            </a:r>
            <a:r>
              <a:rPr lang="it-IT" dirty="0" err="1">
                <a:sym typeface="Wingdings" panose="05000000000000000000" pitchFamily="2" charset="2"/>
              </a:rPr>
              <a:t>offer</a:t>
            </a:r>
            <a:r>
              <a:rPr lang="it-IT" dirty="0">
                <a:sym typeface="Wingdings" panose="05000000000000000000" pitchFamily="2" charset="2"/>
              </a:rPr>
              <a:t> </a:t>
            </a:r>
            <a:endParaRPr lang="it-IT" dirty="0"/>
          </a:p>
          <a:p>
            <a:pPr lvl="1"/>
            <a:r>
              <a:rPr lang="it-IT" dirty="0"/>
              <a:t>no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refuse</a:t>
            </a:r>
            <a:endParaRPr lang="it-IT" dirty="0"/>
          </a:p>
          <a:p>
            <a:pPr lvl="1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2956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0CF1A7-1895-464C-8357-75CD4CDE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err="1"/>
              <a:t>BidderAgent</a:t>
            </a:r>
            <a:r>
              <a:rPr lang="it-IT" sz="4000" dirty="0"/>
              <a:t> (4) – </a:t>
            </a:r>
            <a:r>
              <a:rPr lang="it-IT" sz="4000" dirty="0" err="1">
                <a:highlight>
                  <a:srgbClr val="FFFF00"/>
                </a:highlight>
              </a:rPr>
              <a:t>PaymentInform</a:t>
            </a:r>
            <a:br>
              <a:rPr lang="it-IT" sz="4000" dirty="0"/>
            </a:br>
            <a:endParaRPr lang="it-IT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8D4E45-7221-4811-B41E-32D31860A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ighlight>
                  <a:srgbClr val="FFFF00"/>
                </a:highlight>
              </a:rPr>
              <a:t>wait(ACCEPT_PROPOSAL) </a:t>
            </a:r>
            <a:r>
              <a:rPr lang="it-IT" dirty="0" err="1">
                <a:highlight>
                  <a:srgbClr val="FFFF00"/>
                </a:highlight>
              </a:rPr>
              <a:t>maxOffer</a:t>
            </a:r>
            <a:r>
              <a:rPr lang="it-IT" dirty="0">
                <a:highlight>
                  <a:srgbClr val="FFFF00"/>
                </a:highlight>
              </a:rPr>
              <a:t> from </a:t>
            </a:r>
            <a:r>
              <a:rPr lang="it-IT" dirty="0" err="1">
                <a:highlight>
                  <a:srgbClr val="FFFF00"/>
                </a:highlight>
              </a:rPr>
              <a:t>AuctioneerAgent</a:t>
            </a:r>
            <a:endParaRPr lang="it-IT" dirty="0">
              <a:highlight>
                <a:srgbClr val="FFFF00"/>
              </a:highlight>
            </a:endParaRPr>
          </a:p>
          <a:p>
            <a:endParaRPr lang="it-IT" dirty="0"/>
          </a:p>
          <a:p>
            <a:r>
              <a:rPr lang="it-IT" dirty="0" err="1">
                <a:highlight>
                  <a:srgbClr val="FFFF00"/>
                </a:highlight>
              </a:rPr>
              <a:t>send</a:t>
            </a:r>
            <a:r>
              <a:rPr lang="it-IT" dirty="0">
                <a:highlight>
                  <a:srgbClr val="FFFF00"/>
                </a:highlight>
              </a:rPr>
              <a:t> msg(INFORM)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/>
              <a:t> payment ok </a:t>
            </a:r>
            <a:r>
              <a:rPr lang="it-IT" dirty="0">
                <a:sym typeface="Wingdings" panose="05000000000000000000" pitchFamily="2" charset="2"/>
              </a:rPr>
              <a:t> case 4 (</a:t>
            </a:r>
            <a:r>
              <a:rPr lang="it-IT" dirty="0" err="1">
                <a:sym typeface="Wingdings" panose="05000000000000000000" pitchFamily="2" charset="2"/>
              </a:rPr>
              <a:t>AuctioeerAgent</a:t>
            </a:r>
            <a:r>
              <a:rPr lang="it-IT" dirty="0">
                <a:sym typeface="Wingdings" panose="05000000000000000000" pitchFamily="2" charset="2"/>
              </a:rPr>
              <a:t>)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6780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8921200-617F-4594-B67E-3DAE139E6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14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33867FC-EB8E-4B00-B7D5-7967D9DF1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D69E00ED-B0F1-4570-A74E-E05D0E9A8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074D0BE7-DDD8-46AB-A2C1-5B7FFD921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E8F9FA2-6C5D-4973-BF60-2A1718A2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82002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47E99B2-4B69-43E7-8B16-EE1F45629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4" y="385063"/>
            <a:ext cx="3013534" cy="1786637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1800" cap="all" dirty="0"/>
              <a:t>2020/06/01:11:16 43/44</a:t>
            </a:r>
            <a:br>
              <a:rPr lang="en-US" sz="1800" cap="all" dirty="0"/>
            </a:br>
            <a:br>
              <a:rPr lang="en-US" sz="1800" cap="all" dirty="0"/>
            </a:br>
            <a:r>
              <a:rPr lang="en-US" sz="1800" cap="all" dirty="0" err="1"/>
              <a:t>Autioneer</a:t>
            </a:r>
            <a:r>
              <a:rPr lang="en-US" sz="1800" cap="all" dirty="0"/>
              <a:t>(jewel,100)</a:t>
            </a:r>
            <a:br>
              <a:rPr lang="en-US" sz="1800" cap="all" dirty="0"/>
            </a:br>
            <a:br>
              <a:rPr lang="en-US" sz="1800" cap="all" dirty="0"/>
            </a:br>
            <a:r>
              <a:rPr lang="en-US" sz="1800" cap="all" dirty="0"/>
              <a:t>bidder1(</a:t>
            </a:r>
            <a:r>
              <a:rPr lang="en-US" sz="1800" cap="all" dirty="0">
                <a:solidFill>
                  <a:srgbClr val="00B050"/>
                </a:solidFill>
              </a:rPr>
              <a:t>true</a:t>
            </a:r>
            <a:r>
              <a:rPr lang="en-US" sz="1800" cap="all" dirty="0"/>
              <a:t>)</a:t>
            </a:r>
            <a:br>
              <a:rPr lang="en-US" sz="1800" cap="all" dirty="0"/>
            </a:br>
            <a:br>
              <a:rPr lang="en-US" sz="1800" cap="all" dirty="0"/>
            </a:br>
            <a:r>
              <a:rPr lang="en-US" sz="1800" cap="all" dirty="0"/>
              <a:t>bidder2(</a:t>
            </a:r>
            <a:r>
              <a:rPr lang="en-US" sz="1800" cap="all" dirty="0">
                <a:solidFill>
                  <a:srgbClr val="00B050"/>
                </a:solidFill>
              </a:rPr>
              <a:t>true</a:t>
            </a:r>
            <a:r>
              <a:rPr lang="en-US" sz="1800" cap="all" dirty="0"/>
              <a:t>)</a:t>
            </a:r>
          </a:p>
        </p:txBody>
      </p:sp>
      <p:graphicFrame>
        <p:nvGraphicFramePr>
          <p:cNvPr id="15" name="Tabella 18">
            <a:extLst>
              <a:ext uri="{FF2B5EF4-FFF2-40B4-BE49-F238E27FC236}">
                <a16:creationId xmlns:a16="http://schemas.microsoft.com/office/drawing/2014/main" id="{28E4FA51-EFEB-403F-9826-BE756D01DD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543725"/>
              </p:ext>
            </p:extLst>
          </p:nvPr>
        </p:nvGraphicFramePr>
        <p:xfrm>
          <a:off x="784742" y="2351405"/>
          <a:ext cx="3482322" cy="3667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161">
                  <a:extLst>
                    <a:ext uri="{9D8B030D-6E8A-4147-A177-3AD203B41FA5}">
                      <a16:colId xmlns:a16="http://schemas.microsoft.com/office/drawing/2014/main" val="2934062447"/>
                    </a:ext>
                  </a:extLst>
                </a:gridCol>
                <a:gridCol w="1741161">
                  <a:extLst>
                    <a:ext uri="{9D8B030D-6E8A-4147-A177-3AD203B41FA5}">
                      <a16:colId xmlns:a16="http://schemas.microsoft.com/office/drawing/2014/main" val="995423156"/>
                    </a:ext>
                  </a:extLst>
                </a:gridCol>
              </a:tblGrid>
              <a:tr h="700747">
                <a:tc>
                  <a:txBody>
                    <a:bodyPr/>
                    <a:lstStyle/>
                    <a:p>
                      <a:r>
                        <a:rPr lang="it-IT" dirty="0"/>
                        <a:t>Bidder1</a:t>
                      </a:r>
                    </a:p>
                    <a:p>
                      <a:r>
                        <a:rPr lang="it-IT" dirty="0"/>
                        <a:t>Budget = 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Bidder2</a:t>
                      </a:r>
                    </a:p>
                    <a:p>
                      <a:r>
                        <a:rPr lang="it-IT" dirty="0"/>
                        <a:t>Budget = 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4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101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729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113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115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46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120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120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9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125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126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53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135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135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59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144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144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86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145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151 &gt; 150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45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65955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7948A9B5-D5C3-4BEA-BA41-6F293728D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064" y="0"/>
            <a:ext cx="4876417" cy="6858000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3D055D23-85B2-40C4-B93F-6B5A264A7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481" y="385063"/>
            <a:ext cx="2728123" cy="6472937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985232BB-E834-4FAE-9AC9-52FDC20DA8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1794" b="49999"/>
          <a:stretch/>
        </p:blipFill>
        <p:spPr>
          <a:xfrm>
            <a:off x="9121680" y="61585"/>
            <a:ext cx="2557287" cy="32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69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E559209-CAE5-4475-9282-6852E78F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cap="all" dirty="0"/>
              <a:t>2020/06/01:11:16 56</a:t>
            </a:r>
            <a:br>
              <a:rPr lang="en-US" sz="2000" cap="all" dirty="0"/>
            </a:br>
            <a:br>
              <a:rPr lang="en-US" sz="2000" cap="all" dirty="0"/>
            </a:br>
            <a:r>
              <a:rPr lang="en-US" sz="2000" cap="all" dirty="0" err="1"/>
              <a:t>Autioneer</a:t>
            </a:r>
            <a:r>
              <a:rPr lang="en-US" sz="2000" cap="all" dirty="0"/>
              <a:t>(jewel,100)</a:t>
            </a:r>
            <a:br>
              <a:rPr lang="en-US" sz="2000" cap="all" dirty="0"/>
            </a:br>
            <a:br>
              <a:rPr lang="en-US" sz="2000" cap="all" dirty="0"/>
            </a:br>
            <a:r>
              <a:rPr lang="en-US" sz="2000" cap="all" dirty="0"/>
              <a:t>bidder1(true)</a:t>
            </a:r>
            <a:br>
              <a:rPr lang="en-US" sz="2000" cap="all" dirty="0"/>
            </a:br>
            <a:br>
              <a:rPr lang="en-US" sz="2000" cap="all" dirty="0"/>
            </a:br>
            <a:r>
              <a:rPr lang="en-US" sz="2000" cap="all" dirty="0"/>
              <a:t>bidder2(</a:t>
            </a:r>
            <a:r>
              <a:rPr lang="en-US" sz="2000" cap="all" dirty="0">
                <a:solidFill>
                  <a:srgbClr val="FF0000"/>
                </a:solidFill>
              </a:rPr>
              <a:t>FALSE</a:t>
            </a:r>
            <a:r>
              <a:rPr lang="en-US" sz="2000" cap="all" dirty="0"/>
              <a:t>)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6642B7E0-2983-4897-8002-3520D802A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381336"/>
            <a:ext cx="5659222" cy="429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62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71AD555-13E6-4B6B-B16C-8663E632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cap="all" dirty="0"/>
              <a:t>2020/06/01:11:17 00</a:t>
            </a:r>
            <a:br>
              <a:rPr lang="en-US" sz="2400" cap="all" dirty="0"/>
            </a:br>
            <a:br>
              <a:rPr lang="en-US" sz="2400" cap="all" dirty="0"/>
            </a:br>
            <a:r>
              <a:rPr lang="en-US" sz="2400" cap="all" dirty="0" err="1"/>
              <a:t>Autioneer</a:t>
            </a:r>
            <a:r>
              <a:rPr lang="en-US" sz="2400" cap="all" dirty="0"/>
              <a:t>(jewel,100)</a:t>
            </a:r>
            <a:br>
              <a:rPr lang="en-US" sz="2400" cap="all" dirty="0"/>
            </a:br>
            <a:br>
              <a:rPr lang="en-US" sz="2400" cap="all" dirty="0"/>
            </a:br>
            <a:r>
              <a:rPr lang="en-US" sz="2400" cap="all" dirty="0"/>
              <a:t>bidder1(FALSE)</a:t>
            </a:r>
            <a:br>
              <a:rPr lang="en-US" sz="2400" cap="all" dirty="0"/>
            </a:br>
            <a:br>
              <a:rPr lang="en-US" sz="2400" cap="all" dirty="0"/>
            </a:br>
            <a:r>
              <a:rPr lang="en-US" sz="2400" cap="all" dirty="0"/>
              <a:t>bidder2(FALSE)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962AC675-66F2-4423-A933-2C68D5998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243" y="1340841"/>
            <a:ext cx="5622781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4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3B8139-4B31-46D4-9CD1-2E37320D1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it-IT" dirty="0"/>
              <a:t>Caso di studio: ASTA ALL’INGLESE (1)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C532E400-6390-49E8-9FE2-1EBA69799B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162254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799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0D21BF-55CA-45AC-96EC-D2ECCFD94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Caso di studio: ASTA ALL’INGLESE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92AB18-274B-47C0-8510-5FB1489F2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Il banditore mette all’asta un bene ad un prezzo base (es. 100$);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I partecipanti possono: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fare la propria offerta, superiore al prezzo base di partenza;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rilanciare con una nuova offerta nel caso in cui un altro abbia fatto un offerta più alta;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L’asta termina quando nessun partecipanti rilancia con una nuova offerta;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Il bene viene venduto a chi ha fatto l’offerta più alta;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Nota: nel caso in cui nessun partecipante faccia un’offerta, il bene rimane al venditore;</a:t>
            </a:r>
          </a:p>
        </p:txBody>
      </p:sp>
    </p:spTree>
    <p:extLst>
      <p:ext uri="{BB962C8B-B14F-4D97-AF65-F5344CB8AC3E}">
        <p14:creationId xmlns:p14="http://schemas.microsoft.com/office/powerpoint/2010/main" val="399738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1D5E24-C94B-4BC0-B739-C1CE9D28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Caso di studio: ASTA ALL’INGLESE (3)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A61DEE-F845-4561-9B12-6AB33D2F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Strategia degli agenti partecipanti (</a:t>
            </a:r>
            <a:r>
              <a:rPr lang="it-IT" dirty="0" err="1"/>
              <a:t>Bidder</a:t>
            </a:r>
            <a:r>
              <a:rPr lang="it-IT" dirty="0"/>
              <a:t>):</a:t>
            </a:r>
          </a:p>
          <a:p>
            <a:pPr>
              <a:buFontTx/>
              <a:buChar char="-"/>
            </a:pPr>
            <a:r>
              <a:rPr lang="it-IT" dirty="0"/>
              <a:t>rilanciano le offerte di una piccola somma, in quanto sono interessati ad acquistare il bene al minor prezzo possibile;</a:t>
            </a:r>
          </a:p>
          <a:p>
            <a:pPr>
              <a:buFontTx/>
              <a:buChar char="-"/>
            </a:pPr>
            <a:endParaRPr lang="it-IT" dirty="0"/>
          </a:p>
          <a:p>
            <a:pPr>
              <a:buFontTx/>
              <a:buChar char="-"/>
            </a:pPr>
            <a:r>
              <a:rPr lang="it-IT" dirty="0"/>
              <a:t>rilanciano le offerta fino a quando il prezzo del bene non raggiunge il budget dell’offerente stesso.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481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0A8A99D-8238-4817-8711-DAEB4BD7D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5751537" cy="384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cap="all" dirty="0"/>
              <a:t>language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21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7BDD78-B215-4C33-A2C1-6031CD43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it-IT" dirty="0"/>
              <a:t>JADE – AGENT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602759EC-5570-4963-9934-DB5FD66C17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183755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642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842E1C-3F0C-472F-B9B4-4602ABCD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 err="1"/>
              <a:t>AuctioneerAgent</a:t>
            </a:r>
            <a:r>
              <a:rPr lang="it-IT" sz="4000" dirty="0"/>
              <a:t> (1)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E2F95E-2C3E-4616-9534-745B7E976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Input: </a:t>
            </a:r>
            <a:r>
              <a:rPr lang="it-IT" b="1" dirty="0" err="1">
                <a:highlight>
                  <a:srgbClr val="FFFF00"/>
                </a:highlight>
              </a:rPr>
              <a:t>auctioneer:AuctioneerAgent</a:t>
            </a:r>
            <a:r>
              <a:rPr lang="it-IT" b="1" dirty="0">
                <a:highlight>
                  <a:srgbClr val="FFFF00"/>
                </a:highlight>
              </a:rPr>
              <a:t>(jewel,100)</a:t>
            </a:r>
            <a:endParaRPr lang="it-IT" dirty="0"/>
          </a:p>
          <a:p>
            <a:pPr lvl="1"/>
            <a:r>
              <a:rPr lang="it-IT" dirty="0"/>
              <a:t>asset = </a:t>
            </a:r>
            <a:r>
              <a:rPr lang="it-IT" dirty="0" err="1"/>
              <a:t>auction’s</a:t>
            </a:r>
            <a:r>
              <a:rPr lang="it-IT" dirty="0"/>
              <a:t> </a:t>
            </a:r>
            <a:r>
              <a:rPr lang="it-IT" dirty="0" err="1"/>
              <a:t>subject</a:t>
            </a:r>
            <a:r>
              <a:rPr lang="it-IT" dirty="0"/>
              <a:t> (etc. </a:t>
            </a:r>
            <a:r>
              <a:rPr lang="it-IT" dirty="0" err="1"/>
              <a:t>jewel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initialPrice</a:t>
            </a:r>
            <a:r>
              <a:rPr lang="it-IT" dirty="0"/>
              <a:t> = </a:t>
            </a:r>
            <a:r>
              <a:rPr lang="it-IT" dirty="0" err="1"/>
              <a:t>initial</a:t>
            </a:r>
            <a:r>
              <a:rPr lang="it-IT" dirty="0"/>
              <a:t> price (etc.. 100$)</a:t>
            </a:r>
          </a:p>
          <a:p>
            <a:pPr marL="530352" lvl="1" indent="0">
              <a:buNone/>
            </a:pPr>
            <a:endParaRPr lang="it-IT" dirty="0"/>
          </a:p>
          <a:p>
            <a:r>
              <a:rPr lang="it-IT" i="1" dirty="0" err="1"/>
              <a:t>addBehaviour</a:t>
            </a:r>
            <a:r>
              <a:rPr lang="it-IT" i="1" dirty="0"/>
              <a:t> </a:t>
            </a:r>
            <a:r>
              <a:rPr lang="it-IT" i="1" dirty="0">
                <a:sym typeface="Wingdings" panose="05000000000000000000" pitchFamily="2" charset="2"/>
              </a:rPr>
              <a:t> </a:t>
            </a:r>
            <a:r>
              <a:rPr lang="it-IT" i="1" dirty="0" err="1"/>
              <a:t>TickerBehaviour</a:t>
            </a:r>
            <a:r>
              <a:rPr lang="it-IT" i="1" dirty="0"/>
              <a:t>(</a:t>
            </a:r>
            <a:r>
              <a:rPr lang="it-IT" i="1" dirty="0" err="1"/>
              <a:t>this</a:t>
            </a:r>
            <a:r>
              <a:rPr lang="it-IT" i="1" dirty="0"/>
              <a:t>, 20000) </a:t>
            </a:r>
            <a:r>
              <a:rPr lang="it-IT" i="1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every</a:t>
            </a:r>
            <a:r>
              <a:rPr lang="it-IT" dirty="0">
                <a:sym typeface="Wingdings" panose="05000000000000000000" pitchFamily="2" charset="2"/>
              </a:rPr>
              <a:t> 20 seconds  </a:t>
            </a:r>
            <a:r>
              <a:rPr lang="it-IT" i="1" dirty="0" err="1">
                <a:sym typeface="Wingdings" panose="05000000000000000000" pitchFamily="2" charset="2"/>
              </a:rPr>
              <a:t>add</a:t>
            </a:r>
            <a:r>
              <a:rPr lang="it-IT" i="1" dirty="0">
                <a:sym typeface="Wingdings" panose="05000000000000000000" pitchFamily="2" charset="2"/>
              </a:rPr>
              <a:t> </a:t>
            </a:r>
            <a:r>
              <a:rPr lang="it-IT" i="1" dirty="0" err="1">
                <a:sym typeface="Wingdings" panose="05000000000000000000" pitchFamily="2" charset="2"/>
              </a:rPr>
              <a:t>Behaviour</a:t>
            </a:r>
            <a:r>
              <a:rPr lang="it-IT" i="1" dirty="0">
                <a:sym typeface="Wingdings" panose="05000000000000000000" pitchFamily="2" charset="2"/>
              </a:rPr>
              <a:t>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i="1" dirty="0">
                <a:sym typeface="Wingdings" panose="05000000000000000000" pitchFamily="2" charset="2"/>
              </a:rPr>
              <a:t> </a:t>
            </a:r>
            <a:r>
              <a:rPr lang="it-IT" i="1" dirty="0" err="1">
                <a:sym typeface="Wingdings" panose="05000000000000000000" pitchFamily="2" charset="2"/>
              </a:rPr>
              <a:t>RequestPerformed</a:t>
            </a:r>
            <a:r>
              <a:rPr lang="it-IT" i="1" dirty="0">
                <a:sym typeface="Wingdings" panose="05000000000000000000" pitchFamily="2" charset="2"/>
              </a:rPr>
              <a:t> </a:t>
            </a:r>
            <a:r>
              <a:rPr lang="it-IT" dirty="0">
                <a:sym typeface="Wingdings" panose="05000000000000000000" pitchFamily="2" charset="2"/>
              </a:rPr>
              <a:t>(switch-case)</a:t>
            </a:r>
          </a:p>
        </p:txBody>
      </p:sp>
    </p:spTree>
    <p:extLst>
      <p:ext uri="{BB962C8B-B14F-4D97-AF65-F5344CB8AC3E}">
        <p14:creationId xmlns:p14="http://schemas.microsoft.com/office/powerpoint/2010/main" val="105127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186108-FDC5-4F9B-82CE-6A64311B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err="1">
                <a:sym typeface="Wingdings" panose="05000000000000000000" pitchFamily="2" charset="2"/>
              </a:rPr>
              <a:t>AuctioneerAgent</a:t>
            </a:r>
            <a:r>
              <a:rPr lang="it-IT" sz="4000" dirty="0">
                <a:sym typeface="Wingdings" panose="05000000000000000000" pitchFamily="2" charset="2"/>
              </a:rPr>
              <a:t> (2) - </a:t>
            </a:r>
            <a:r>
              <a:rPr lang="it-IT" sz="4000" dirty="0" err="1">
                <a:sym typeface="Wingdings" panose="05000000000000000000" pitchFamily="2" charset="2"/>
              </a:rPr>
              <a:t>RequestPerformed</a:t>
            </a:r>
            <a:endParaRPr lang="it-IT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AA9AC6-9DB5-40F9-B09F-F9CDF6965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Variables</a:t>
            </a:r>
            <a:endParaRPr lang="it-IT" dirty="0"/>
          </a:p>
          <a:p>
            <a:pPr lvl="1"/>
            <a:r>
              <a:rPr lang="it-IT" dirty="0"/>
              <a:t>AID </a:t>
            </a:r>
            <a:r>
              <a:rPr lang="it-IT" dirty="0" err="1"/>
              <a:t>maxOfferBidder</a:t>
            </a:r>
            <a:r>
              <a:rPr lang="it-IT" dirty="0"/>
              <a:t> = </a:t>
            </a:r>
            <a:r>
              <a:rPr lang="it-IT" dirty="0" err="1"/>
              <a:t>null</a:t>
            </a:r>
            <a:r>
              <a:rPr lang="it-IT" dirty="0"/>
              <a:t>;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to store the "winner" bidder</a:t>
            </a:r>
          </a:p>
          <a:p>
            <a:pPr lvl="1"/>
            <a:r>
              <a:rPr lang="it-IT" dirty="0"/>
              <a:t>private </a:t>
            </a:r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maxOffer</a:t>
            </a:r>
            <a:r>
              <a:rPr lang="it-IT" dirty="0"/>
              <a:t>;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to store the </a:t>
            </a:r>
            <a:r>
              <a:rPr lang="it-IT" dirty="0">
                <a:sym typeface="Wingdings" panose="05000000000000000000" pitchFamily="2" charset="2"/>
              </a:rPr>
              <a:t>best </a:t>
            </a:r>
            <a:r>
              <a:rPr lang="it-IT" dirty="0" err="1">
                <a:sym typeface="Wingdings" panose="05000000000000000000" pitchFamily="2" charset="2"/>
              </a:rPr>
              <a:t>offer</a:t>
            </a:r>
            <a:endParaRPr lang="it-IT" dirty="0"/>
          </a:p>
          <a:p>
            <a:pPr lvl="1"/>
            <a:endParaRPr lang="it-IT" dirty="0"/>
          </a:p>
          <a:p>
            <a:pPr lvl="1"/>
            <a:r>
              <a:rPr lang="it-IT" dirty="0"/>
              <a:t>private </a:t>
            </a:r>
            <a:r>
              <a:rPr lang="it-IT" dirty="0" err="1"/>
              <a:t>int</a:t>
            </a:r>
            <a:r>
              <a:rPr lang="it-IT" dirty="0"/>
              <a:t> step = 0;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«</a:t>
            </a:r>
            <a:r>
              <a:rPr lang="it-IT" dirty="0">
                <a:sym typeface="Wingdings" panose="05000000000000000000" pitchFamily="2" charset="2"/>
              </a:rPr>
              <a:t>switch-case</a:t>
            </a:r>
            <a:r>
              <a:rPr lang="en-US" dirty="0">
                <a:sym typeface="Wingdings" panose="05000000000000000000" pitchFamily="2" charset="2"/>
              </a:rPr>
              <a:t>"</a:t>
            </a:r>
            <a:r>
              <a:rPr lang="it-IT" dirty="0">
                <a:sym typeface="Wingdings" panose="05000000000000000000" pitchFamily="2" charset="2"/>
              </a:rPr>
              <a:t> step</a:t>
            </a:r>
            <a:endParaRPr lang="it-IT" dirty="0"/>
          </a:p>
          <a:p>
            <a:pPr lvl="1"/>
            <a:r>
              <a:rPr lang="it-IT" dirty="0"/>
              <a:t>private </a:t>
            </a:r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repliesCnt</a:t>
            </a:r>
            <a:r>
              <a:rPr lang="it-IT" dirty="0"/>
              <a:t> = 0;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 count the answers </a:t>
            </a:r>
            <a:r>
              <a:rPr lang="it-IT" dirty="0">
                <a:sym typeface="Wingdings" panose="05000000000000000000" pitchFamily="2" charset="2"/>
              </a:rPr>
              <a:t>(Propose/</a:t>
            </a:r>
            <a:r>
              <a:rPr lang="it-IT" dirty="0" err="1">
                <a:sym typeface="Wingdings" panose="05000000000000000000" pitchFamily="2" charset="2"/>
              </a:rPr>
              <a:t>Refuse</a:t>
            </a:r>
            <a:r>
              <a:rPr lang="it-IT" dirty="0">
                <a:sym typeface="Wingdings" panose="05000000000000000000" pitchFamily="2" charset="2"/>
              </a:rPr>
              <a:t>)</a:t>
            </a:r>
            <a:endParaRPr lang="it-IT" dirty="0"/>
          </a:p>
          <a:p>
            <a:pPr lvl="1"/>
            <a:r>
              <a:rPr lang="it-IT" dirty="0"/>
              <a:t>private </a:t>
            </a:r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proposeNumber</a:t>
            </a:r>
            <a:r>
              <a:rPr lang="it-IT" dirty="0"/>
              <a:t> = 0;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count</a:t>
            </a:r>
            <a:r>
              <a:rPr lang="it-IT" dirty="0">
                <a:sym typeface="Wingdings" panose="05000000000000000000" pitchFamily="2" charset="2"/>
              </a:rPr>
              <a:t> Propose</a:t>
            </a:r>
            <a:endParaRPr lang="it-IT" dirty="0"/>
          </a:p>
          <a:p>
            <a:pPr lvl="1"/>
            <a:r>
              <a:rPr lang="it-IT" dirty="0"/>
              <a:t>private </a:t>
            </a:r>
            <a:r>
              <a:rPr lang="it-IT" dirty="0" err="1"/>
              <a:t>MessageTemplate</a:t>
            </a:r>
            <a:r>
              <a:rPr lang="it-IT" dirty="0"/>
              <a:t> mt;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template for the message queue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0482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EBD4C3-E630-47E9-B170-0D53BD41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err="1">
                <a:sym typeface="Wingdings" panose="05000000000000000000" pitchFamily="2" charset="2"/>
              </a:rPr>
              <a:t>AuctioneerAgent</a:t>
            </a:r>
            <a:r>
              <a:rPr lang="it-IT" sz="4000" dirty="0">
                <a:sym typeface="Wingdings" panose="05000000000000000000" pitchFamily="2" charset="2"/>
              </a:rPr>
              <a:t> (3) – case 0/case 1</a:t>
            </a:r>
            <a:endParaRPr lang="it-IT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5F52EE-F728-46A5-BBF4-F9049D94F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case 0</a:t>
            </a:r>
            <a:r>
              <a:rPr lang="it-IT" dirty="0"/>
              <a:t>: </a:t>
            </a:r>
            <a:r>
              <a:rPr lang="it-IT" dirty="0" err="1">
                <a:highlight>
                  <a:srgbClr val="FFFF00"/>
                </a:highlight>
              </a:rPr>
              <a:t>send</a:t>
            </a:r>
            <a:r>
              <a:rPr lang="it-IT" dirty="0">
                <a:highlight>
                  <a:srgbClr val="FFFF00"/>
                </a:highlight>
              </a:rPr>
              <a:t> CFP</a:t>
            </a:r>
          </a:p>
          <a:p>
            <a:r>
              <a:rPr lang="it-IT" dirty="0" err="1"/>
              <a:t>send</a:t>
            </a:r>
            <a:r>
              <a:rPr lang="it-IT" dirty="0"/>
              <a:t>(</a:t>
            </a:r>
            <a:r>
              <a:rPr lang="it-IT" dirty="0">
                <a:sym typeface="Wingdings" panose="05000000000000000000" pitchFamily="2" charset="2"/>
              </a:rPr>
              <a:t>CFP) with «</a:t>
            </a:r>
            <a:r>
              <a:rPr lang="it-IT" dirty="0" err="1">
                <a:sym typeface="Wingdings" panose="05000000000000000000" pitchFamily="2" charset="2"/>
              </a:rPr>
              <a:t>initialPrice</a:t>
            </a:r>
            <a:r>
              <a:rPr lang="it-IT" dirty="0">
                <a:sym typeface="Wingdings" panose="05000000000000000000" pitchFamily="2" charset="2"/>
              </a:rPr>
              <a:t>» to</a:t>
            </a:r>
            <a:r>
              <a:rPr lang="it-IT" dirty="0"/>
              <a:t> </a:t>
            </a:r>
            <a:r>
              <a:rPr lang="it-IT" dirty="0" err="1"/>
              <a:t>interested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Bidders</a:t>
            </a:r>
            <a:endParaRPr lang="it-IT" dirty="0">
              <a:sym typeface="Wingdings" panose="05000000000000000000" pitchFamily="2" charset="2"/>
            </a:endParaRPr>
          </a:p>
          <a:p>
            <a:endParaRPr lang="it-IT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  <a:sym typeface="Wingdings" panose="05000000000000000000" pitchFamily="2" charset="2"/>
              </a:rPr>
              <a:t>case 1</a:t>
            </a:r>
            <a:r>
              <a:rPr lang="it-IT" dirty="0">
                <a:sym typeface="Wingdings" panose="05000000000000000000" pitchFamily="2" charset="2"/>
              </a:rPr>
              <a:t>: wait propose + update </a:t>
            </a:r>
            <a:r>
              <a:rPr lang="it-IT" dirty="0" err="1">
                <a:sym typeface="Wingdings" panose="05000000000000000000" pitchFamily="2" charset="2"/>
              </a:rPr>
              <a:t>values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wait responses</a:t>
            </a:r>
            <a:r>
              <a:rPr lang="en-US" dirty="0">
                <a:sym typeface="Wingdings" panose="05000000000000000000" pitchFamily="2" charset="2"/>
              </a:rPr>
              <a:t> from Bidders</a:t>
            </a:r>
          </a:p>
          <a:p>
            <a:r>
              <a:rPr lang="it-IT" dirty="0">
                <a:sym typeface="Wingdings" panose="05000000000000000000" pitchFamily="2" charset="2"/>
              </a:rPr>
              <a:t>IF PROPOSE &gt; </a:t>
            </a:r>
            <a:r>
              <a:rPr lang="it-IT" dirty="0" err="1">
                <a:sym typeface="Wingdings" panose="05000000000000000000" pitchFamily="2" charset="2"/>
              </a:rPr>
              <a:t>maxOffer</a:t>
            </a:r>
            <a:r>
              <a:rPr lang="it-IT" dirty="0">
                <a:sym typeface="Wingdings" panose="05000000000000000000" pitchFamily="2" charset="2"/>
              </a:rPr>
              <a:t>  </a:t>
            </a:r>
            <a:r>
              <a:rPr lang="it-IT" dirty="0">
                <a:highlight>
                  <a:srgbClr val="FFFF00"/>
                </a:highlight>
                <a:sym typeface="Wingdings" panose="05000000000000000000" pitchFamily="2" charset="2"/>
              </a:rPr>
              <a:t>UPDATE (</a:t>
            </a:r>
            <a:r>
              <a:rPr lang="it-IT" dirty="0" err="1">
                <a:highlight>
                  <a:srgbClr val="FFFF00"/>
                </a:highlight>
              </a:rPr>
              <a:t>maxOffer</a:t>
            </a:r>
            <a:r>
              <a:rPr lang="it-IT" dirty="0">
                <a:highlight>
                  <a:srgbClr val="FFFF00"/>
                </a:highlight>
              </a:rPr>
              <a:t>, </a:t>
            </a:r>
            <a:r>
              <a:rPr lang="it-IT" dirty="0" err="1">
                <a:highlight>
                  <a:srgbClr val="FFFF00"/>
                </a:highlight>
              </a:rPr>
              <a:t>maxOfferBidder</a:t>
            </a:r>
            <a:r>
              <a:rPr lang="it-IT" dirty="0">
                <a:highlight>
                  <a:srgbClr val="FFFF00"/>
                </a:highlight>
              </a:rPr>
              <a:t>)</a:t>
            </a:r>
          </a:p>
          <a:p>
            <a:endParaRPr lang="it-IT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repliesCnt</a:t>
            </a:r>
            <a:r>
              <a:rPr lang="en-US" dirty="0"/>
              <a:t> &gt;= </a:t>
            </a:r>
            <a:r>
              <a:rPr lang="en-US" dirty="0" err="1"/>
              <a:t>bidderAgents.length</a:t>
            </a:r>
            <a:r>
              <a:rPr lang="en-US" dirty="0"/>
              <a:t> &amp;&amp; </a:t>
            </a:r>
            <a:r>
              <a:rPr lang="en-US" dirty="0" err="1"/>
              <a:t>bidderAgents.length</a:t>
            </a:r>
            <a:r>
              <a:rPr lang="en-US" dirty="0"/>
              <a:t> &gt; 1 </a:t>
            </a:r>
            <a:r>
              <a:rPr lang="en-US" dirty="0">
                <a:sym typeface="Wingdings" panose="05000000000000000000" pitchFamily="2" charset="2"/>
              </a:rPr>
              <a:t> step = 1 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REPEAT STEP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bidderAgents.length</a:t>
            </a:r>
            <a:r>
              <a:rPr lang="en-US" dirty="0"/>
              <a:t> == 1 &amp;&amp; </a:t>
            </a:r>
            <a:r>
              <a:rPr lang="en-US" dirty="0" err="1"/>
              <a:t>proposeNumber</a:t>
            </a:r>
            <a:r>
              <a:rPr lang="en-US" dirty="0"/>
              <a:t> (&gt;)= 1 </a:t>
            </a:r>
            <a:r>
              <a:rPr lang="en-US" dirty="0">
                <a:sym typeface="Wingdings" panose="05000000000000000000" pitchFamily="2" charset="2"/>
              </a:rPr>
              <a:t> step = 3 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ONE PROPOSE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 err="1"/>
              <a:t>bidderAgents.length</a:t>
            </a:r>
            <a:r>
              <a:rPr lang="it-IT" dirty="0"/>
              <a:t> == 0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>
                <a:highlight>
                  <a:srgbClr val="FFFF00"/>
                </a:highlight>
                <a:sym typeface="Wingdings" panose="05000000000000000000" pitchFamily="2" charset="2"/>
              </a:rPr>
              <a:t>REFUSE FROM ALL BIDDERS</a:t>
            </a:r>
          </a:p>
          <a:p>
            <a:pPr marL="0" indent="0">
              <a:buNone/>
            </a:pPr>
            <a:endParaRPr lang="it-IT" dirty="0">
              <a:sym typeface="Wingdings" panose="05000000000000000000" pitchFamily="2" charset="2"/>
            </a:endParaRPr>
          </a:p>
          <a:p>
            <a:endParaRPr lang="it-IT" dirty="0">
              <a:sym typeface="Wingdings" panose="05000000000000000000" pitchFamily="2" charset="2"/>
            </a:endParaRPr>
          </a:p>
          <a:p>
            <a:endParaRPr lang="it-IT" dirty="0">
              <a:sym typeface="Wingdings" panose="05000000000000000000" pitchFamily="2" charset="2"/>
            </a:endParaRP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8598759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Ritaglio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670</Words>
  <Application>Microsoft Office PowerPoint</Application>
  <PresentationFormat>Widescreen</PresentationFormat>
  <Paragraphs>112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Courier New</vt:lpstr>
      <vt:lpstr>Franklin Gothic Book</vt:lpstr>
      <vt:lpstr>Wingdings</vt:lpstr>
      <vt:lpstr>Ritaglio</vt:lpstr>
      <vt:lpstr>Jade project</vt:lpstr>
      <vt:lpstr>Caso di studio: ASTA ALL’INGLESE (1)</vt:lpstr>
      <vt:lpstr>Caso di studio: ASTA ALL’INGLESE (2)</vt:lpstr>
      <vt:lpstr>Caso di studio: ASTA ALL’INGLESE (3)</vt:lpstr>
      <vt:lpstr>language</vt:lpstr>
      <vt:lpstr>JADE – AGENT</vt:lpstr>
      <vt:lpstr>AuctioneerAgent (1) </vt:lpstr>
      <vt:lpstr>AuctioneerAgent (2) - RequestPerformed</vt:lpstr>
      <vt:lpstr>AuctioneerAgent (3) – case 0/case 1</vt:lpstr>
      <vt:lpstr>AuctioneerAgent (4) – case 2/case3/case4</vt:lpstr>
      <vt:lpstr>BidderAgent (1)</vt:lpstr>
      <vt:lpstr>BidderAgent (2) – OfferOrRefuse</vt:lpstr>
      <vt:lpstr>BidderAgent (3) – OfferRaise</vt:lpstr>
      <vt:lpstr>BidderAgent (4) – PaymentInform </vt:lpstr>
      <vt:lpstr>EXAMPLE</vt:lpstr>
      <vt:lpstr>2020/06/01:11:16 43/44  Autioneer(jewel,100)  bidder1(true)  bidder2(true)</vt:lpstr>
      <vt:lpstr>2020/06/01:11:16 56  Autioneer(jewel,100)  bidder1(true)  bidder2(FALSE)</vt:lpstr>
      <vt:lpstr>2020/06/01:11:17 00  Autioneer(jewel,100)  bidder1(FALSE)  bidder2(FALSE)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AGENTI INTELLIGENTI</dc:title>
  <dc:creator>Luca Marignati</dc:creator>
  <cp:lastModifiedBy>Luca Marignati</cp:lastModifiedBy>
  <cp:revision>25</cp:revision>
  <dcterms:created xsi:type="dcterms:W3CDTF">2020-06-01T15:03:19Z</dcterms:created>
  <dcterms:modified xsi:type="dcterms:W3CDTF">2020-06-01T18:58:24Z</dcterms:modified>
</cp:coreProperties>
</file>