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2" r:id="rId4"/>
    <p:sldId id="261" r:id="rId5"/>
    <p:sldId id="262" r:id="rId6"/>
    <p:sldId id="291" r:id="rId7"/>
    <p:sldId id="257" r:id="rId8"/>
    <p:sldId id="293" r:id="rId9"/>
    <p:sldId id="289" r:id="rId10"/>
    <p:sldId id="266" r:id="rId11"/>
    <p:sldId id="290" r:id="rId12"/>
    <p:sldId id="285" r:id="rId13"/>
    <p:sldId id="286" r:id="rId14"/>
    <p:sldId id="287" r:id="rId15"/>
    <p:sldId id="276" r:id="rId16"/>
    <p:sldId id="270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8" r:id="rId27"/>
    <p:sldId id="263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64B0-CA69-4262-B4A4-B25F43B4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985115-EA2C-4212-8213-9FA04937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92C201-2DE3-420C-9642-DA23BDF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1A6CF1-C1D9-4C54-B5B9-B9497221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3E0D7-7A02-415B-9159-BD3F9CDC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0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C7050-D292-4713-B3EE-9CD9A0C3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19C9CB-95CB-4B45-8F4C-B4849DFB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A133FD-103E-43D2-B30B-8A21CF5F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D2982-9B2E-4DD9-B3F4-E0B87407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40D9E-9D0C-4AB6-BB99-7D8CC3FA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4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6A8763-5309-41B0-850A-62AB22D2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247DB7-33F9-4917-9CD7-CD278D0A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BB759-52A9-49DA-9A07-B0C3F3A7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CE2F2C-5E03-4435-8556-7545CF0C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A3E7D-431A-4E4F-A675-B52F9B97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0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9EA33-FD63-4212-944D-1F8568A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F54A8-F20F-4AF3-91ED-34C758BF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BF908F-BC0C-40DF-98BA-24619D88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6BD18-6F2D-4F7E-A0D7-47759519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43052-6191-4515-82E0-95706D96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9E7FC-E48B-4319-9556-E6E1837D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D0F375-4CBE-4BEC-AB64-3BC96F57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DF738E-E7A2-4895-A372-5A53940A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89E2C-953E-4D27-97F1-E571839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2D8B86-4E35-4672-A339-F0420B4F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8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35ACA-4218-4F9C-885F-C3DE2C32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E22B40-DB98-4F89-9387-08DAD3E1F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EF29B-EEA0-41C2-9710-07126E0C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2CCA29-088A-4913-81E7-17542E9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B7EE02-83E3-4F39-8562-AB83F4A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D39E6E-EEE3-42C5-AA10-38DBF86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62F94-367A-43F5-9442-5CA40F51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E9A227-678D-433A-B094-32CA8A28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641CBE-20B5-4254-84BC-8205F506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535A4B-17CC-4CBC-BB32-CD2BA1DCC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F2C805-272F-4765-8EB6-390CA9591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18BA7D-1A74-4414-8BB6-6C535E9D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670C2B-B1E8-4067-B69B-543DF56A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597E4C-99AE-44B9-9E9B-9CA3A602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9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A06DB4-5494-414B-8004-5C5D3AB5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9CFB52-0631-476F-92B9-18B3ADB7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ACE7EC-38EE-45F3-9895-C48FAF1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AFD34-E362-49D4-A6EF-3C71F18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1AE296-C03F-47CE-A0EE-ED45B927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8ED824-F365-494A-9D9C-03F32A90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AF7233-ADE2-4A61-92AC-5880B9E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9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AA527-3944-417E-B703-80A0CFAC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ED93E-4238-45B0-B318-0BA330A4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D6E378-2923-45BB-9A7B-0285DF71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7F897C-479A-4E8F-9C6F-86E076A1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B15879-6D9F-4F1C-A7A6-DE706466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9CCE90-DDA1-4D4E-8D84-100C45A5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90634-0A8B-42B7-BA99-5F1610E3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35FA01-3259-4935-BA10-73729FD09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C927F-4948-41F9-A45D-85464300D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644C54-B7C1-40C0-8AE5-CBAEE31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FB04D6-91D9-43F8-9A02-0A939232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1D3763-CBC6-411A-B68F-09700486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80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952982-E6A9-4678-990E-FB150935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BF00BA-A46D-401A-A272-627760C2F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FFADE-793E-4DD8-8828-6BA3C68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1462-28C9-4764-9053-5C91D00826B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9402F0-6DE5-4071-8A32-245A32FA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B082C0-9FBA-47E9-85FB-1BD5C43C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5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eras-challenges-the-avengers-541346acb804" TargetMode="External"/><Relationship Id="rId2" Type="http://schemas.openxmlformats.org/officeDocument/2006/relationships/hyperlink" Target="https://www.simform.com/mongodb-vs-mysql-databases/#section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it-IT" sz="5600"/>
              <a:t>Bortolotti Simone</a:t>
            </a:r>
            <a:br>
              <a:rPr lang="it-IT" sz="5600"/>
            </a:br>
            <a:r>
              <a:rPr lang="it-IT" sz="5600"/>
              <a:t>De Cenzo Davide</a:t>
            </a:r>
            <a:br>
              <a:rPr lang="it-IT" sz="5600"/>
            </a:br>
            <a:r>
              <a:rPr lang="it-IT" sz="560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403326" y="545087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961778" y="2375378"/>
            <a:ext cx="3675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For each emotion: 8 table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Mongo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9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394408" y="3147735"/>
            <a:ext cx="3675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For each emotion: 8 collection</a:t>
            </a:r>
            <a:endParaRPr lang="it-IT" sz="3600" dirty="0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58" y="631349"/>
            <a:ext cx="8016542" cy="62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5" y="328473"/>
            <a:ext cx="7045960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</a:t>
            </a:r>
            <a:endParaRPr lang="it-IT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908C74-37E1-4670-BA7A-6330DC59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anger: 6.03 %</a:t>
            </a:r>
          </a:p>
          <a:p>
            <a:r>
              <a:rPr lang="en-US" sz="2200" dirty="0"/>
              <a:t>anticipation: 9.56 %</a:t>
            </a:r>
          </a:p>
          <a:p>
            <a:r>
              <a:rPr lang="en-US" sz="2200" dirty="0"/>
              <a:t>disgust: 8.27 %</a:t>
            </a:r>
          </a:p>
          <a:p>
            <a:r>
              <a:rPr lang="en-US" sz="2200" dirty="0"/>
              <a:t>fear: 4.55 %</a:t>
            </a:r>
          </a:p>
          <a:p>
            <a:r>
              <a:rPr lang="en-US" sz="2200" dirty="0"/>
              <a:t>joy: 38.74 %</a:t>
            </a:r>
          </a:p>
          <a:p>
            <a:r>
              <a:rPr lang="en-US" sz="2200" dirty="0"/>
              <a:t>sadness: 7.27 %</a:t>
            </a:r>
          </a:p>
          <a:p>
            <a:r>
              <a:rPr lang="en-US" sz="2200" dirty="0"/>
              <a:t>surprise: 2.96 %</a:t>
            </a:r>
          </a:p>
          <a:p>
            <a:r>
              <a:rPr lang="en-US" sz="2200" dirty="0"/>
              <a:t>trust: 7.30 %</a:t>
            </a:r>
          </a:p>
          <a:p>
            <a:r>
              <a:rPr lang="en-US" sz="2200" b="1" dirty="0"/>
              <a:t>media = 10.58 </a:t>
            </a:r>
            <a:r>
              <a:rPr lang="en-US" sz="2200" dirty="0"/>
              <a:t>%</a:t>
            </a:r>
          </a:p>
          <a:p>
            <a:pPr marL="0" indent="0">
              <a:buNone/>
            </a:pP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/>
              <a:t>Anger </a:t>
            </a:r>
            <a:r>
              <a:rPr lang="it-IT" sz="3600" dirty="0" err="1"/>
              <a:t>Wordcloud</a:t>
            </a:r>
            <a:endParaRPr lang="it-IT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13E6DC-5918-4E33-8D52-779F01D8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1BB3CA-E894-4916-B818-76292824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03A237-E9F9-4601-B112-FEAB1DB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68" y="532438"/>
            <a:ext cx="2507982" cy="2507982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E630DB07-658E-4568-8CEC-3B71EDDE7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219" y="528922"/>
            <a:ext cx="2515016" cy="25150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/>
              <a:t>Anticipation Wordcloud</a:t>
            </a:r>
            <a:endParaRPr lang="it-IT" sz="3600" dirty="0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8571BF1-E7AE-41D3-BD95-29A4E2DD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90567F-7A4C-485C-A727-67D7CAFDB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FEED7C-CBA9-4806-84AD-3BC25621B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68" y="532438"/>
            <a:ext cx="2507982" cy="250798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21122F-CC71-40D2-9343-4157DF2AC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219" y="528922"/>
            <a:ext cx="2515016" cy="2515016"/>
          </a:xfrm>
          <a:prstGeom prst="rect">
            <a:avLst/>
          </a:prstGeom>
        </p:spPr>
      </p:pic>
      <p:sp>
        <p:nvSpPr>
          <p:cNvPr id="38" name="Rectangle 3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/>
              <a:t>EMOTICONS</a:t>
            </a:r>
          </a:p>
          <a:p>
            <a:r>
              <a:rPr lang="it-IT" sz="2000"/>
              <a:t>EMOJI</a:t>
            </a:r>
          </a:p>
          <a:p>
            <a:r>
              <a:rPr lang="it-IT" sz="2000"/>
              <a:t>HASHTAG</a:t>
            </a:r>
          </a:p>
          <a:p>
            <a:r>
              <a:rPr lang="it-IT" sz="2000"/>
              <a:t>WORDS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ECBC73-85C1-4767-B60C-914D45440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/>
          <a:stretch/>
        </p:blipFill>
        <p:spPr>
          <a:xfrm>
            <a:off x="62090" y="363983"/>
            <a:ext cx="12129910" cy="57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0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/>
              <a:t>Disgust Wordcloud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486E1ED-B584-4310-94BE-37DD6142E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r="-4" b="-4"/>
          <a:stretch/>
        </p:blipFill>
        <p:spPr>
          <a:xfrm>
            <a:off x="778779" y="380770"/>
            <a:ext cx="2507107" cy="28113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10C7ACD-53AF-4F9D-AA05-DE7C7A4F3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4" r="4302" b="-4"/>
          <a:stretch/>
        </p:blipFill>
        <p:spPr>
          <a:xfrm>
            <a:off x="6133646" y="380770"/>
            <a:ext cx="2507982" cy="28113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E0E3A65-66E1-4061-9CEB-23F714124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90" r="-4" b="-4"/>
          <a:stretch/>
        </p:blipFill>
        <p:spPr>
          <a:xfrm>
            <a:off x="3455775" y="380770"/>
            <a:ext cx="2507982" cy="28113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4393D7C-805E-4F8B-B3C9-EDFB196604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3" r="6863" b="-4"/>
          <a:stretch/>
        </p:blipFill>
        <p:spPr>
          <a:xfrm>
            <a:off x="8938123" y="373264"/>
            <a:ext cx="2515016" cy="281132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/>
              <a:t>Fear</a:t>
            </a:r>
            <a:r>
              <a:rPr lang="it-IT" sz="3600" dirty="0"/>
              <a:t> </a:t>
            </a:r>
            <a:r>
              <a:rPr lang="it-IT" sz="3600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BF6AC1-3834-494C-BCE4-C8EA0EB6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1" r="-4" b="-4"/>
          <a:stretch/>
        </p:blipFill>
        <p:spPr>
          <a:xfrm>
            <a:off x="778779" y="380770"/>
            <a:ext cx="2507107" cy="28113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A58870-82E9-4925-97D3-ED47008515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544829" y="380769"/>
            <a:ext cx="2507982" cy="281132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392770-BAFD-4ECD-82B8-70CA6A851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r="1601" b="-4"/>
          <a:stretch/>
        </p:blipFill>
        <p:spPr>
          <a:xfrm>
            <a:off x="9241652" y="380769"/>
            <a:ext cx="2507982" cy="28113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A02C009-CA8B-42F2-9220-DC1BC7D303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" r="5617" b="-4"/>
          <a:stretch/>
        </p:blipFill>
        <p:spPr>
          <a:xfrm>
            <a:off x="6311754" y="380769"/>
            <a:ext cx="2515016" cy="2811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/>
              <a:t>Joy </a:t>
            </a:r>
            <a:r>
              <a:rPr lang="it-IT" sz="3600" dirty="0" err="1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4430D8-573D-405F-BA7B-E91AF486C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1" r="-4" b="-4"/>
          <a:stretch/>
        </p:blipFill>
        <p:spPr>
          <a:xfrm>
            <a:off x="778779" y="380770"/>
            <a:ext cx="2507107" cy="28113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5DDC7B-DDB1-4C5C-B5C2-F01B7EB66D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r="5067" b="-4"/>
          <a:stretch/>
        </p:blipFill>
        <p:spPr>
          <a:xfrm>
            <a:off x="9038233" y="373264"/>
            <a:ext cx="2507982" cy="2811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6C2C9C8-25A9-439D-9AA1-3C7DADAC2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6398134" y="389510"/>
            <a:ext cx="2507982" cy="28113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1A21DFF-5AA0-41BF-9EA4-405BBD8DD5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0" r="-4" b="-4"/>
          <a:stretch/>
        </p:blipFill>
        <p:spPr>
          <a:xfrm>
            <a:off x="3671321" y="373264"/>
            <a:ext cx="2515016" cy="2811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/>
              <a:t>Sadness</a:t>
            </a:r>
            <a:r>
              <a:rPr lang="it-IT" sz="3600" dirty="0"/>
              <a:t> </a:t>
            </a:r>
            <a:r>
              <a:rPr lang="it-IT" sz="3600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68" y="532438"/>
            <a:ext cx="2507982" cy="2507982"/>
          </a:xfrm>
          <a:prstGeom prst="rect">
            <a:avLst/>
          </a:prstGeom>
        </p:spPr>
      </p:pic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219" y="528922"/>
            <a:ext cx="2515016" cy="25150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 err="1"/>
              <a:t>Surprise</a:t>
            </a:r>
            <a:r>
              <a:rPr lang="it-IT" sz="3600" dirty="0"/>
              <a:t> </a:t>
            </a:r>
            <a:r>
              <a:rPr lang="it-IT" sz="3600" dirty="0" err="1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66475" y="373264"/>
            <a:ext cx="2507107" cy="2811320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544829" y="380769"/>
            <a:ext cx="2507982" cy="281132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689993" y="373264"/>
            <a:ext cx="2507982" cy="28113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079751" y="380769"/>
            <a:ext cx="2515016" cy="2811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/>
              <a:t>Trust </a:t>
            </a:r>
            <a:r>
              <a:rPr lang="it-IT" sz="3600"/>
              <a:t>Wordcloud</a:t>
            </a:r>
            <a:endParaRPr lang="it-IT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87" y="532438"/>
            <a:ext cx="2507982" cy="2507982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53" y="490451"/>
            <a:ext cx="2507982" cy="250798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539" y="532438"/>
            <a:ext cx="2515016" cy="25150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EMOTICONS</a:t>
            </a:r>
          </a:p>
          <a:p>
            <a:r>
              <a:rPr lang="it-IT" sz="2000" dirty="0"/>
              <a:t>EMOJI</a:t>
            </a:r>
          </a:p>
          <a:p>
            <a:r>
              <a:rPr lang="it-IT" sz="2000" dirty="0"/>
              <a:t>HASHTAG</a:t>
            </a:r>
          </a:p>
          <a:p>
            <a:r>
              <a:rPr lang="it-IT" sz="2000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FE0806-FB1E-4BEC-928D-AB54C92B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DF26B-31D1-4216-8B15-141D1976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Mongo</a:t>
            </a:r>
            <a:r>
              <a:rPr lang="it-IT" dirty="0"/>
              <a:t> vs </a:t>
            </a:r>
            <a:r>
              <a:rPr lang="it-IT" dirty="0" err="1"/>
              <a:t>MySql</a:t>
            </a:r>
            <a:br>
              <a:rPr lang="it-IT" dirty="0"/>
            </a:br>
            <a:r>
              <a:rPr lang="it-IT" dirty="0">
                <a:hlinkClick r:id="rId2"/>
              </a:rPr>
              <a:t>https://www.simform.com/mongodb-vs-mysql-databases</a:t>
            </a:r>
            <a:r>
              <a:rPr lang="it-IT">
                <a:hlinkClick r:id="rId2"/>
              </a:rPr>
              <a:t>/#section3</a:t>
            </a:r>
            <a:br>
              <a:rPr lang="it-IT"/>
            </a:br>
            <a:r>
              <a:rPr lang="it-IT">
                <a:hlinkClick r:id="rId3"/>
              </a:rPr>
              <a:t>https://towardsdatascience.com/keras-challenges-the-avengers-541346acb804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FC191-37CE-44CF-9A4B-B859CBDC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Entrambe le soluzioni di archiviazione funzionerebbero, in realtà dipendono dalle dimensioni dei dati che si prevede di utilizzare e dal modo in cui vengono utilizzate per questo caso d'uso. Se il set di dati supera alcuni terabyte di dati, un approccio </a:t>
            </a:r>
            <a:r>
              <a:rPr lang="it-IT" dirty="0" err="1"/>
              <a:t>MapReduce</a:t>
            </a:r>
            <a:r>
              <a:rPr lang="it-IT" dirty="0"/>
              <a:t> sarebbe l'ideale, se più piccolo di un database SQL in questo caso potrebbe essere sufficiente.</a:t>
            </a:r>
          </a:p>
          <a:p>
            <a:endParaRPr lang="it-IT" dirty="0"/>
          </a:p>
          <a:p>
            <a:r>
              <a:rPr lang="it-IT" dirty="0"/>
              <a:t>Un altro aspetto da considerare è il numero di query al secondo che il sistema dovrebbe eseguire, che dovranno essere prese in considerazione nella progettazione.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477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FILE-SYSTEM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162C3-9836-4987-B2E1-CBF71FD3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system – </a:t>
            </a:r>
            <a:r>
              <a:rPr lang="it-IT" dirty="0" err="1"/>
              <a:t>main</a:t>
            </a:r>
            <a:r>
              <a:rPr lang="it-IT" dirty="0"/>
              <a:t> folder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29FF2-DD79-4F34-9B4D-E9A7DC71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7724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 err="1">
                <a:highlight>
                  <a:srgbClr val="FFFF00"/>
                </a:highlight>
              </a:rPr>
              <a:t>archivi_risorse_lessicali</a:t>
            </a:r>
            <a:r>
              <a:rPr lang="it-IT" sz="1800" dirty="0">
                <a:highlight>
                  <a:srgbClr val="FFFF00"/>
                </a:highlight>
              </a:rPr>
              <a:t> </a:t>
            </a:r>
            <a:r>
              <a:rPr lang="it-IT" sz="1800" dirty="0">
                <a:sym typeface="Wingdings" panose="05000000000000000000" pitchFamily="2" charset="2"/>
              </a:rPr>
              <a:t> Es. Anger, </a:t>
            </a:r>
            <a:r>
              <a:rPr lang="it-IT" sz="1800" dirty="0" err="1">
                <a:sym typeface="Wingdings" panose="05000000000000000000" pitchFamily="2" charset="2"/>
              </a:rPr>
              <a:t>Anticipation</a:t>
            </a:r>
            <a:r>
              <a:rPr lang="it-IT" sz="1800" dirty="0">
                <a:sym typeface="Wingdings" panose="05000000000000000000" pitchFamily="2" charset="2"/>
              </a:rPr>
              <a:t>, etc.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img</a:t>
            </a:r>
            <a:r>
              <a:rPr lang="it-IT" sz="1800" dirty="0">
                <a:sym typeface="Wingdings" panose="05000000000000000000" pitchFamily="2" charset="2"/>
              </a:rPr>
              <a:t>  </a:t>
            </a:r>
            <a:r>
              <a:rPr lang="it-IT" sz="1800" dirty="0" err="1">
                <a:sym typeface="Wingdings" panose="05000000000000000000" pitchFamily="2" charset="2"/>
              </a:rPr>
              <a:t>wordcloud</a:t>
            </a:r>
            <a:r>
              <a:rPr lang="it-IT" sz="1800" dirty="0">
                <a:sym typeface="Wingdings" panose="05000000000000000000" pitchFamily="2" charset="2"/>
              </a:rPr>
              <a:t> from file </a:t>
            </a:r>
            <a:r>
              <a:rPr lang="it-IT" sz="1800" dirty="0" err="1">
                <a:sym typeface="Wingdings" panose="05000000000000000000" pitchFamily="2" charset="2"/>
              </a:rPr>
              <a:t>result_count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	(4 for </a:t>
            </a:r>
            <a:r>
              <a:rPr lang="it-IT" sz="1800" dirty="0" err="1">
                <a:sym typeface="Wingdings" panose="05000000000000000000" pitchFamily="2" charset="2"/>
              </a:rPr>
              <a:t>each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emotion</a:t>
            </a:r>
            <a:r>
              <a:rPr lang="it-IT" sz="1800" dirty="0">
                <a:sym typeface="Wingdings" panose="05000000000000000000" pitchFamily="2" charset="2"/>
              </a:rPr>
              <a:t>: word + hashtag + emoji + emoticons)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result_count</a:t>
            </a:r>
            <a:r>
              <a:rPr lang="it-IT" sz="1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>
                <a:sym typeface="Wingdings" panose="05000000000000000000" pitchFamily="2" charset="2"/>
              </a:rPr>
              <a:t>result</a:t>
            </a:r>
            <a:r>
              <a:rPr lang="it-IT" sz="1800" dirty="0">
                <a:sym typeface="Wingdings" panose="05000000000000000000" pitchFamily="2" charset="2"/>
              </a:rPr>
              <a:t> file from processing (elaboration.py)  PRE LOAD DB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	(4 for </a:t>
            </a:r>
            <a:r>
              <a:rPr lang="it-IT" sz="1800" dirty="0" err="1">
                <a:sym typeface="Wingdings" panose="05000000000000000000" pitchFamily="2" charset="2"/>
              </a:rPr>
              <a:t>each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emotion</a:t>
            </a:r>
            <a:r>
              <a:rPr lang="it-IT" sz="1800" dirty="0">
                <a:sym typeface="Wingdings" panose="05000000000000000000" pitchFamily="2" charset="2"/>
              </a:rPr>
              <a:t>: word + hashtag + emoji + emoticons)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twitter_message</a:t>
            </a:r>
            <a:r>
              <a:rPr lang="it-IT" sz="1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>
                <a:sym typeface="Wingdings" panose="05000000000000000000" pitchFamily="2" charset="2"/>
              </a:rPr>
              <a:t>initial</a:t>
            </a:r>
            <a:r>
              <a:rPr lang="it-IT" sz="1800" dirty="0">
                <a:sym typeface="Wingdings" panose="05000000000000000000" pitchFamily="2" charset="2"/>
              </a:rPr>
              <a:t> dataset</a:t>
            </a:r>
          </a:p>
          <a:p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mongo</a:t>
            </a:r>
            <a:r>
              <a:rPr lang="it-IT" sz="1800" dirty="0">
                <a:sym typeface="Wingdings" panose="05000000000000000000" pitchFamily="2" charset="2"/>
              </a:rPr>
              <a:t>  </a:t>
            </a:r>
            <a:r>
              <a:rPr lang="it-IT" sz="1800" dirty="0" err="1">
                <a:sym typeface="Wingdings" panose="05000000000000000000" pitchFamily="2" charset="2"/>
              </a:rPr>
              <a:t>mongo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elaboration</a:t>
            </a: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img_mongo</a:t>
            </a:r>
            <a:r>
              <a:rPr lang="it-IT" sz="1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>
                <a:sym typeface="Wingdings" panose="05000000000000000000" pitchFamily="2" charset="2"/>
              </a:rPr>
              <a:t>wordcloud</a:t>
            </a:r>
            <a:r>
              <a:rPr lang="it-IT" sz="1800" dirty="0">
                <a:sym typeface="Wingdings" panose="05000000000000000000" pitchFamily="2" charset="2"/>
              </a:rPr>
              <a:t> from </a:t>
            </a:r>
            <a:r>
              <a:rPr lang="it-IT" sz="1800" dirty="0" err="1">
                <a:sym typeface="Wingdings" panose="05000000000000000000" pitchFamily="2" charset="2"/>
              </a:rPr>
              <a:t>mongo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collection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	(4 for </a:t>
            </a:r>
            <a:r>
              <a:rPr lang="it-IT" sz="1800" dirty="0" err="1">
                <a:sym typeface="Wingdings" panose="05000000000000000000" pitchFamily="2" charset="2"/>
              </a:rPr>
              <a:t>each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emotion</a:t>
            </a:r>
            <a:r>
              <a:rPr lang="it-IT" sz="1800" dirty="0">
                <a:sym typeface="Wingdings" panose="05000000000000000000" pitchFamily="2" charset="2"/>
              </a:rPr>
              <a:t>: word + hashtag + emoji + emoticons)</a:t>
            </a:r>
          </a:p>
          <a:p>
            <a:endParaRPr lang="it-IT" sz="2400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169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C55BB-6068-46A1-A169-2E53ECF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it-IT"/>
              <a:t>File system – main file – MySQL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5B75A-43C2-420A-AE12-65BE148D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903"/>
            <a:ext cx="10515600" cy="6111513"/>
          </a:xfrm>
        </p:spPr>
        <p:txBody>
          <a:bodyPr>
            <a:normAutofit fontScale="25000" lnSpcReduction="20000"/>
          </a:bodyPr>
          <a:lstStyle/>
          <a:p>
            <a:r>
              <a:rPr lang="it-IT" sz="5600" dirty="0">
                <a:highlight>
                  <a:srgbClr val="FFFF00"/>
                </a:highlight>
              </a:rPr>
              <a:t>elaboration.py </a:t>
            </a:r>
          </a:p>
          <a:p>
            <a:pPr lvl="1"/>
            <a:r>
              <a:rPr lang="it-IT" sz="4800" dirty="0">
                <a:sym typeface="Wingdings" panose="05000000000000000000" pitchFamily="2" charset="2"/>
              </a:rPr>
              <a:t>INPUT: </a:t>
            </a:r>
            <a:r>
              <a:rPr lang="it-IT" sz="4800" dirty="0" err="1">
                <a:sym typeface="Wingdings" panose="05000000000000000000" pitchFamily="2" charset="2"/>
              </a:rPr>
              <a:t>twitter</a:t>
            </a:r>
            <a:r>
              <a:rPr lang="it-IT" sz="4800" dirty="0">
                <a:sym typeface="Wingdings" panose="05000000000000000000" pitchFamily="2" charset="2"/>
              </a:rPr>
              <a:t> </a:t>
            </a:r>
            <a:r>
              <a:rPr lang="it-IT" sz="4800" dirty="0" err="1">
                <a:sym typeface="Wingdings" panose="05000000000000000000" pitchFamily="2" charset="2"/>
              </a:rPr>
              <a:t>message</a:t>
            </a:r>
            <a:endParaRPr lang="it-IT" sz="4800" dirty="0">
              <a:sym typeface="Wingdings" panose="05000000000000000000" pitchFamily="2" charset="2"/>
            </a:endParaRPr>
          </a:p>
          <a:p>
            <a:pPr lvl="1"/>
            <a:r>
              <a:rPr lang="it-IT" sz="4800" dirty="0"/>
              <a:t>processing </a:t>
            </a:r>
            <a:r>
              <a:rPr lang="it-IT" sz="4800" dirty="0" err="1"/>
              <a:t>twitter</a:t>
            </a:r>
            <a:r>
              <a:rPr lang="it-IT" sz="4800" dirty="0"/>
              <a:t> </a:t>
            </a:r>
            <a:r>
              <a:rPr lang="it-IT" sz="4800" dirty="0" err="1"/>
              <a:t>message</a:t>
            </a:r>
            <a:r>
              <a:rPr lang="it-IT" sz="4800" dirty="0"/>
              <a:t> </a:t>
            </a:r>
            <a:r>
              <a:rPr lang="it-IT" sz="4800" dirty="0">
                <a:sym typeface="Wingdings" panose="05000000000000000000" pitchFamily="2" charset="2"/>
              </a:rPr>
              <a:t>(</a:t>
            </a:r>
            <a:r>
              <a:rPr lang="it-IT" sz="4800" dirty="0" err="1">
                <a:sym typeface="Wingdings" panose="05000000000000000000" pitchFamily="2" charset="2"/>
              </a:rPr>
              <a:t>nltk</a:t>
            </a:r>
            <a:r>
              <a:rPr lang="it-IT" sz="48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4800" dirty="0">
                <a:sym typeface="Wingdings" panose="05000000000000000000" pitchFamily="2" charset="2"/>
              </a:rPr>
              <a:t>frequency </a:t>
            </a:r>
            <a:r>
              <a:rPr lang="it-IT" sz="4800" dirty="0" err="1">
                <a:sym typeface="Wingdings" panose="05000000000000000000" pitchFamily="2" charset="2"/>
              </a:rPr>
              <a:t>count</a:t>
            </a:r>
            <a:endParaRPr lang="it-IT" sz="4800" dirty="0">
              <a:sym typeface="Wingdings" panose="05000000000000000000" pitchFamily="2" charset="2"/>
            </a:endParaRPr>
          </a:p>
          <a:p>
            <a:pPr lvl="1"/>
            <a:r>
              <a:rPr lang="it-IT" sz="4800" dirty="0" err="1">
                <a:sym typeface="Wingdings" panose="05000000000000000000" pitchFamily="2" charset="2"/>
              </a:rPr>
              <a:t>save</a:t>
            </a:r>
            <a:r>
              <a:rPr lang="it-IT" sz="4800" dirty="0">
                <a:sym typeface="Wingdings" panose="05000000000000000000" pitchFamily="2" charset="2"/>
              </a:rPr>
              <a:t> to </a:t>
            </a:r>
            <a:r>
              <a:rPr lang="it-IT" sz="4800" dirty="0" err="1">
                <a:sym typeface="Wingdings" panose="05000000000000000000" pitchFamily="2" charset="2"/>
              </a:rPr>
              <a:t>local</a:t>
            </a:r>
            <a:r>
              <a:rPr lang="it-IT" sz="4800" dirty="0">
                <a:sym typeface="Wingdings" panose="05000000000000000000" pitchFamily="2" charset="2"/>
              </a:rPr>
              <a:t> array/</a:t>
            </a:r>
            <a:r>
              <a:rPr lang="it-IT" sz="4800" dirty="0" err="1">
                <a:sym typeface="Wingdings" panose="05000000000000000000" pitchFamily="2" charset="2"/>
              </a:rPr>
              <a:t>dictionary</a:t>
            </a:r>
            <a:r>
              <a:rPr lang="it-IT" sz="4800" dirty="0">
                <a:sym typeface="Wingdings" panose="05000000000000000000" pitchFamily="2" charset="2"/>
              </a:rPr>
              <a:t> (emoji, </a:t>
            </a:r>
            <a:r>
              <a:rPr lang="it-IT" sz="4800" dirty="0" err="1">
                <a:sym typeface="Wingdings" panose="05000000000000000000" pitchFamily="2" charset="2"/>
              </a:rPr>
              <a:t>emotions</a:t>
            </a:r>
            <a:r>
              <a:rPr lang="it-IT" sz="4800" dirty="0">
                <a:sym typeface="Wingdings" panose="05000000000000000000" pitchFamily="2" charset="2"/>
              </a:rPr>
              <a:t>, hashtag, word)</a:t>
            </a:r>
          </a:p>
          <a:p>
            <a:pPr lvl="1"/>
            <a:r>
              <a:rPr lang="it-IT" sz="4800" dirty="0">
                <a:sym typeface="Wingdings" panose="05000000000000000000" pitchFamily="2" charset="2"/>
              </a:rPr>
              <a:t>OUTPUT: </a:t>
            </a:r>
            <a:r>
              <a:rPr lang="it-IT" sz="4800" dirty="0" err="1">
                <a:sym typeface="Wingdings" panose="05000000000000000000" pitchFamily="2" charset="2"/>
              </a:rPr>
              <a:t>save</a:t>
            </a:r>
            <a:r>
              <a:rPr lang="it-IT" sz="4800" dirty="0">
                <a:sym typeface="Wingdings" panose="05000000000000000000" pitchFamily="2" charset="2"/>
              </a:rPr>
              <a:t> to file (</a:t>
            </a:r>
            <a:r>
              <a:rPr lang="it-IT" sz="4800" dirty="0" err="1">
                <a:sym typeface="Wingdings" panose="05000000000000000000" pitchFamily="2" charset="2"/>
              </a:rPr>
              <a:t>into</a:t>
            </a:r>
            <a:r>
              <a:rPr lang="it-IT" sz="4800" dirty="0">
                <a:sym typeface="Wingdings" panose="05000000000000000000" pitchFamily="2" charset="2"/>
              </a:rPr>
              <a:t> folder «</a:t>
            </a:r>
            <a:r>
              <a:rPr lang="it-IT" sz="4800" dirty="0" err="1">
                <a:sym typeface="Wingdings" panose="05000000000000000000" pitchFamily="2" charset="2"/>
              </a:rPr>
              <a:t>result_count</a:t>
            </a:r>
            <a:r>
              <a:rPr lang="it-IT" sz="4800" dirty="0">
                <a:sym typeface="Wingdings" panose="05000000000000000000" pitchFamily="2" charset="2"/>
              </a:rPr>
              <a:t>»)</a:t>
            </a:r>
          </a:p>
          <a:p>
            <a:r>
              <a:rPr lang="it-IT" sz="5600" dirty="0">
                <a:highlight>
                  <a:srgbClr val="FFFF00"/>
                </a:highlight>
              </a:rPr>
              <a:t>db_load.py</a:t>
            </a:r>
          </a:p>
          <a:p>
            <a:pPr lvl="1"/>
            <a:r>
              <a:rPr lang="it-IT" sz="4800" dirty="0"/>
              <a:t>Read file (from folder «</a:t>
            </a:r>
            <a:r>
              <a:rPr lang="it-IT" sz="4800" dirty="0" err="1"/>
              <a:t>result_count</a:t>
            </a:r>
            <a:r>
              <a:rPr lang="it-IT" sz="4800" dirty="0"/>
              <a:t>») (for </a:t>
            </a:r>
            <a:r>
              <a:rPr lang="it-IT" sz="4800" dirty="0" err="1"/>
              <a:t>each</a:t>
            </a:r>
            <a:r>
              <a:rPr lang="it-IT" sz="4800" dirty="0"/>
              <a:t> </a:t>
            </a:r>
            <a:r>
              <a:rPr lang="it-IT" sz="4800" dirty="0" err="1"/>
              <a:t>emotion</a:t>
            </a:r>
            <a:r>
              <a:rPr lang="it-IT" sz="4800" dirty="0"/>
              <a:t>)</a:t>
            </a:r>
          </a:p>
          <a:p>
            <a:pPr lvl="1"/>
            <a:r>
              <a:rPr lang="it-IT" sz="4800" dirty="0" err="1"/>
              <a:t>Insert</a:t>
            </a:r>
            <a:r>
              <a:rPr lang="it-IT" sz="4800" dirty="0"/>
              <a:t> data to </a:t>
            </a:r>
            <a:r>
              <a:rPr lang="it-IT" sz="4800" dirty="0" err="1"/>
              <a:t>db</a:t>
            </a:r>
            <a:r>
              <a:rPr lang="it-IT" sz="4800" dirty="0"/>
              <a:t> (</a:t>
            </a:r>
            <a:r>
              <a:rPr lang="it-IT" sz="4800" dirty="0" err="1"/>
              <a:t>Mysql</a:t>
            </a:r>
            <a:r>
              <a:rPr lang="it-IT" sz="4800" dirty="0"/>
              <a:t>)</a:t>
            </a:r>
          </a:p>
          <a:p>
            <a:pPr marL="457200" lvl="1" indent="0">
              <a:buNone/>
            </a:pPr>
            <a:r>
              <a:rPr lang="it-IT" sz="4800" dirty="0"/>
              <a:t>	DB = «</a:t>
            </a:r>
            <a:r>
              <a:rPr lang="it-IT" sz="4800" dirty="0" err="1"/>
              <a:t>emotion</a:t>
            </a:r>
            <a:r>
              <a:rPr lang="it-IT" sz="4800" dirty="0"/>
              <a:t>»</a:t>
            </a:r>
          </a:p>
          <a:p>
            <a:pPr marL="457200" lvl="1" indent="0">
              <a:buNone/>
            </a:pPr>
            <a:r>
              <a:rPr lang="it-IT" sz="4800" dirty="0"/>
              <a:t>	</a:t>
            </a:r>
            <a:r>
              <a:rPr lang="it-IT" sz="4800" dirty="0" err="1"/>
              <a:t>Table</a:t>
            </a:r>
            <a:r>
              <a:rPr lang="it-IT" sz="4800" dirty="0"/>
              <a:t> = </a:t>
            </a:r>
            <a:r>
              <a:rPr lang="en-US" sz="4800" dirty="0"/>
              <a:t>["anger", "anticipation", "disgust", "fear", "joy", "sadness", "surprise", "trust"]</a:t>
            </a:r>
            <a:endParaRPr lang="it-IT" sz="4800" dirty="0"/>
          </a:p>
          <a:p>
            <a:r>
              <a:rPr lang="it-IT" sz="5600" dirty="0">
                <a:highlight>
                  <a:srgbClr val="FFFF00"/>
                </a:highlight>
              </a:rPr>
              <a:t>db_lexical.py</a:t>
            </a:r>
          </a:p>
          <a:p>
            <a:pPr lvl="1"/>
            <a:r>
              <a:rPr lang="it-IT" sz="4800" dirty="0"/>
              <a:t>INPUT: </a:t>
            </a:r>
            <a:r>
              <a:rPr lang="it-IT" sz="4800" dirty="0" err="1"/>
              <a:t>read</a:t>
            </a:r>
            <a:r>
              <a:rPr lang="it-IT" sz="4800" dirty="0"/>
              <a:t> </a:t>
            </a:r>
            <a:r>
              <a:rPr lang="it-IT" sz="4800" dirty="0" err="1"/>
              <a:t>lexical</a:t>
            </a:r>
            <a:r>
              <a:rPr lang="it-IT" sz="4800" dirty="0"/>
              <a:t> </a:t>
            </a:r>
            <a:r>
              <a:rPr lang="it-IT" sz="4800" dirty="0" err="1"/>
              <a:t>resources</a:t>
            </a:r>
            <a:endParaRPr lang="it-IT" sz="4800" dirty="0"/>
          </a:p>
          <a:p>
            <a:pPr lvl="1"/>
            <a:r>
              <a:rPr lang="it-IT" sz="4800" dirty="0"/>
              <a:t>Update </a:t>
            </a:r>
            <a:r>
              <a:rPr lang="it-IT" sz="4800" dirty="0" err="1"/>
              <a:t>table</a:t>
            </a:r>
            <a:endParaRPr lang="it-IT" sz="4800" dirty="0"/>
          </a:p>
          <a:p>
            <a:pPr marL="457200" lvl="1" indent="0">
              <a:buNone/>
            </a:pPr>
            <a:r>
              <a:rPr lang="en-US" sz="4800" dirty="0"/>
              <a:t>	["anger", "anticipation", "disgust", "fear", "joy", "sadness", "surprise", "trust"]</a:t>
            </a:r>
          </a:p>
          <a:p>
            <a:pPr marL="457200" lvl="1" indent="0">
              <a:buNone/>
            </a:pPr>
            <a:r>
              <a:rPr lang="it-IT" sz="4800" dirty="0"/>
              <a:t>	</a:t>
            </a:r>
            <a:r>
              <a:rPr lang="it-IT" sz="4800" dirty="0" err="1"/>
              <a:t>boolean</a:t>
            </a:r>
            <a:r>
              <a:rPr lang="it-IT" sz="4800" dirty="0"/>
              <a:t> </a:t>
            </a:r>
            <a:r>
              <a:rPr lang="it-IT" sz="4800" dirty="0" err="1"/>
              <a:t>values</a:t>
            </a:r>
            <a:r>
              <a:rPr lang="it-IT" sz="4800" dirty="0"/>
              <a:t> (</a:t>
            </a:r>
            <a:r>
              <a:rPr lang="it-IT" sz="4800" dirty="0" err="1"/>
              <a:t>emo_sn</a:t>
            </a:r>
            <a:r>
              <a:rPr lang="it-IT" sz="4800" dirty="0"/>
              <a:t>, </a:t>
            </a:r>
            <a:r>
              <a:rPr lang="it-IT" sz="4800" dirty="0" err="1"/>
              <a:t>nrc</a:t>
            </a:r>
            <a:r>
              <a:rPr lang="it-IT" sz="4800" dirty="0"/>
              <a:t>, </a:t>
            </a:r>
            <a:r>
              <a:rPr lang="it-IT" sz="4800" dirty="0" err="1"/>
              <a:t>sentisense</a:t>
            </a:r>
            <a:r>
              <a:rPr lang="it-IT" sz="4800" dirty="0"/>
              <a:t>), </a:t>
            </a:r>
          </a:p>
          <a:p>
            <a:pPr marL="457200" lvl="1" indent="0">
              <a:buNone/>
            </a:pPr>
            <a:r>
              <a:rPr lang="it-IT" sz="4800" dirty="0"/>
              <a:t>	</a:t>
            </a:r>
            <a:r>
              <a:rPr lang="it-IT" sz="4800" dirty="0" err="1"/>
              <a:t>conScore</a:t>
            </a:r>
            <a:r>
              <a:rPr lang="it-IT" sz="4800" dirty="0"/>
              <a:t> (</a:t>
            </a:r>
            <a:r>
              <a:rPr lang="it-IT" sz="4800" dirty="0" err="1"/>
              <a:t>afinn</a:t>
            </a:r>
            <a:r>
              <a:rPr lang="it-IT" sz="4800" dirty="0"/>
              <a:t>, </a:t>
            </a:r>
            <a:r>
              <a:rPr lang="it-IT" sz="4800" dirty="0" err="1"/>
              <a:t>anew_aro</a:t>
            </a:r>
            <a:r>
              <a:rPr lang="it-IT" sz="4800" dirty="0"/>
              <a:t>, </a:t>
            </a:r>
            <a:r>
              <a:rPr lang="it-IT" sz="4800" dirty="0" err="1"/>
              <a:t>anew_dom</a:t>
            </a:r>
            <a:r>
              <a:rPr lang="it-IT" sz="4800" dirty="0"/>
              <a:t>, ...), </a:t>
            </a:r>
          </a:p>
          <a:p>
            <a:pPr marL="457200" lvl="1" indent="0">
              <a:buNone/>
            </a:pPr>
            <a:r>
              <a:rPr lang="it-IT" sz="4800" dirty="0"/>
              <a:t>	</a:t>
            </a:r>
            <a:r>
              <a:rPr lang="it-IT" sz="4800" dirty="0" err="1"/>
              <a:t>Neg</a:t>
            </a:r>
            <a:r>
              <a:rPr lang="it-IT" sz="4800" dirty="0"/>
              <a:t>/</a:t>
            </a:r>
            <a:r>
              <a:rPr lang="it-IT" sz="4800" dirty="0" err="1"/>
              <a:t>Pos</a:t>
            </a:r>
            <a:r>
              <a:rPr lang="it-IT" sz="4800" dirty="0"/>
              <a:t> (</a:t>
            </a:r>
            <a:r>
              <a:rPr lang="it-IT" sz="4800" dirty="0" err="1"/>
              <a:t>gi_neg</a:t>
            </a:r>
            <a:r>
              <a:rPr lang="it-IT" sz="4800" dirty="0"/>
              <a:t>, </a:t>
            </a:r>
            <a:r>
              <a:rPr lang="it-IT" sz="4800" dirty="0" err="1"/>
              <a:t>hl_neg</a:t>
            </a:r>
            <a:r>
              <a:rPr lang="it-IT" sz="4800" dirty="0"/>
              <a:t>, …, </a:t>
            </a:r>
            <a:r>
              <a:rPr lang="it-IT" sz="4800" dirty="0" err="1"/>
              <a:t>gi_pos</a:t>
            </a:r>
            <a:r>
              <a:rPr lang="it-IT" sz="4800" dirty="0"/>
              <a:t>, </a:t>
            </a:r>
            <a:r>
              <a:rPr lang="it-IT" sz="4800" dirty="0" err="1"/>
              <a:t>hl_pos</a:t>
            </a:r>
            <a:r>
              <a:rPr lang="it-IT" sz="4800" dirty="0"/>
              <a:t>, ...)</a:t>
            </a:r>
          </a:p>
          <a:p>
            <a:r>
              <a:rPr lang="it-IT" sz="5600" dirty="0" err="1">
                <a:highlight>
                  <a:srgbClr val="FFFF00"/>
                </a:highlight>
              </a:rPr>
              <a:t>frequency_count</a:t>
            </a:r>
            <a:endParaRPr lang="it-IT" sz="5600" dirty="0">
              <a:highlight>
                <a:srgbClr val="FFFF00"/>
              </a:highlight>
            </a:endParaRPr>
          </a:p>
          <a:p>
            <a:pPr lvl="1"/>
            <a:r>
              <a:rPr lang="it-IT" sz="4800" dirty="0"/>
              <a:t>INPUT: sum from DB (for </a:t>
            </a:r>
            <a:r>
              <a:rPr lang="it-IT" sz="4800" dirty="0" err="1"/>
              <a:t>each</a:t>
            </a:r>
            <a:r>
              <a:rPr lang="it-IT" sz="4800" dirty="0"/>
              <a:t> </a:t>
            </a:r>
            <a:r>
              <a:rPr lang="it-IT" sz="4800" dirty="0" err="1"/>
              <a:t>emotion</a:t>
            </a:r>
            <a:r>
              <a:rPr lang="it-IT" sz="4800" dirty="0"/>
              <a:t>)</a:t>
            </a:r>
          </a:p>
          <a:p>
            <a:pPr lvl="1"/>
            <a:r>
              <a:rPr lang="it-IT" sz="4800" dirty="0" err="1"/>
              <a:t>average</a:t>
            </a:r>
            <a:r>
              <a:rPr lang="it-IT" sz="4800" dirty="0"/>
              <a:t> </a:t>
            </a:r>
            <a:r>
              <a:rPr lang="it-IT" sz="4800" dirty="0" err="1"/>
              <a:t>calculation</a:t>
            </a:r>
            <a:r>
              <a:rPr lang="it-IT" sz="4800" dirty="0"/>
              <a:t> (for </a:t>
            </a:r>
            <a:r>
              <a:rPr lang="it-IT" sz="4800" dirty="0" err="1"/>
              <a:t>each</a:t>
            </a:r>
            <a:r>
              <a:rPr lang="it-IT" sz="4800" dirty="0"/>
              <a:t> </a:t>
            </a:r>
            <a:r>
              <a:rPr lang="it-IT" sz="4800" dirty="0" err="1"/>
              <a:t>emotion</a:t>
            </a:r>
            <a:r>
              <a:rPr lang="it-IT" sz="4800" dirty="0"/>
              <a:t>)</a:t>
            </a:r>
          </a:p>
          <a:p>
            <a:pPr lvl="1"/>
            <a:r>
              <a:rPr lang="it-IT" sz="4800" dirty="0"/>
              <a:t>OUTPUT: </a:t>
            </a:r>
            <a:r>
              <a:rPr lang="it-IT" sz="4800" dirty="0" err="1"/>
              <a:t>save</a:t>
            </a:r>
            <a:r>
              <a:rPr lang="it-IT" sz="4800" dirty="0"/>
              <a:t> to file «frequency.txt»</a:t>
            </a:r>
          </a:p>
          <a:p>
            <a:r>
              <a:rPr lang="it-IT" sz="5600" dirty="0" err="1">
                <a:highlight>
                  <a:srgbClr val="FFFF00"/>
                </a:highlight>
              </a:rPr>
              <a:t>wordcloud_from_file</a:t>
            </a:r>
            <a:endParaRPr lang="it-IT" sz="5600" dirty="0">
              <a:highlight>
                <a:srgbClr val="FFFF00"/>
              </a:highlight>
            </a:endParaRPr>
          </a:p>
          <a:p>
            <a:pPr lvl="1"/>
            <a:r>
              <a:rPr lang="it-IT" sz="4800" dirty="0"/>
              <a:t>INPUT: </a:t>
            </a:r>
            <a:r>
              <a:rPr lang="it-IT" sz="4800" dirty="0" err="1"/>
              <a:t>read</a:t>
            </a:r>
            <a:r>
              <a:rPr lang="it-IT" sz="4800" dirty="0"/>
              <a:t> </a:t>
            </a:r>
            <a:r>
              <a:rPr lang="it-IT" sz="4800" dirty="0" err="1"/>
              <a:t>result</a:t>
            </a:r>
            <a:r>
              <a:rPr lang="it-IT" sz="4800" dirty="0"/>
              <a:t> </a:t>
            </a:r>
            <a:r>
              <a:rPr lang="it-IT" sz="4800" dirty="0" err="1"/>
              <a:t>count</a:t>
            </a:r>
            <a:endParaRPr lang="it-IT" sz="4800" dirty="0"/>
          </a:p>
          <a:p>
            <a:pPr lvl="1"/>
            <a:r>
              <a:rPr lang="it-IT" sz="4800" dirty="0"/>
              <a:t>Create </a:t>
            </a:r>
            <a:r>
              <a:rPr lang="it-IT" sz="4800" dirty="0" err="1"/>
              <a:t>wordcloud</a:t>
            </a:r>
            <a:r>
              <a:rPr lang="it-IT" sz="4800" dirty="0"/>
              <a:t> IMG</a:t>
            </a:r>
          </a:p>
          <a:p>
            <a:pPr lvl="1"/>
            <a:r>
              <a:rPr lang="it-IT" sz="4800" dirty="0"/>
              <a:t>OUTPUT: </a:t>
            </a:r>
            <a:r>
              <a:rPr lang="it-IT" sz="4800" dirty="0" err="1"/>
              <a:t>save</a:t>
            </a:r>
            <a:r>
              <a:rPr lang="it-IT" sz="4800" dirty="0"/>
              <a:t> file to folder «</a:t>
            </a:r>
            <a:r>
              <a:rPr lang="it-IT" sz="4800" dirty="0" err="1"/>
              <a:t>wordcloud</a:t>
            </a:r>
            <a:r>
              <a:rPr lang="it-IT" sz="4800" dirty="0"/>
              <a:t>» </a:t>
            </a:r>
            <a:r>
              <a:rPr lang="it-IT" sz="4800" dirty="0">
                <a:sym typeface="Wingdings" panose="05000000000000000000" pitchFamily="2" charset="2"/>
              </a:rPr>
              <a:t>(4 for </a:t>
            </a:r>
            <a:r>
              <a:rPr lang="it-IT" sz="4800" dirty="0" err="1">
                <a:sym typeface="Wingdings" panose="05000000000000000000" pitchFamily="2" charset="2"/>
              </a:rPr>
              <a:t>each</a:t>
            </a:r>
            <a:r>
              <a:rPr lang="it-IT" sz="4800" dirty="0">
                <a:sym typeface="Wingdings" panose="05000000000000000000" pitchFamily="2" charset="2"/>
              </a:rPr>
              <a:t> </a:t>
            </a:r>
            <a:r>
              <a:rPr lang="it-IT" sz="4800" dirty="0" err="1">
                <a:sym typeface="Wingdings" panose="05000000000000000000" pitchFamily="2" charset="2"/>
              </a:rPr>
              <a:t>emotion</a:t>
            </a:r>
            <a:r>
              <a:rPr lang="it-IT" sz="4800" dirty="0">
                <a:sym typeface="Wingdings" panose="05000000000000000000" pitchFamily="2" charset="2"/>
              </a:rPr>
              <a:t>: word + hashtag + emoji + emoticons)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41693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C55BB-6068-46A1-A169-2E53ECF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751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it-IT" dirty="0"/>
              <a:t>File system – </a:t>
            </a:r>
            <a:r>
              <a:rPr lang="it-IT" dirty="0" err="1"/>
              <a:t>main</a:t>
            </a:r>
            <a:r>
              <a:rPr lang="it-IT" dirty="0"/>
              <a:t> file – </a:t>
            </a:r>
            <a:r>
              <a:rPr lang="it-IT" dirty="0" err="1"/>
              <a:t>Mongo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5B75A-43C2-420A-AE12-65BE148D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447844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highlight>
                  <a:srgbClr val="FFFF00"/>
                </a:highlight>
              </a:rPr>
              <a:t>main.py 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INPUT: </a:t>
            </a:r>
            <a:r>
              <a:rPr lang="it-IT" dirty="0" err="1">
                <a:sym typeface="Wingdings" panose="05000000000000000000" pitchFamily="2" charset="2"/>
              </a:rPr>
              <a:t>twitter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message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(</a:t>
            </a:r>
            <a:r>
              <a:rPr lang="it-IT" dirty="0" err="1">
                <a:sym typeface="Wingdings" panose="05000000000000000000" pitchFamily="2" charset="2"/>
              </a:rPr>
              <a:t>nltk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OUTPUT: </a:t>
            </a:r>
            <a:r>
              <a:rPr lang="it-IT" dirty="0" err="1">
                <a:sym typeface="Wingdings" panose="05000000000000000000" pitchFamily="2" charset="2"/>
              </a:rPr>
              <a:t>save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mongo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collection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anger_word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anticipation_word</a:t>
            </a:r>
            <a:r>
              <a:rPr lang="it-IT" dirty="0">
                <a:sym typeface="Wingdings" panose="05000000000000000000" pitchFamily="2" charset="2"/>
              </a:rPr>
              <a:t>, etc.)</a:t>
            </a:r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map_reduce.py</a:t>
            </a:r>
          </a:p>
          <a:p>
            <a:pPr lvl="1"/>
            <a:r>
              <a:rPr lang="it-IT" dirty="0"/>
              <a:t>INPUT: </a:t>
            </a:r>
            <a:r>
              <a:rPr lang="it-IT" dirty="0" err="1">
                <a:sym typeface="Wingdings" panose="05000000000000000000" pitchFamily="2" charset="2"/>
              </a:rPr>
              <a:t>mongo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collection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anger_word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anticipation_word</a:t>
            </a:r>
            <a:r>
              <a:rPr lang="it-IT" dirty="0">
                <a:sym typeface="Wingdings" panose="05000000000000000000" pitchFamily="2" charset="2"/>
              </a:rPr>
              <a:t>, etc.)</a:t>
            </a:r>
            <a:endParaRPr lang="it-IT" dirty="0"/>
          </a:p>
          <a:p>
            <a:pPr lvl="1"/>
            <a:r>
              <a:rPr lang="it-IT" dirty="0" err="1"/>
              <a:t>map</a:t>
            </a:r>
            <a:r>
              <a:rPr lang="it-IT" dirty="0"/>
              <a:t> reduce </a:t>
            </a:r>
            <a:r>
              <a:rPr lang="it-IT" dirty="0" err="1"/>
              <a:t>operation</a:t>
            </a:r>
            <a:r>
              <a:rPr lang="it-IT" dirty="0"/>
              <a:t> (wordMap.js, wordReduceOperation.js)</a:t>
            </a:r>
          </a:p>
          <a:p>
            <a:pPr lvl="1"/>
            <a:r>
              <a:rPr lang="it-IT" dirty="0"/>
              <a:t>OUTPUT: </a:t>
            </a:r>
            <a:r>
              <a:rPr lang="it-IT" dirty="0" err="1"/>
              <a:t>save</a:t>
            </a:r>
            <a:r>
              <a:rPr lang="it-IT" dirty="0"/>
              <a:t> to </a:t>
            </a:r>
            <a:r>
              <a:rPr lang="it-IT" dirty="0" err="1"/>
              <a:t>mongo</a:t>
            </a:r>
            <a:r>
              <a:rPr lang="it-IT" dirty="0"/>
              <a:t> </a:t>
            </a:r>
            <a:r>
              <a:rPr lang="it-IT" dirty="0" err="1"/>
              <a:t>colletion</a:t>
            </a:r>
            <a:r>
              <a:rPr lang="it-IT" dirty="0"/>
              <a:t> «frequency» 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(</a:t>
            </a:r>
            <a:r>
              <a:rPr lang="it-IT" dirty="0" err="1">
                <a:sym typeface="Wingdings" panose="05000000000000000000" pitchFamily="2" charset="2"/>
              </a:rPr>
              <a:t>anger_frequency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anticipation_frequency</a:t>
            </a:r>
            <a:r>
              <a:rPr lang="it-IT" dirty="0">
                <a:sym typeface="Wingdings" panose="05000000000000000000" pitchFamily="2" charset="2"/>
              </a:rPr>
              <a:t>)</a:t>
            </a:r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update_lexical.py</a:t>
            </a:r>
          </a:p>
          <a:p>
            <a:pPr lvl="1"/>
            <a:r>
              <a:rPr lang="it-IT" dirty="0"/>
              <a:t>INPUT: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lexical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  <a:p>
            <a:pPr lvl="1"/>
            <a:r>
              <a:rPr lang="it-IT" dirty="0"/>
              <a:t>Update </a:t>
            </a:r>
            <a:r>
              <a:rPr lang="it-IT" dirty="0" err="1"/>
              <a:t>mongo</a:t>
            </a:r>
            <a:r>
              <a:rPr lang="it-IT" dirty="0"/>
              <a:t> </a:t>
            </a:r>
            <a:r>
              <a:rPr lang="it-IT" dirty="0" err="1"/>
              <a:t>collection</a:t>
            </a:r>
            <a:r>
              <a:rPr lang="it-IT" dirty="0"/>
              <a:t> «frequency»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emo_sn</a:t>
            </a:r>
            <a:r>
              <a:rPr lang="it-IT" dirty="0"/>
              <a:t>, </a:t>
            </a:r>
            <a:r>
              <a:rPr lang="it-IT" dirty="0" err="1"/>
              <a:t>nrc</a:t>
            </a:r>
            <a:r>
              <a:rPr lang="it-IT" dirty="0"/>
              <a:t>, </a:t>
            </a:r>
            <a:r>
              <a:rPr lang="it-IT" dirty="0" err="1"/>
              <a:t>sentisense</a:t>
            </a:r>
            <a:r>
              <a:rPr lang="it-IT" dirty="0"/>
              <a:t>), 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err="1"/>
              <a:t>conScore</a:t>
            </a:r>
            <a:r>
              <a:rPr lang="it-IT" dirty="0"/>
              <a:t> (</a:t>
            </a:r>
            <a:r>
              <a:rPr lang="it-IT" dirty="0" err="1"/>
              <a:t>afinn</a:t>
            </a:r>
            <a:r>
              <a:rPr lang="it-IT" dirty="0"/>
              <a:t>, </a:t>
            </a:r>
            <a:r>
              <a:rPr lang="it-IT" dirty="0" err="1"/>
              <a:t>anew_aro</a:t>
            </a:r>
            <a:r>
              <a:rPr lang="it-IT" dirty="0"/>
              <a:t>, </a:t>
            </a:r>
            <a:r>
              <a:rPr lang="it-IT" dirty="0" err="1"/>
              <a:t>anew_dom</a:t>
            </a:r>
            <a:r>
              <a:rPr lang="it-IT" dirty="0"/>
              <a:t>, ...), 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err="1"/>
              <a:t>Neg</a:t>
            </a:r>
            <a:r>
              <a:rPr lang="it-IT" dirty="0"/>
              <a:t>/</a:t>
            </a:r>
            <a:r>
              <a:rPr lang="it-IT" dirty="0" err="1"/>
              <a:t>Pos</a:t>
            </a:r>
            <a:r>
              <a:rPr lang="it-IT" dirty="0"/>
              <a:t> (</a:t>
            </a:r>
            <a:r>
              <a:rPr lang="it-IT" dirty="0" err="1"/>
              <a:t>gi_neg</a:t>
            </a:r>
            <a:r>
              <a:rPr lang="it-IT" dirty="0"/>
              <a:t>, </a:t>
            </a:r>
            <a:r>
              <a:rPr lang="it-IT" dirty="0" err="1"/>
              <a:t>hl_neg</a:t>
            </a:r>
            <a:r>
              <a:rPr lang="it-IT" dirty="0"/>
              <a:t>, …, </a:t>
            </a:r>
            <a:r>
              <a:rPr lang="it-IT" dirty="0" err="1"/>
              <a:t>gi_pos</a:t>
            </a:r>
            <a:r>
              <a:rPr lang="it-IT" dirty="0"/>
              <a:t>, </a:t>
            </a:r>
            <a:r>
              <a:rPr lang="it-IT" dirty="0" err="1"/>
              <a:t>hl_pos</a:t>
            </a:r>
            <a:r>
              <a:rPr lang="it-IT" dirty="0"/>
              <a:t>, ...)</a:t>
            </a:r>
          </a:p>
          <a:p>
            <a:endParaRPr lang="it-IT" dirty="0"/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27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EE56F-47DC-4A1B-BFF4-D4543D10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5575" cy="815975"/>
          </a:xfrm>
        </p:spPr>
        <p:txBody>
          <a:bodyPr/>
          <a:lstStyle/>
          <a:p>
            <a:r>
              <a:rPr lang="it-IT"/>
              <a:t>Elaboration.py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E874CD-CA7B-433A-809B-80C331AC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24" y="174625"/>
            <a:ext cx="4009030" cy="6858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C605331-0E2C-4A1B-8ED7-61F91AFC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74" y="1262864"/>
            <a:ext cx="3658351" cy="54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428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di Office</vt:lpstr>
      <vt:lpstr>Bortolotti Simone De Cenzo Davide Marignati Luca</vt:lpstr>
      <vt:lpstr>Presentazione standard di PowerPoint</vt:lpstr>
      <vt:lpstr>FILE-SYSTEM</vt:lpstr>
      <vt:lpstr>File system – main folder</vt:lpstr>
      <vt:lpstr>File system – main file – MySQL</vt:lpstr>
      <vt:lpstr>File system – main file – Mongo</vt:lpstr>
      <vt:lpstr>Elaboration.py</vt:lpstr>
      <vt:lpstr>Data structure</vt:lpstr>
      <vt:lpstr>MySQL</vt:lpstr>
      <vt:lpstr>Presentazione standard di PowerPoint</vt:lpstr>
      <vt:lpstr>Mongo</vt:lpstr>
      <vt:lpstr>Sharding Data  Example Collection: trust_word</vt:lpstr>
      <vt:lpstr>Presentazione standard di PowerPoint</vt:lpstr>
      <vt:lpstr>Document example – word: “Love”</vt:lpstr>
      <vt:lpstr>Results</vt:lpstr>
      <vt:lpstr>Statistics of use of lexical resources (MySQL/Mongo)</vt:lpstr>
      <vt:lpstr>WORDCLOUD</vt:lpstr>
      <vt:lpstr>Anger Wordcloud</vt:lpstr>
      <vt:lpstr>Anticipation Wordcloud</vt:lpstr>
      <vt:lpstr>Disgust Wordcloud</vt:lpstr>
      <vt:lpstr>Fear Wordcloud</vt:lpstr>
      <vt:lpstr>Joy Wordcloud</vt:lpstr>
      <vt:lpstr>Sadness Wordcloud</vt:lpstr>
      <vt:lpstr>Surprise Wordcloud</vt:lpstr>
      <vt:lpstr>Trust Wordcloud</vt:lpstr>
      <vt:lpstr>CONCLUSIONI</vt:lpstr>
      <vt:lpstr>Mongo vs MySql https://www.simform.com/mongodb-vs-mysql-databases/#section3 https://towardsdatascience.com/keras-challenges-the-avengers-541346acb804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9</cp:revision>
  <dcterms:created xsi:type="dcterms:W3CDTF">2020-05-18T19:57:54Z</dcterms:created>
  <dcterms:modified xsi:type="dcterms:W3CDTF">2020-05-18T20:21:41Z</dcterms:modified>
</cp:coreProperties>
</file>