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58" r:id="rId11"/>
    <p:sldId id="278" r:id="rId12"/>
    <p:sldId id="266" r:id="rId13"/>
    <p:sldId id="292" r:id="rId14"/>
    <p:sldId id="293" r:id="rId15"/>
    <p:sldId id="280" r:id="rId16"/>
    <p:sldId id="270" r:id="rId17"/>
    <p:sldId id="271" r:id="rId18"/>
    <p:sldId id="287" r:id="rId19"/>
    <p:sldId id="260" r:id="rId20"/>
    <p:sldId id="282" r:id="rId21"/>
    <p:sldId id="283" r:id="rId22"/>
    <p:sldId id="290" r:id="rId23"/>
    <p:sldId id="275" r:id="rId24"/>
    <p:sldId id="276" r:id="rId2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Sheet1!$B$2:$B$5</c:f>
              <c:numCache>
                <c:formatCode>"€"\ 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€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8252B0-110B-41C3-A919-378EF57AC5F3}" type="datetime1">
              <a:rPr lang="it-IT" smtClean="0"/>
              <a:t>31/12/2023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A8072-AB5C-401E-9F2D-ADB45AE59072}" type="datetime1">
              <a:rPr lang="it-IT" smtClean="0"/>
              <a:pPr/>
              <a:t>31/12/2023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00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862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220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3276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635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462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014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133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996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68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097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359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731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0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10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053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8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067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8752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26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olo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8" name="Segnaposto testo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6" name="Segnaposto testo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7" name="Segnaposto testo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0" name="Segnaposto testo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6" name="Segnaposto testo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2" name="Segnaposto testo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31" name="Segnaposto data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2" name="Segnaposto piè di pagina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3" name="Segnaposto numero diapositiva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gra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it-IT" noProof="0"/>
              <a:t>Fai clic sull'icona per aggiungere un grafico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7" name="Segnaposto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amen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10" Type="http://schemas.openxmlformats.org/officeDocument/2006/relationships/image" Target="../media/image37.jpg"/><Relationship Id="rId4" Type="http://schemas.openxmlformats.org/officeDocument/2006/relationships/image" Target="../media/image31.jpg"/><Relationship Id="rId9" Type="http://schemas.openxmlformats.org/officeDocument/2006/relationships/image" Target="../media/image3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it-IT"/>
              <a:t>Lelia Genovese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/>
              <a:t>Confronto di mercato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 rtlCol="0"/>
          <a:lstStyle/>
          <a:p>
            <a:pPr rtl="0"/>
            <a:r>
              <a:rPr lang="it-IT" sz="3500"/>
              <a:t>€ 3 Mrd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 rtlCol="0"/>
          <a:lstStyle/>
          <a:p>
            <a:pPr rtl="0"/>
            <a:r>
              <a:rPr lang="it-IT" sz="3500"/>
              <a:t>€ 2 Mrd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 rtlCol="0"/>
          <a:lstStyle/>
          <a:p>
            <a:pPr rtl="0"/>
            <a:r>
              <a:rPr lang="it-IT" sz="3500"/>
              <a:t>€ 1 Mrd</a:t>
            </a:r>
          </a:p>
        </p:txBody>
      </p:sp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228" y="4824188"/>
            <a:ext cx="3669034" cy="462927"/>
          </a:xfrm>
        </p:spPr>
        <p:txBody>
          <a:bodyPr rtlCol="0"/>
          <a:lstStyle/>
          <a:p>
            <a:pPr rtl="0"/>
            <a:r>
              <a:rPr lang="it-IT" dirty="0"/>
              <a:t>Opportunità di creare</a:t>
            </a:r>
          </a:p>
        </p:txBody>
      </p:sp>
      <p:sp>
        <p:nvSpPr>
          <p:cNvPr id="22" name="Segnaposto contenuto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it-IT"/>
              <a:t>Mercato orientabile</a:t>
            </a:r>
          </a:p>
        </p:txBody>
      </p:sp>
      <p:sp>
        <p:nvSpPr>
          <p:cNvPr id="20" name="Segnaposto contenuto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it-IT"/>
              <a:t>Libertà di inventare</a:t>
            </a:r>
          </a:p>
        </p:txBody>
      </p:sp>
      <p:sp>
        <p:nvSpPr>
          <p:cNvPr id="23" name="Segnaposto contenuto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it-IT"/>
              <a:t>Mercato disponibile per servizi</a:t>
            </a:r>
          </a:p>
        </p:txBody>
      </p:sp>
      <p:sp>
        <p:nvSpPr>
          <p:cNvPr id="21" name="Segnaposto contenuto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it-IT"/>
              <a:t>Pochi concorrenti</a:t>
            </a:r>
          </a:p>
        </p:txBody>
      </p:sp>
      <p:sp>
        <p:nvSpPr>
          <p:cNvPr id="24" name="Segnaposto contenuto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it-IT"/>
              <a:t>Mercato ottenibile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LA NOSTRA CONCORRENZA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it-IT" dirty="0"/>
              <a:t>CONTOSO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2458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1"/>
              <a:t>Il nostro prodotto ha un prezzo inferiore a quello di altre aziende sul mercato​</a:t>
            </a:r>
          </a:p>
          <a:p>
            <a:pPr rtl="0"/>
            <a:r>
              <a:rPr lang="it-IT" noProof="1"/>
              <a:t>Il design è semplice e facile da usare, rispetto ai design complessi dei concorrenti​</a:t>
            </a:r>
          </a:p>
          <a:p>
            <a:pPr rtl="0"/>
            <a:r>
              <a:rPr lang="it-IT" noProof="1"/>
              <a:t>L'accessibilità è l'attrazione principale dei consumatori verso il nostro prodotto​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it-IT" dirty="0"/>
              <a:t>CONCORRENTI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2458618"/>
          </a:xfrm>
        </p:spPr>
        <p:txBody>
          <a:bodyPr rtlCol="0">
            <a:normAutofit/>
          </a:bodyPr>
          <a:lstStyle/>
          <a:p>
            <a:pPr rtl="0"/>
            <a:r>
              <a:rPr lang="it-IT" b="1" noProof="1"/>
              <a:t>Società A</a:t>
            </a:r>
            <a:br>
              <a:rPr lang="it-IT" noProof="1"/>
            </a:br>
            <a:r>
              <a:rPr lang="it-IT" noProof="1"/>
              <a:t>Il prodotto è più costoso</a:t>
            </a:r>
          </a:p>
          <a:p>
            <a:pPr rtl="0"/>
            <a:r>
              <a:rPr lang="it-IT" b="1" noProof="1"/>
              <a:t>Società B e C </a:t>
            </a:r>
            <a:br>
              <a:rPr lang="it-IT" noProof="1"/>
            </a:br>
            <a:r>
              <a:rPr lang="it-IT" noProof="1"/>
              <a:t>Il prodotto è costoso e poco pratico da usare</a:t>
            </a:r>
          </a:p>
          <a:p>
            <a:pPr rtl="0"/>
            <a:r>
              <a:rPr lang="it-IT" b="1" noProof="1"/>
              <a:t>Società D ed E</a:t>
            </a:r>
            <a:br>
              <a:rPr lang="it-IT" noProof="1"/>
            </a:br>
            <a:r>
              <a:rPr lang="it-IT" noProof="1"/>
              <a:t>Il prodotto è conveniente, ma poco pratico da usare</a:t>
            </a:r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it-IT"/>
              <a:t>La nostra concorrenza 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Pratico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Concorrente A</a:t>
            </a:r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it-IT"/>
              <a:t>Contoso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21894" y="3528829"/>
            <a:ext cx="1393863" cy="492025"/>
          </a:xfrm>
        </p:spPr>
        <p:txBody>
          <a:bodyPr rtlCol="0"/>
          <a:lstStyle/>
          <a:p>
            <a:pPr rtl="0"/>
            <a:r>
              <a:rPr lang="it-IT"/>
              <a:t>Conveniente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88046" y="3528829"/>
            <a:ext cx="1380681" cy="49202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Costoso</a:t>
            </a:r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it-IT"/>
              <a:t>Concorrente B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it-IT"/>
              <a:t>Concorrente C</a:t>
            </a:r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it-IT"/>
              <a:t>Concorrente D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Poco pratico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it-IT"/>
              <a:t>Concorrente E</a:t>
            </a: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63" name="Elemento grafico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it-IT"/>
              <a:t>Strategia di crescita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it-IT"/>
              <a:t>Feb 20XX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Distribuisci il prodotto a partecipanti di alto profilo per definire il prodotto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/>
              <a:t>MAR 20XX</a:t>
            </a:r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it-IT"/>
              <a:t>Rilascia il prodotto al pubblico e monitora le tendenze di mercato​ e dei social media</a:t>
            </a:r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/>
              <a:t>Ott 20XX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Raccogli feedback e modifica il design in base alle esigenze</a:t>
            </a:r>
          </a:p>
          <a:p>
            <a:pPr rtl="0"/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it-IT" dirty="0"/>
              <a:t>ANDAMENTO</a:t>
            </a:r>
          </a:p>
        </p:txBody>
      </p:sp>
      <p:sp>
        <p:nvSpPr>
          <p:cNvPr id="75" name="Segnaposto testo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it-IT" dirty="0"/>
              <a:t>Previsione per il successo</a:t>
            </a:r>
          </a:p>
        </p:txBody>
      </p:sp>
      <p:graphicFrame>
        <p:nvGraphicFramePr>
          <p:cNvPr id="53" name="Tabella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367708102"/>
              </p:ext>
            </p:extLst>
          </p:nvPr>
        </p:nvGraphicFramePr>
        <p:xfrm>
          <a:off x="838200" y="2286000"/>
          <a:ext cx="6099051" cy="371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it-IT" sz="1400" b="0" cap="all" spc="150" noProof="0">
                          <a:solidFill>
                            <a:schemeClr val="bg1"/>
                          </a:solidFill>
                          <a:latin typeface="+mj-lt"/>
                        </a:rPr>
                        <a:t>Metriche chiave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it-IT" sz="1400" b="0" cap="all" spc="150" baseline="0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it-IT" sz="1400" b="0" cap="all" spc="150" baseline="0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it-IT" sz="1400" b="0" cap="all" spc="150" baseline="0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it-IT" sz="1400" b="0" cap="all" spc="150" baseline="0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it-IT" sz="1200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Clienti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Ordini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Ricavi lordi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Ricavi netti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€ 10.000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€ 7.000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€ 20.000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€ 16.000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€ 30.000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€ 25.000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>
                          <a:solidFill>
                            <a:schemeClr val="tx1"/>
                          </a:solidFill>
                        </a:rPr>
                        <a:t>€ 40.000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€ 30.000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RICAVI PER ANNO</a:t>
            </a:r>
          </a:p>
        </p:txBody>
      </p:sp>
      <p:graphicFrame>
        <p:nvGraphicFramePr>
          <p:cNvPr id="34" name="Segnaposto contenuto 13" descr="Grafico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037132906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14</a:t>
            </a:fld>
            <a:endParaRPr lang="it-IT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it-IT"/>
              <a:t>PIANO D'AZIONE BIENNALE</a:t>
            </a:r>
          </a:p>
        </p:txBody>
      </p:sp>
      <p:sp>
        <p:nvSpPr>
          <p:cNvPr id="110" name="Segnaposto testo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sz="1400" spc="150">
                <a:latin typeface="+mj-lt"/>
                <a:ea typeface="+mj-ea"/>
                <a:cs typeface="+mj-cs"/>
              </a:rPr>
              <a:t>BOZZA DEI PROGETTI</a:t>
            </a:r>
            <a:endParaRPr lang="it-IT" sz="1100"/>
          </a:p>
        </p:txBody>
      </p:sp>
      <p:sp>
        <p:nvSpPr>
          <p:cNvPr id="52" name="Segnaposto testo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sz="1400" spc="150">
                <a:latin typeface="+mj-lt"/>
                <a:ea typeface="+mj-ea"/>
                <a:cs typeface="+mj-cs"/>
              </a:rPr>
              <a:t>RACCOGLIERE FEEDBACK</a:t>
            </a:r>
            <a:endParaRPr lang="it-IT" sz="1100"/>
          </a:p>
        </p:txBody>
      </p:sp>
      <p:sp>
        <p:nvSpPr>
          <p:cNvPr id="54" name="Segnaposto testo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sz="1400" spc="150">
                <a:latin typeface="+mj-lt"/>
                <a:ea typeface="+mj-ea"/>
                <a:cs typeface="+mj-cs"/>
              </a:rPr>
              <a:t>CONSEGNARE AL CLIENTE</a:t>
            </a:r>
            <a:endParaRPr lang="it-IT" sz="110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GEN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FEB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MAR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APR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MAGGIO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GIU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LUG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AGO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SET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OTT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NOV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DIC</a:t>
            </a:r>
          </a:p>
        </p:txBody>
      </p:sp>
      <p:sp>
        <p:nvSpPr>
          <p:cNvPr id="11" name="Anno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GEN</a:t>
            </a: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FEB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MAR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APR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MAGGIO</a:t>
            </a:r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GIU</a:t>
            </a:r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LUG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AGO</a:t>
            </a:r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SET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OTT</a:t>
            </a:r>
          </a:p>
        </p:txBody>
      </p:sp>
      <p:sp>
        <p:nvSpPr>
          <p:cNvPr id="30" name="Segnaposto testo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NOV</a:t>
            </a:r>
          </a:p>
        </p:txBody>
      </p:sp>
      <p:sp>
        <p:nvSpPr>
          <p:cNvPr id="31" name="Segnaposto testo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it-IT"/>
              <a:t>DIC</a:t>
            </a:r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56" name="Segnaposto testo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sz="1400" spc="150">
                <a:latin typeface="+mj-lt"/>
                <a:ea typeface="+mj-ea"/>
                <a:cs typeface="+mj-cs"/>
              </a:rPr>
              <a:t>ORGANIZZARE GRUPPI DI DISCUSSIONE</a:t>
            </a:r>
            <a:endParaRPr lang="it-IT" sz="1100"/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egnaposto testo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sz="1400" spc="150">
                <a:latin typeface="+mj-lt"/>
                <a:ea typeface="+mj-ea"/>
                <a:cs typeface="+mj-cs"/>
              </a:rPr>
              <a:t>TESTARE IL DESIGN</a:t>
            </a:r>
            <a:endParaRPr lang="it-IT" sz="110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egnaposto testo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sz="1400" spc="150">
                <a:latin typeface="+mj-lt"/>
                <a:ea typeface="+mj-ea"/>
                <a:cs typeface="+mj-cs"/>
              </a:rPr>
              <a:t>LANCIO DEL DESIGN</a:t>
            </a:r>
            <a:endParaRPr lang="it-IT" sz="1100"/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66" name="Segnaposto data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it-IT"/>
              <a:t>DATI FINANZIARI</a:t>
            </a:r>
          </a:p>
        </p:txBody>
      </p:sp>
      <p:graphicFrame>
        <p:nvGraphicFramePr>
          <p:cNvPr id="17" name="Tabella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791342119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it-IT" sz="1200" b="0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Anno 1</a:t>
                      </a:r>
                      <a:endParaRPr lang="it-IT" sz="1200" b="1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Anno 2</a:t>
                      </a:r>
                      <a:endParaRPr lang="it-IT" sz="1200" b="1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Anno 3</a:t>
                      </a:r>
                      <a:endParaRPr lang="it-IT" sz="1200" b="1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 sz="1200" b="0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ENTRATE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Utenti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1.600.000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Vendite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4.000.000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16.000.000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Prezzo medio per vendita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Ricavi al 15%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5.625.000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48.000.000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216.000.000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PROFITTO LORDO</a:t>
                      </a:r>
                      <a:endParaRPr lang="it-IT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5.625.000</a:t>
                      </a:r>
                      <a:endParaRPr lang="it-IT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48.000.000</a:t>
                      </a:r>
                      <a:endParaRPr lang="it-IT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216.000.000</a:t>
                      </a:r>
                      <a:endParaRPr lang="it-IT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Spese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Vendite e marketing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5.062.500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38.400.000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151.200.000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70%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Servizio clienti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1.687.500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9.600.000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21.600.000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Sviluppo prodotti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562.500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2.400.000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10.800.000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Ricerca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281.250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2.400.000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4.320.000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2%</a:t>
                      </a:r>
                      <a:endParaRPr lang="it-IT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TOTALE SPESE</a:t>
                      </a:r>
                      <a:endParaRPr lang="it-IT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7.593.750</a:t>
                      </a:r>
                      <a:endParaRPr lang="it-IT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52.800.000</a:t>
                      </a:r>
                      <a:endParaRPr lang="it-IT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187.920.000</a:t>
                      </a:r>
                      <a:endParaRPr lang="it-IT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/>
              <a:t>CONOSCI IL TEAM</a:t>
            </a:r>
          </a:p>
        </p:txBody>
      </p:sp>
      <p:pic>
        <p:nvPicPr>
          <p:cNvPr id="26" name="Segnaposto immagine 25" descr="Primo piano di un membro del team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it-IT"/>
              <a:t>DIEGO CONTICINI</a:t>
            </a:r>
          </a:p>
        </p:txBody>
      </p:sp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it-IT"/>
              <a:t>Presidente</a:t>
            </a:r>
          </a:p>
        </p:txBody>
      </p:sp>
      <p:pic>
        <p:nvPicPr>
          <p:cNvPr id="47" name="Segnaposto immagine 46" descr="Primo piano di un membro del team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it-IT"/>
              <a:t>LELIA GENOVESE</a:t>
            </a:r>
          </a:p>
        </p:txBody>
      </p:sp>
      <p:sp>
        <p:nvSpPr>
          <p:cNvPr id="37" name="Segnaposto testo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it-IT"/>
              <a:t>Amministratore delegato</a:t>
            </a:r>
          </a:p>
        </p:txBody>
      </p:sp>
      <p:pic>
        <p:nvPicPr>
          <p:cNvPr id="45" name="Segnaposto immagine 44" descr="Primo piano di un membro del team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Segnaposto testo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48915" y="5099206"/>
            <a:ext cx="2431698" cy="343061"/>
          </a:xfrm>
        </p:spPr>
        <p:txBody>
          <a:bodyPr rtlCol="0"/>
          <a:lstStyle/>
          <a:p>
            <a:pPr rtl="0"/>
            <a:r>
              <a:rPr lang="it-IT"/>
              <a:t>FRANCESCA BIANCHI</a:t>
            </a:r>
          </a:p>
        </p:txBody>
      </p:sp>
      <p:sp>
        <p:nvSpPr>
          <p:cNvPr id="38" name="Segnaposto testo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it-IT"/>
              <a:t>Responsabile operativo</a:t>
            </a:r>
          </a:p>
          <a:p>
            <a:pPr rtl="0"/>
            <a:endParaRPr lang="it-IT"/>
          </a:p>
        </p:txBody>
      </p:sp>
      <p:pic>
        <p:nvPicPr>
          <p:cNvPr id="43" name="Segnaposto immagine 42" descr="Primo piano di un membro del team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it-IT"/>
              <a:t>DIEGO SAGESE</a:t>
            </a:r>
          </a:p>
        </p:txBody>
      </p:sp>
      <p:sp>
        <p:nvSpPr>
          <p:cNvPr id="39" name="Segnaposto testo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it-IT"/>
              <a:t>Vicepresidente reparto marketing</a:t>
            </a:r>
          </a:p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/>
              <a:t>CONOSCI IL TEAM </a:t>
            </a:r>
          </a:p>
        </p:txBody>
      </p:sp>
      <p:pic>
        <p:nvPicPr>
          <p:cNvPr id="38" name="Segnaposto immagine 37" descr="Primo piano di un membro del team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it-IT"/>
              <a:t>DIEGO CONTICINI</a:t>
            </a:r>
          </a:p>
          <a:p>
            <a:pPr rtl="0"/>
            <a:endParaRPr lang="it-IT"/>
          </a:p>
        </p:txBody>
      </p:sp>
      <p:sp>
        <p:nvSpPr>
          <p:cNvPr id="52" name="Segnaposto testo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it-IT"/>
              <a:t>Presidente</a:t>
            </a:r>
          </a:p>
        </p:txBody>
      </p:sp>
      <p:pic>
        <p:nvPicPr>
          <p:cNvPr id="42" name="Segnaposto immagine 41" descr="Primo piano di un membro del team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Segnaposto testo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it-IT"/>
              <a:t>LELIA GENOVESE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it-IT"/>
              <a:t>Amministratore delegato</a:t>
            </a:r>
          </a:p>
        </p:txBody>
      </p:sp>
      <p:pic>
        <p:nvPicPr>
          <p:cNvPr id="46" name="Segnaposto immagine 45" descr="Primo piano di un membro del team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Segnaposto testo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it-IT"/>
              <a:t>FRANCESCA BIANCHI</a:t>
            </a:r>
          </a:p>
          <a:p>
            <a:pPr rtl="0"/>
            <a:endParaRPr lang="it-IT"/>
          </a:p>
        </p:txBody>
      </p:sp>
      <p:sp>
        <p:nvSpPr>
          <p:cNvPr id="62" name="Segnaposto testo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it-IT"/>
              <a:t>Responsabile operativo</a:t>
            </a:r>
          </a:p>
        </p:txBody>
      </p:sp>
      <p:pic>
        <p:nvPicPr>
          <p:cNvPr id="54" name="Segnaposto immagine 53" descr="Primo piano di un membro del team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Segnaposto testo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it-IT"/>
              <a:t>DIEGO SAGESE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299676" y="3782039"/>
            <a:ext cx="2726912" cy="343061"/>
          </a:xfrm>
        </p:spPr>
        <p:txBody>
          <a:bodyPr rtlCol="0"/>
          <a:lstStyle/>
          <a:p>
            <a:pPr rtl="0"/>
            <a:r>
              <a:rPr lang="it-IT" dirty="0"/>
              <a:t>Vicepresidente reparto marketing</a:t>
            </a:r>
          </a:p>
        </p:txBody>
      </p:sp>
      <p:pic>
        <p:nvPicPr>
          <p:cNvPr id="58" name="Segnaposto immagine 57" descr="Primo piano di un membro del team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Segnaposto testo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it-IT"/>
              <a:t>CARMELO BARESE</a:t>
            </a:r>
          </a:p>
          <a:p>
            <a:pPr rtl="0"/>
            <a:endParaRPr lang="it-IT"/>
          </a:p>
        </p:txBody>
      </p:sp>
      <p:sp>
        <p:nvSpPr>
          <p:cNvPr id="72" name="Segnaposto testo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201652" y="5640875"/>
            <a:ext cx="2434336" cy="343061"/>
          </a:xfrm>
        </p:spPr>
        <p:txBody>
          <a:bodyPr rtlCol="0"/>
          <a:lstStyle/>
          <a:p>
            <a:pPr rtl="0"/>
            <a:r>
              <a:rPr lang="it-IT" dirty="0"/>
              <a:t>Vicepresidente reparto prodotti</a:t>
            </a:r>
          </a:p>
        </p:txBody>
      </p:sp>
      <p:pic>
        <p:nvPicPr>
          <p:cNvPr id="66" name="Segnaposto immagine 65" descr="Primo piano di un membro del team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Segnaposto testo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it-IT"/>
              <a:t>ALBERTO MAZZANTI</a:t>
            </a:r>
          </a:p>
          <a:p>
            <a:pPr rtl="0"/>
            <a:endParaRPr lang="it-IT"/>
          </a:p>
        </p:txBody>
      </p:sp>
      <p:sp>
        <p:nvSpPr>
          <p:cNvPr id="73" name="Segnaposto testo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it-IT"/>
              <a:t>SEO Strategist</a:t>
            </a:r>
          </a:p>
        </p:txBody>
      </p:sp>
      <p:pic>
        <p:nvPicPr>
          <p:cNvPr id="78" name="Segnaposto immagine 77" descr="Primo piano di un membro del team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Segnaposto testo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it-IT"/>
              <a:t>PUPETTA COSTA</a:t>
            </a:r>
          </a:p>
        </p:txBody>
      </p:sp>
      <p:sp>
        <p:nvSpPr>
          <p:cNvPr id="74" name="Segnaposto testo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it-IT"/>
              <a:t>Progettatore del prodotto</a:t>
            </a:r>
          </a:p>
        </p:txBody>
      </p:sp>
      <p:pic>
        <p:nvPicPr>
          <p:cNvPr id="83" name="Segnaposto immagine 82" descr="Primo piano di un membro del team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Segnaposto testo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it-IT"/>
              <a:t>LUCA UDINESI</a:t>
            </a:r>
          </a:p>
        </p:txBody>
      </p:sp>
      <p:sp>
        <p:nvSpPr>
          <p:cNvPr id="75" name="Segnaposto testo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it-IT"/>
              <a:t>Sviluppatore di contenuti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FINANZIAMENTI</a:t>
            </a:r>
          </a:p>
        </p:txBody>
      </p:sp>
      <p:graphicFrame>
        <p:nvGraphicFramePr>
          <p:cNvPr id="126" name="Segnaposto contenuto 125" title="Grafico dei finanziamenti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472124158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it-IT" dirty="0"/>
              <a:t>€ 14.000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44461" y="4464810"/>
            <a:ext cx="3118204" cy="438505"/>
          </a:xfrm>
        </p:spPr>
        <p:txBody>
          <a:bodyPr rtlCol="0"/>
          <a:lstStyle/>
          <a:p>
            <a:pPr rtl="0"/>
            <a:r>
              <a:rPr lang="it-IT" dirty="0"/>
              <a:t>INVESTIMENTI INFORMALI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it-IT" dirty="0"/>
              <a:t>Importo ottenuto tramite altri investitori</a:t>
            </a:r>
          </a:p>
        </p:txBody>
      </p:sp>
      <p:graphicFrame>
        <p:nvGraphicFramePr>
          <p:cNvPr id="127" name="Segnaposto contenuto 126" title="Grafico dei finanziamenti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57580185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it-IT" dirty="0"/>
              <a:t>€ 12.000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it-IT" dirty="0"/>
              <a:t>PROPRIETÀ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it-IT" dirty="0"/>
              <a:t>Entrate ottenute da affitti immobiliari</a:t>
            </a:r>
          </a:p>
        </p:txBody>
      </p:sp>
      <p:graphicFrame>
        <p:nvGraphicFramePr>
          <p:cNvPr id="128" name="Segnaposto contenuto 127" title="Grafico dei finanziamenti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4052549658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it-IT" dirty="0"/>
              <a:t>€ 82.000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it-IT" dirty="0"/>
              <a:t>AZIONI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it-IT" dirty="0"/>
              <a:t>Numero di azioni convertite in EUR</a:t>
            </a:r>
          </a:p>
          <a:p>
            <a:pPr rtl="0"/>
            <a:endParaRPr lang="it-IT" noProof="1"/>
          </a:p>
        </p:txBody>
      </p:sp>
      <p:graphicFrame>
        <p:nvGraphicFramePr>
          <p:cNvPr id="129" name="Segnaposto contenuto 128" title="Grafico dei finanziamenti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281029473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it-IT" dirty="0"/>
              <a:t>€ 32.000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it-IT" dirty="0"/>
              <a:t>CONTANTI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it-IT" noProof="1"/>
              <a:t>Denaro liquido </a:t>
            </a:r>
            <a:br>
              <a:rPr lang="it-IT" noProof="1"/>
            </a:br>
            <a:r>
              <a:rPr lang="it-IT" noProof="1"/>
              <a:t>disponibile</a:t>
            </a:r>
          </a:p>
          <a:p>
            <a:pPr rtl="0"/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it-IT"/>
              <a:t>CHI SIAMO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Noi di </a:t>
            </a:r>
            <a:r>
              <a:rPr lang="it-IT" dirty="0" err="1"/>
              <a:t>Contoso</a:t>
            </a:r>
            <a:r>
              <a:rPr lang="it-IT" dirty="0"/>
              <a:t>, supportiamo le organizzazioni nella promozione del pensiero collaborativo in modo da guidare l'innovazione sul posto di lavoro. Aiutiamo le aziende a crescere organicamente e a promuovere una mentalità orientata al consumatore, raggiungendo gli obiettivi e sfruttando una struttura agile.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it-IT"/>
              <a:t>RIEPILOGO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rtl="0"/>
            <a:r>
              <a:rPr lang="it-IT"/>
              <a:t>Noi di Contoso diamo ai nostri clienti il 110%. Con la nostra architettura dati di nuova generazione, aiutiamo le organizzazioni a gestire virtualmente i flussi di lavoro agili. Abbiamo successo grazie alla nostra conoscenza del mercato e un team unico dietro il nostro prodotto. Come afferma il nostro CEO "L'efficienza verrà dalla trasformazione proattiva del modo in cui operiamo".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it-IT"/>
              <a:t>GRAZIE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Lelia Genovese</a:t>
            </a:r>
          </a:p>
          <a:p>
            <a:pPr rtl="0"/>
            <a:r>
              <a:rPr lang="it-IT"/>
              <a:t>206-555-0146</a:t>
            </a:r>
          </a:p>
          <a:p>
            <a:pPr rtl="0"/>
            <a:r>
              <a:rPr lang="it-IT"/>
              <a:t>lelia@contoso.com</a:t>
            </a:r>
          </a:p>
          <a:p>
            <a:pPr rtl="0"/>
            <a:r>
              <a:rPr lang="it-IT"/>
              <a:t>www.contoso.com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it-IT"/>
              <a:t>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/>
              <a:t>GAP DI MERCATO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it-IT"/>
              <a:t>CLIENTI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it-IT"/>
              <a:t>DATI FINANZIARI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it-IT"/>
              <a:t>COSTI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it-IT"/>
              <a:t>Se presenti, pochi prodotti sul mercato aiutano i clienti come facciamo noi</a:t>
            </a:r>
          </a:p>
          <a:p>
            <a:pPr rtl="0"/>
            <a:endParaRPr lang="it-IT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it-IT"/>
              <a:t>Il 66% dei consumatori statunitensi compra per di più prodotti che risolvono solo parzialmente il loro problema</a:t>
            </a:r>
          </a:p>
          <a:p>
            <a:pPr rtl="0"/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it-IT"/>
              <a:t>I millennial rappresentano circa un quarto dei 48 miliardi di dollari spesi per altri prodotti nel 2018</a:t>
            </a:r>
          </a:p>
          <a:p>
            <a:pPr rtl="0"/>
            <a:endParaRPr lang="it-IT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it-IT"/>
              <a:t>Perdita di produttività che costa migliaia di dollari ai consumatori </a:t>
            </a:r>
          </a:p>
          <a:p>
            <a:pPr rtl="0"/>
            <a:endParaRPr lang="it-IT"/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80" name="Segnaposto piè di pagina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it-IT"/>
              <a:t>COLMARE IL DIVARIO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it-IT"/>
              <a:t>Il nostro prodotto semplifica la vita dei consumatori e nessun altro prodotto sul mercato offre gli stessi vantaggi o le stesse caratteristiche.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/>
              <a:t>GRUPPO DI DESTINATARI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49340" y="3070348"/>
            <a:ext cx="4478636" cy="1057308"/>
          </a:xfrm>
        </p:spPr>
        <p:txBody>
          <a:bodyPr rtlCol="0"/>
          <a:lstStyle/>
          <a:p>
            <a:pPr rtl="0"/>
            <a:r>
              <a:rPr lang="it-IT"/>
              <a:t>Il gruppo di destinatari è la generazione Z (18-25 anni)</a:t>
            </a:r>
          </a:p>
          <a:p>
            <a:pPr rtl="0"/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/>
              <a:t>RISPARMI SUI COSTI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it-IT"/>
              <a:t>Riduci le spese per i prodotti sostitutivi </a:t>
            </a:r>
          </a:p>
          <a:p>
            <a:pPr rtl="0"/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/>
              <a:t>SEMPLICE DA USARE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it-IT"/>
              <a:t>Design semplice che offre ai clienti le informazioni di cui hanno bisogno</a:t>
            </a:r>
          </a:p>
        </p:txBody>
      </p:sp>
      <p:sp>
        <p:nvSpPr>
          <p:cNvPr id="80" name="Segnaposto dat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81" name="Segnaposto piè di pa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it-IT"/>
              <a:t>PANORAMICA DEL PRODOTTO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it-IT"/>
              <a:t>UNIVOCO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Prodotto unico specificamente dedicato al mercato di nicchia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/>
              <a:t>PRIMO SUL MERCATO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it-IT"/>
              <a:t>Il primo prodotto dal design accattivante, elegante e funzionale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/>
              <a:t>TESTATO 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it-IT"/>
              <a:t>Test condotti con gli studenti universitari della zona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/>
              <a:t>AUTENTICO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it-IT"/>
              <a:t>Progettato con l'aiuto e il contributo di esperti del campo </a:t>
            </a:r>
          </a:p>
        </p:txBody>
      </p:sp>
      <p:sp>
        <p:nvSpPr>
          <p:cNvPr id="20" name="Segnaposto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it-IT"/>
              <a:t>VANTAGGI DEL PRODOTTO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/>
              <a:t>Prodotto unico ed elegante​</a:t>
            </a:r>
          </a:p>
          <a:p>
            <a:pPr rtl="0"/>
            <a:r>
              <a:rPr lang="it-IT" noProof="1"/>
              <a:t>Aree per le connessioni della community ​ </a:t>
            </a:r>
          </a:p>
          <a:p>
            <a:pPr rtl="0"/>
            <a:r>
              <a:rPr lang="it-IT" noProof="1"/>
              <a:t>Negozio online e scambi di mercato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it-IT"/>
              <a:t>PANORAMICA AZIENDALE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it-IT"/>
              <a:t>MODELLO AZIENDALE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it-IT" noProof="1"/>
              <a:t>SUNTO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it-IT" noProof="1"/>
              <a:t>Abbiamo basato la nostra ricerca sulle tendenze di mercato e sui social media​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it-IT" noProof="1"/>
              <a:t>PROGETTAZIONE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it-IT" noProof="1"/>
              <a:t>Riteniamo che le persone abbiano bisogno di più prodotti specificamente dedicati a questo mercato di nicchia​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it-IT" noProof="1"/>
              <a:t>RICERCA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it-IT" noProof="1"/>
              <a:t>Minimalista e facile da usare </a:t>
            </a:r>
          </a:p>
        </p:txBody>
      </p:sp>
      <p:sp>
        <p:nvSpPr>
          <p:cNvPr id="32" name="Segnaposto dat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PANORAMICA DEL MERCATO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it-IT" dirty="0"/>
              <a:t>€ 3 Mrd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1"/>
              <a:t>Libertà di inventare</a:t>
            </a:r>
            <a:endParaRPr lang="it-IT" dirty="0"/>
          </a:p>
          <a:p>
            <a:pPr rtl="0"/>
            <a:r>
              <a:rPr lang="it-IT" noProof="1"/>
              <a:t>Mercato selettivo inclusivo​</a:t>
            </a:r>
          </a:p>
          <a:p>
            <a:pPr rtl="0"/>
            <a:r>
              <a:rPr lang="it-IT" noProof="1"/>
              <a:t>Mercato disponibile per il servizio</a:t>
            </a:r>
          </a:p>
          <a:p>
            <a:pPr rtl="0"/>
            <a:endParaRPr lang="it-IT" noProof="1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it-IT" dirty="0"/>
              <a:t>€ 1 Mrd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it-IT" dirty="0"/>
              <a:t>Opportunità di creare</a:t>
            </a:r>
          </a:p>
          <a:p>
            <a:pPr rtl="0"/>
            <a:r>
              <a:rPr lang="it-IT" dirty="0"/>
              <a:t>Mercato completamente inclusivo</a:t>
            </a:r>
          </a:p>
          <a:p>
            <a:pPr rtl="0"/>
            <a:r>
              <a:rPr lang="it-IT" dirty="0"/>
              <a:t>Mercato totalmente orientabile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€ 2 Mrd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it-IT" noProof="1"/>
              <a:t>Pochi concorrenti</a:t>
            </a:r>
          </a:p>
          <a:p>
            <a:pPr rtl="0"/>
            <a:r>
              <a:rPr lang="it-IT" noProof="1"/>
              <a:t>Mercato mirato​</a:t>
            </a:r>
          </a:p>
          <a:p>
            <a:pPr rtl="0"/>
            <a:r>
              <a:rPr lang="it-IT" noProof="1"/>
              <a:t>Mercato ottenibile per il servizio</a:t>
            </a:r>
            <a:endParaRPr lang="it-IT" dirty="0"/>
          </a:p>
          <a:p>
            <a:pPr rtl="0"/>
            <a:endParaRPr lang="it-IT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9_TF22318419_Win32" id="{2AAA12F4-DA93-413C-9931-16775BA0037E}" vid="{231CF763-3A1E-4DDD-8A85-CD82E1A006A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minimalista</Template>
  <TotalTime>0</TotalTime>
  <Words>924</Words>
  <Application>Microsoft Office PowerPoint</Application>
  <PresentationFormat>Widescreen</PresentationFormat>
  <Paragraphs>328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Tenorite</vt:lpstr>
      <vt:lpstr>Monolinea</vt:lpstr>
      <vt:lpstr>Presentazione</vt:lpstr>
      <vt:lpstr>CHI SIAMO</vt:lpstr>
      <vt:lpstr>PROBLEMA</vt:lpstr>
      <vt:lpstr>SOLUZIONE</vt:lpstr>
      <vt:lpstr>PANORAMICA DEL PRODOTTO</vt:lpstr>
      <vt:lpstr>VANTAGGI DEL PRODOTTO</vt:lpstr>
      <vt:lpstr>PANORAMICA AZIENDALE</vt:lpstr>
      <vt:lpstr>MODELLO AZIENDALE</vt:lpstr>
      <vt:lpstr>PANORAMICA DEL MERCATO</vt:lpstr>
      <vt:lpstr>Confronto di mercato</vt:lpstr>
      <vt:lpstr>LA NOSTRA CONCORRENZA</vt:lpstr>
      <vt:lpstr>La nostra concorrenza  </vt:lpstr>
      <vt:lpstr>Strategia di crescita</vt:lpstr>
      <vt:lpstr>ANDAMENTO</vt:lpstr>
      <vt:lpstr>PIANO D'AZIONE BIENNALE</vt:lpstr>
      <vt:lpstr>DATI FINANZIARI</vt:lpstr>
      <vt:lpstr>CONOSCI IL TEAM</vt:lpstr>
      <vt:lpstr>CONOSCI IL TEAM </vt:lpstr>
      <vt:lpstr>FINANZIAMENTI</vt:lpstr>
      <vt:lpstr>RIEPILOGO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</dc:title>
  <dc:creator>Luca Milazzo</dc:creator>
  <cp:lastModifiedBy>Luca Milazzo</cp:lastModifiedBy>
  <cp:revision>1</cp:revision>
  <dcterms:created xsi:type="dcterms:W3CDTF">2023-12-31T10:41:29Z</dcterms:created>
  <dcterms:modified xsi:type="dcterms:W3CDTF">2023-12-31T10:42:04Z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