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61" r:id="rId3"/>
    <p:sldId id="267" r:id="rId4"/>
    <p:sldId id="271" r:id="rId5"/>
    <p:sldId id="257" r:id="rId6"/>
    <p:sldId id="272" r:id="rId7"/>
    <p:sldId id="265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81" r:id="rId16"/>
    <p:sldId id="282" r:id="rId17"/>
    <p:sldId id="283" r:id="rId18"/>
    <p:sldId id="284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40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4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720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390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49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761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159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552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11/11/2017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1540566"/>
            <a:ext cx="6105525" cy="301942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Pillola finanziaria:</a:t>
            </a:r>
            <a:br>
              <a:rPr lang="it-IT" dirty="0"/>
            </a:br>
            <a:r>
              <a:rPr lang="it-IT" dirty="0">
                <a:solidFill>
                  <a:srgbClr val="E48312"/>
                </a:solidFill>
              </a:rPr>
              <a:t>SOCIAL LENDINGS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it-IT" dirty="0" err="1">
                <a:solidFill>
                  <a:srgbClr val="E48312"/>
                </a:solidFill>
              </a:rPr>
              <a:t>Perchè</a:t>
            </a:r>
            <a:r>
              <a:rPr lang="it-IT" dirty="0">
                <a:solidFill>
                  <a:srgbClr val="E48312"/>
                </a:solidFill>
              </a:rPr>
              <a:t> ritengo fare cosa </a:t>
            </a:r>
            <a:r>
              <a:rPr lang="it-IT">
                <a:solidFill>
                  <a:srgbClr val="E48312"/>
                </a:solidFill>
              </a:rPr>
              <a:t>gradita e condividere </a:t>
            </a:r>
            <a:r>
              <a:rPr lang="it-IT" dirty="0">
                <a:solidFill>
                  <a:srgbClr val="E48312"/>
                </a:solidFill>
              </a:rPr>
              <a:t>una opportunità agli amici colleghi….</a:t>
            </a:r>
            <a:endParaRPr lang="it-IT" sz="2000" b="0" i="0" dirty="0">
              <a:solidFill>
                <a:srgbClr val="E483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397" y="934414"/>
            <a:ext cx="10003973" cy="114238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48312"/>
                </a:solidFill>
              </a:rPr>
              <a:t>…Crearsi una pensione dignitosa è possibile!!….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367642" y="2223574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E48312"/>
                </a:solidFill>
              </a:rPr>
              <a:t>…(a medio termine)…</a:t>
            </a:r>
          </a:p>
        </p:txBody>
      </p:sp>
    </p:spTree>
    <p:extLst>
      <p:ext uri="{BB962C8B-B14F-4D97-AF65-F5344CB8AC3E}">
        <p14:creationId xmlns:p14="http://schemas.microsoft.com/office/powerpoint/2010/main" val="317399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5055" y="277586"/>
            <a:ext cx="4631874" cy="133222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48312"/>
                </a:solidFill>
              </a:rPr>
              <a:t>…SOCIAL LENDING…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367642" y="2223574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solidFill>
                <a:srgbClr val="E48312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3613C44F-84E8-4EC4-8D0F-C842CF4064A5}"/>
              </a:ext>
            </a:extLst>
          </p:cNvPr>
          <p:cNvSpPr txBox="1">
            <a:spLocks/>
          </p:cNvSpPr>
          <p:nvPr/>
        </p:nvSpPr>
        <p:spPr>
          <a:xfrm>
            <a:off x="4448061" y="2128654"/>
            <a:ext cx="4631874" cy="1332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E48312"/>
                </a:solidFill>
              </a:rPr>
              <a:t>…COSA E’…</a:t>
            </a:r>
          </a:p>
        </p:txBody>
      </p:sp>
    </p:spTree>
    <p:extLst>
      <p:ext uri="{BB962C8B-B14F-4D97-AF65-F5344CB8AC3E}">
        <p14:creationId xmlns:p14="http://schemas.microsoft.com/office/powerpoint/2010/main" val="95087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 txBox="1">
            <a:spLocks/>
          </p:cNvSpPr>
          <p:nvPr/>
        </p:nvSpPr>
        <p:spPr>
          <a:xfrm>
            <a:off x="2367642" y="2223574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solidFill>
                <a:srgbClr val="E48312"/>
              </a:solidFill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0A85155-85CF-429E-97DD-12A72FF16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72" y="1610696"/>
            <a:ext cx="8472881" cy="4247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itolo 1">
            <a:extLst>
              <a:ext uri="{FF2B5EF4-FFF2-40B4-BE49-F238E27FC236}">
                <a16:creationId xmlns:a16="http://schemas.microsoft.com/office/drawing/2014/main" id="{6FB521EE-1D11-4D16-ABCC-2537C994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174" y="127471"/>
            <a:ext cx="9646795" cy="133222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48312"/>
                </a:solidFill>
              </a:rPr>
              <a:t>…SOCIAL LENDING VS CROWDFUNDING…</a:t>
            </a:r>
          </a:p>
        </p:txBody>
      </p:sp>
    </p:spTree>
    <p:extLst>
      <p:ext uri="{BB962C8B-B14F-4D97-AF65-F5344CB8AC3E}">
        <p14:creationId xmlns:p14="http://schemas.microsoft.com/office/powerpoint/2010/main" val="143391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370C8557-09CF-40AD-AE1F-90878C0E0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68" y="333462"/>
            <a:ext cx="7105474" cy="710547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Social </a:t>
            </a:r>
            <a:r>
              <a:rPr lang="it-IT" dirty="0" err="1"/>
              <a:t>lending</a:t>
            </a:r>
            <a:r>
              <a:rPr lang="it-IT" dirty="0"/>
              <a:t> vantaggi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601200" cy="3810001"/>
          </a:xfrm>
        </p:spPr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Interessi in più rispetto le istituzioni tradizionali 10-12% (costi intermediazione ridotti, erogazione prestito in paesi sviluppo)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Tagliano fuori le banche (richiedente e contraente sono in relazione diretta)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Alta automatizzazione (velocità e semplicità procedurale)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Interesse composto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Buyback </a:t>
            </a:r>
            <a:r>
              <a:rPr lang="it-IT" dirty="0" err="1">
                <a:solidFill>
                  <a:srgbClr val="2D2E2D"/>
                </a:solidFill>
                <a:latin typeface="Arial"/>
              </a:rPr>
              <a:t>guarantee</a:t>
            </a:r>
            <a:endParaRPr lang="it-IT" sz="2000" b="0" i="0" dirty="0">
              <a:solidFill>
                <a:srgbClr val="2D2E2D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38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49036EC-5576-463A-9CD5-D322E9641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3139282"/>
            <a:ext cx="3609975" cy="270748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Social </a:t>
            </a:r>
            <a:r>
              <a:rPr lang="it-IT" dirty="0" err="1"/>
              <a:t>lending</a:t>
            </a:r>
            <a:r>
              <a:rPr lang="it-IT" dirty="0"/>
              <a:t> svantaggi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601200" cy="3810001"/>
          </a:xfrm>
        </p:spPr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No prevede garanzie a protezione prestatore (default in linea coi prestiti bancari attorno a 2%)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Automazione e processi veloci per valutare credenziali richiedente denaro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Prestatore e richiedente rimangono anonimi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Rischio di default piattaforma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Asset nuovo (non esistono dati storici)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Rendimenti tassati in base a scaglione </a:t>
            </a:r>
            <a:r>
              <a:rPr lang="it-IT" sz="2000" b="0" i="0" dirty="0" err="1">
                <a:solidFill>
                  <a:srgbClr val="2D2E2D"/>
                </a:solidFill>
                <a:latin typeface="Arial"/>
                <a:ea typeface="+mn-ea"/>
                <a:cs typeface="+mn-cs"/>
              </a:rPr>
              <a:t>irpef</a:t>
            </a:r>
            <a:endParaRPr lang="it-IT" sz="2000" b="0" i="0" dirty="0">
              <a:solidFill>
                <a:srgbClr val="2D2E2D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94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8F49A349-9C55-4777-91F7-9E453009338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102130"/>
            <a:ext cx="10563224" cy="5935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Strategie investimento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601200" cy="3810001"/>
          </a:xfrm>
        </p:spPr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Mettere solo una parte dei propri risparmi</a:t>
            </a:r>
            <a:endParaRPr lang="it-IT" sz="2000" b="0" i="0" dirty="0">
              <a:solidFill>
                <a:srgbClr val="2D2E2D"/>
              </a:solidFill>
              <a:latin typeface="Arial"/>
              <a:ea typeface="+mn-ea"/>
              <a:cs typeface="+mn-cs"/>
            </a:endParaRP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Distribuire i risparmi su più piattaforme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Spezzettare il prestito in piccoli prestiti a numerosi richiedenti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Scegliere richiedenti con rating alto e con buyback </a:t>
            </a:r>
            <a:r>
              <a:rPr lang="it-IT" dirty="0" err="1">
                <a:solidFill>
                  <a:srgbClr val="2D2E2D"/>
                </a:solidFill>
                <a:latin typeface="Arial"/>
              </a:rPr>
              <a:t>guarantee</a:t>
            </a:r>
            <a:endParaRPr lang="it-IT" sz="2000" b="0" i="0" dirty="0">
              <a:solidFill>
                <a:srgbClr val="2D2E2D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11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7690CAFF-6C67-4F6F-813D-75B4934FE1C6}"/>
              </a:ext>
            </a:extLst>
          </p:cNvPr>
          <p:cNvGrpSpPr/>
          <p:nvPr/>
        </p:nvGrpSpPr>
        <p:grpSpPr>
          <a:xfrm>
            <a:off x="3838575" y="503853"/>
            <a:ext cx="7762875" cy="5543514"/>
            <a:chOff x="3752850" y="1114442"/>
            <a:chExt cx="7762875" cy="5543514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EEEA63E8-B04B-4815-B401-8AC1E8AE0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850" y="1114442"/>
              <a:ext cx="7762875" cy="5543514"/>
            </a:xfrm>
            <a:prstGeom prst="rect">
              <a:avLst/>
            </a:prstGeom>
          </p:spPr>
        </p:pic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12AE575D-4FA6-49EA-AC3A-2F0C31EA432F}"/>
                </a:ext>
              </a:extLst>
            </p:cNvPr>
            <p:cNvSpPr/>
            <p:nvPr/>
          </p:nvSpPr>
          <p:spPr>
            <a:xfrm>
              <a:off x="7105650" y="6381750"/>
              <a:ext cx="15621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Cenni storici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601200" cy="3810001"/>
          </a:xfrm>
        </p:spPr>
        <p:txBody>
          <a:bodyPr>
            <a:normAutofit/>
          </a:bodyPr>
          <a:lstStyle/>
          <a:p>
            <a:pPr>
              <a:buClr>
                <a:srgbClr val="D15A3E"/>
              </a:buClr>
              <a:buFont typeface="Arial"/>
              <a:buChar char="▪"/>
            </a:pPr>
            <a:r>
              <a:rPr lang="it-IT" dirty="0"/>
              <a:t> è stato per primo introdotto in Gran Bretagna da </a:t>
            </a:r>
            <a:r>
              <a:rPr lang="it-IT" dirty="0" err="1"/>
              <a:t>Zopa</a:t>
            </a:r>
            <a:r>
              <a:rPr lang="it-IT" dirty="0"/>
              <a:t> nel marzo 2005</a:t>
            </a: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Sviluppato in USA ed </a:t>
            </a:r>
            <a:r>
              <a:rPr lang="it-IT" sz="2000" b="0" i="0" dirty="0" err="1">
                <a:solidFill>
                  <a:srgbClr val="2D2E2D"/>
                </a:solidFill>
                <a:latin typeface="Arial"/>
                <a:ea typeface="+mn-ea"/>
                <a:cs typeface="+mn-cs"/>
              </a:rPr>
              <a:t>europa</a:t>
            </a: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, forte presenza in </a:t>
            </a:r>
            <a:r>
              <a:rPr lang="it-IT" sz="2000" b="0" i="0" dirty="0" err="1">
                <a:solidFill>
                  <a:srgbClr val="2D2E2D"/>
                </a:solidFill>
                <a:latin typeface="Arial"/>
                <a:ea typeface="+mn-ea"/>
                <a:cs typeface="+mn-cs"/>
              </a:rPr>
              <a:t>cina</a:t>
            </a:r>
            <a:endParaRPr lang="it-IT" sz="2000" b="0" i="0" dirty="0">
              <a:solidFill>
                <a:srgbClr val="2D2E2D"/>
              </a:solidFill>
              <a:latin typeface="Arial"/>
              <a:ea typeface="+mn-ea"/>
              <a:cs typeface="+mn-cs"/>
            </a:endParaRP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Decollato dopo crisi finanziaria del 2008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Miliardi di dollari prestati nel 2012… prestito in ascesa</a:t>
            </a: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it-IT" dirty="0"/>
              <a:t>potenzialità è testimoniata dall'ingresso di Google nel capitale di </a:t>
            </a:r>
            <a:r>
              <a:rPr lang="it-IT" dirty="0" err="1"/>
              <a:t>Lending</a:t>
            </a:r>
            <a:r>
              <a:rPr lang="it-IT" dirty="0"/>
              <a:t> Club</a:t>
            </a: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In Europa l’area di maggiore sviluppo del social </a:t>
            </a:r>
            <a:r>
              <a:rPr lang="it-IT" dirty="0" err="1">
                <a:solidFill>
                  <a:srgbClr val="2D2E2D"/>
                </a:solidFill>
                <a:latin typeface="Arial"/>
              </a:rPr>
              <a:t>lending</a:t>
            </a:r>
            <a:r>
              <a:rPr lang="it-IT" dirty="0">
                <a:solidFill>
                  <a:srgbClr val="2D2E2D"/>
                </a:solidFill>
                <a:latin typeface="Arial"/>
              </a:rPr>
              <a:t> sono le repubbliche baltiche (</a:t>
            </a:r>
            <a:r>
              <a:rPr lang="it-IT" dirty="0" err="1">
                <a:solidFill>
                  <a:srgbClr val="2D2E2D"/>
                </a:solidFill>
                <a:latin typeface="Arial"/>
              </a:rPr>
              <a:t>mintos</a:t>
            </a:r>
            <a:r>
              <a:rPr lang="it-IT" dirty="0">
                <a:solidFill>
                  <a:srgbClr val="2D2E2D"/>
                </a:solidFill>
                <a:latin typeface="Arial"/>
              </a:rPr>
              <a:t>, </a:t>
            </a:r>
            <a:r>
              <a:rPr lang="it-IT" dirty="0" err="1">
                <a:solidFill>
                  <a:srgbClr val="2D2E2D"/>
                </a:solidFill>
                <a:latin typeface="Arial"/>
              </a:rPr>
              <a:t>twino</a:t>
            </a:r>
            <a:r>
              <a:rPr lang="it-IT" dirty="0">
                <a:solidFill>
                  <a:srgbClr val="2D2E2D"/>
                </a:solidFill>
                <a:latin typeface="Arial"/>
              </a:rPr>
              <a:t>, </a:t>
            </a:r>
            <a:r>
              <a:rPr lang="it-IT" dirty="0" err="1">
                <a:solidFill>
                  <a:srgbClr val="2D2E2D"/>
                </a:solidFill>
                <a:latin typeface="Arial"/>
              </a:rPr>
              <a:t>bondora</a:t>
            </a:r>
            <a:r>
              <a:rPr lang="it-IT" dirty="0">
                <a:solidFill>
                  <a:srgbClr val="2D2E2D"/>
                </a:solidFill>
                <a:latin typeface="Arial"/>
              </a:rPr>
              <a:t>…)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Rendimenti tassati in base a scaglione </a:t>
            </a:r>
            <a:r>
              <a:rPr lang="it-IT" sz="2000" b="0" i="0" dirty="0" err="1">
                <a:solidFill>
                  <a:srgbClr val="2D2E2D"/>
                </a:solidFill>
                <a:latin typeface="Arial"/>
                <a:ea typeface="+mn-ea"/>
                <a:cs typeface="+mn-cs"/>
              </a:rPr>
              <a:t>irpef</a:t>
            </a:r>
            <a:endParaRPr lang="it-IT" sz="2000" b="0" i="0" dirty="0">
              <a:solidFill>
                <a:srgbClr val="2D2E2D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98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Considerazioni personali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5FEEBD2-E360-4492-8E9C-582ECBB4E8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62325" y="2076450"/>
            <a:ext cx="5619750" cy="3848100"/>
          </a:xfrm>
          <a:prstGeom prst="rect">
            <a:avLst/>
          </a:prstGeom>
        </p:spPr>
      </p:pic>
      <p:sp>
        <p:nvSpPr>
          <p:cNvPr id="10" name="Bolla: nuvola 9">
            <a:extLst>
              <a:ext uri="{FF2B5EF4-FFF2-40B4-BE49-F238E27FC236}">
                <a16:creationId xmlns:a16="http://schemas.microsoft.com/office/drawing/2014/main" id="{9626C771-6CFA-49B3-AD02-93A09522A7B0}"/>
              </a:ext>
            </a:extLst>
          </p:cNvPr>
          <p:cNvSpPr/>
          <p:nvPr/>
        </p:nvSpPr>
        <p:spPr>
          <a:xfrm>
            <a:off x="7324724" y="723900"/>
            <a:ext cx="4095751" cy="2355723"/>
          </a:xfrm>
          <a:prstGeom prst="cloudCallout">
            <a:avLst>
              <a:gd name="adj1" fmla="val -44786"/>
              <a:gd name="adj2" fmla="val 66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Valida alternativa ai conti deposito….</a:t>
            </a:r>
          </a:p>
        </p:txBody>
      </p:sp>
      <p:sp>
        <p:nvSpPr>
          <p:cNvPr id="11" name="Bolla: nuvola 10">
            <a:extLst>
              <a:ext uri="{FF2B5EF4-FFF2-40B4-BE49-F238E27FC236}">
                <a16:creationId xmlns:a16="http://schemas.microsoft.com/office/drawing/2014/main" id="{4CF2D4B3-50BD-41F8-9B49-1E7F68C13FE9}"/>
              </a:ext>
            </a:extLst>
          </p:cNvPr>
          <p:cNvSpPr/>
          <p:nvPr/>
        </p:nvSpPr>
        <p:spPr>
          <a:xfrm>
            <a:off x="295274" y="1990725"/>
            <a:ext cx="4095751" cy="2355723"/>
          </a:xfrm>
          <a:prstGeom prst="cloudCallout">
            <a:avLst>
              <a:gd name="adj1" fmla="val 64749"/>
              <a:gd name="adj2" fmla="val -17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Non privo di rischio….</a:t>
            </a:r>
          </a:p>
        </p:txBody>
      </p:sp>
      <p:sp>
        <p:nvSpPr>
          <p:cNvPr id="12" name="Bolla: nuvola 11">
            <a:extLst>
              <a:ext uri="{FF2B5EF4-FFF2-40B4-BE49-F238E27FC236}">
                <a16:creationId xmlns:a16="http://schemas.microsoft.com/office/drawing/2014/main" id="{DDBAD4FB-5D24-4C71-A7F7-7795884D6547}"/>
              </a:ext>
            </a:extLst>
          </p:cNvPr>
          <p:cNvSpPr/>
          <p:nvPr/>
        </p:nvSpPr>
        <p:spPr>
          <a:xfrm>
            <a:off x="0" y="4502277"/>
            <a:ext cx="4095751" cy="2355723"/>
          </a:xfrm>
          <a:prstGeom prst="cloudCallout">
            <a:avLst>
              <a:gd name="adj1" fmla="val 66842"/>
              <a:gd name="adj2" fmla="val -58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Usare con prudenza=investire poco differenziando</a:t>
            </a:r>
          </a:p>
        </p:txBody>
      </p:sp>
    </p:spTree>
    <p:extLst>
      <p:ext uri="{BB962C8B-B14F-4D97-AF65-F5344CB8AC3E}">
        <p14:creationId xmlns:p14="http://schemas.microsoft.com/office/powerpoint/2010/main" val="59516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Ed Ora…. ATTIVARSI!....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3085D06-AE12-4410-8CA1-016506D0281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5847" y="1776411"/>
            <a:ext cx="4462253" cy="4110609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CC0B761B-6764-46A6-ACD3-6383EA6F8D19}"/>
              </a:ext>
            </a:extLst>
          </p:cNvPr>
          <p:cNvSpPr txBox="1">
            <a:spLocks/>
          </p:cNvSpPr>
          <p:nvPr/>
        </p:nvSpPr>
        <p:spPr>
          <a:xfrm>
            <a:off x="8372474" y="3831715"/>
            <a:ext cx="4505325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Grazie per l’attenzione!!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F287DA1E-C1EA-4219-9A06-813AE6E56E6F}"/>
              </a:ext>
            </a:extLst>
          </p:cNvPr>
          <p:cNvSpPr txBox="1">
            <a:spLocks/>
          </p:cNvSpPr>
          <p:nvPr/>
        </p:nvSpPr>
        <p:spPr>
          <a:xfrm>
            <a:off x="523875" y="2227878"/>
            <a:ext cx="5753099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….Spero di avervi comunicato informazioni utili….</a:t>
            </a:r>
          </a:p>
        </p:txBody>
      </p:sp>
    </p:spTree>
    <p:extLst>
      <p:ext uri="{BB962C8B-B14F-4D97-AF65-F5344CB8AC3E}">
        <p14:creationId xmlns:p14="http://schemas.microsoft.com/office/powerpoint/2010/main" val="36652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 </a:t>
            </a:r>
            <a:r>
              <a:rPr lang="en-US" dirty="0" err="1"/>
              <a:t>voi</a:t>
            </a:r>
            <a:r>
              <a:rPr lang="en-US" dirty="0"/>
              <a:t> ci </a:t>
            </a:r>
            <a:r>
              <a:rPr lang="en-US" dirty="0" err="1"/>
              <a:t>pensate</a:t>
            </a:r>
            <a:r>
              <a:rPr lang="en-US" dirty="0"/>
              <a:t> a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smetterete</a:t>
            </a:r>
            <a:r>
              <a:rPr lang="en-US" dirty="0"/>
              <a:t> di </a:t>
            </a:r>
            <a:r>
              <a:rPr lang="en-US" dirty="0" err="1"/>
              <a:t>lavorare</a:t>
            </a:r>
            <a:r>
              <a:rPr lang="en-US" dirty="0"/>
              <a:t> (</a:t>
            </a:r>
            <a:r>
              <a:rPr lang="en-US" dirty="0" err="1"/>
              <a:t>pensione</a:t>
            </a:r>
            <a:r>
              <a:rPr lang="en-US" dirty="0"/>
              <a:t>..?)?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511" y="2268381"/>
            <a:ext cx="3492539" cy="375401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16" y="2139797"/>
            <a:ext cx="1512005" cy="346718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18" y="1621826"/>
            <a:ext cx="1475780" cy="3790729"/>
          </a:xfrm>
          <a:prstGeom prst="rect">
            <a:avLst/>
          </a:prstGeom>
        </p:spPr>
      </p:pic>
      <p:sp>
        <p:nvSpPr>
          <p:cNvPr id="8" name="Titolo 1"/>
          <p:cNvSpPr txBox="1">
            <a:spLocks/>
          </p:cNvSpPr>
          <p:nvPr/>
        </p:nvSpPr>
        <p:spPr>
          <a:xfrm>
            <a:off x="5126362" y="3212680"/>
            <a:ext cx="2020688" cy="1569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AQ</a:t>
            </a:r>
          </a:p>
        </p:txBody>
      </p:sp>
      <p:sp>
        <p:nvSpPr>
          <p:cNvPr id="9" name="Ovale 8"/>
          <p:cNvSpPr/>
          <p:nvPr/>
        </p:nvSpPr>
        <p:spPr>
          <a:xfrm>
            <a:off x="1567195" y="1075045"/>
            <a:ext cx="8254999" cy="5025495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solidFill>
              <a:schemeClr val="accent1">
                <a:shade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6795947" y="1280142"/>
            <a:ext cx="4549056" cy="937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LUGA &amp; COMPANY…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267" y="1808636"/>
            <a:ext cx="1381125" cy="177165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859" y="610041"/>
            <a:ext cx="1388080" cy="146519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57" y="2679500"/>
            <a:ext cx="1255295" cy="151077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96" y="913796"/>
            <a:ext cx="1255295" cy="151077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772378" y="303454"/>
            <a:ext cx="6960557" cy="1142385"/>
          </a:xfrm>
        </p:spPr>
        <p:txBody>
          <a:bodyPr/>
          <a:lstStyle/>
          <a:p>
            <a:r>
              <a:rPr lang="en-US" dirty="0"/>
              <a:t>In base </a:t>
            </a:r>
            <a:r>
              <a:rPr lang="en-US" dirty="0" err="1"/>
              <a:t>all’età</a:t>
            </a:r>
            <a:r>
              <a:rPr lang="en-US" dirty="0"/>
              <a:t> </a:t>
            </a:r>
            <a:r>
              <a:rPr lang="en-US" dirty="0" err="1"/>
              <a:t>pensieri</a:t>
            </a:r>
            <a:r>
              <a:rPr lang="en-US" dirty="0"/>
              <a:t> </a:t>
            </a:r>
            <a:r>
              <a:rPr lang="en-US" dirty="0" err="1"/>
              <a:t>differenti</a:t>
            </a:r>
            <a:r>
              <a:rPr lang="en-US" dirty="0"/>
              <a:t>…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68" y="2268379"/>
            <a:ext cx="3492539" cy="375401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685" y="2355706"/>
            <a:ext cx="1512005" cy="3467183"/>
          </a:xfrm>
          <a:prstGeom prst="rect">
            <a:avLst/>
          </a:prstGeom>
        </p:spPr>
      </p:pic>
      <p:sp>
        <p:nvSpPr>
          <p:cNvPr id="3" name="Fumetto 4 2"/>
          <p:cNvSpPr/>
          <p:nvPr/>
        </p:nvSpPr>
        <p:spPr>
          <a:xfrm>
            <a:off x="1806422" y="913796"/>
            <a:ext cx="3108930" cy="1789679"/>
          </a:xfrm>
          <a:prstGeom prst="cloudCallou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umetto 4 10"/>
          <p:cNvSpPr/>
          <p:nvPr/>
        </p:nvSpPr>
        <p:spPr>
          <a:xfrm>
            <a:off x="5505267" y="2488716"/>
            <a:ext cx="3262867" cy="1789679"/>
          </a:xfrm>
          <a:prstGeom prst="cloudCallout">
            <a:avLst>
              <a:gd name="adj1" fmla="val 69009"/>
              <a:gd name="adj2" fmla="val -37163"/>
            </a:avLst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00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98866">
            <a:off x="6385437" y="973772"/>
            <a:ext cx="4883818" cy="468447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398" y="1007802"/>
            <a:ext cx="9601200" cy="1142385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E48312"/>
                </a:solidFill>
              </a:rPr>
              <a:t>L’età post lavorativa (pensionistica) è diventata un tabu, tutti hanno paura di affrontare l’argomento… la si butta sul ridere, si sdrammatizza allontanano il pensiero…: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95398" y="2654136"/>
            <a:ext cx="9601200" cy="3809999"/>
          </a:xfrm>
        </p:spPr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</a:rPr>
              <a:t>«…Moro prima….»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</a:rPr>
              <a:t>«…Me </a:t>
            </a:r>
            <a:r>
              <a:rPr lang="it-IT" sz="2000" b="0" i="0" dirty="0" err="1">
                <a:solidFill>
                  <a:srgbClr val="2D2E2D"/>
                </a:solidFill>
                <a:latin typeface="Arial"/>
              </a:rPr>
              <a:t>copo</a:t>
            </a:r>
            <a:r>
              <a:rPr lang="it-IT" sz="2000" b="0" i="0" dirty="0">
                <a:solidFill>
                  <a:srgbClr val="2D2E2D"/>
                </a:solidFill>
                <a:latin typeface="Arial"/>
              </a:rPr>
              <a:t> e risolvo il problema….»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</a:rPr>
              <a:t>«…il mio TFR lo spenderò per il becchino…»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631" y="1"/>
            <a:ext cx="9675369" cy="61722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229667"/>
            <a:ext cx="9601200" cy="1142385"/>
          </a:xfrm>
        </p:spPr>
        <p:txBody>
          <a:bodyPr>
            <a:normAutofit/>
          </a:bodyPr>
          <a:lstStyle/>
          <a:p>
            <a:r>
              <a:rPr lang="it-IT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E48312"/>
                </a:solidFill>
              </a:rPr>
              <a:t>In realtà…</a:t>
            </a: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1295400" y="1886424"/>
            <a:ext cx="8191500" cy="156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E48312"/>
                </a:solidFill>
              </a:rPr>
              <a:t>…NESSUNO SI AUSPICA DI NON ARRIVARE ALLA PENSIONE!!!…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1475015" y="3709518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E48312"/>
                </a:solidFill>
              </a:rPr>
              <a:t>…Quindi tanto vale affrontare la cosa di petto…senza buttare sempre sul ridere e temporeggiare!!....</a:t>
            </a:r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2374230" y="4635330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E48312"/>
                </a:solidFill>
              </a:rPr>
              <a:t>…i nostri genitori vivevano altri tempi…l’INPS meglio non parlarne… </a:t>
            </a:r>
          </a:p>
        </p:txBody>
      </p:sp>
    </p:spTree>
    <p:extLst>
      <p:ext uri="{BB962C8B-B14F-4D97-AF65-F5344CB8AC3E}">
        <p14:creationId xmlns:p14="http://schemas.microsoft.com/office/powerpoint/2010/main" val="8832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4468" y="2285999"/>
            <a:ext cx="9601200" cy="11046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ATTIVARSI ORA PER CREARSI UNA RENDITA INTEGRATIVA!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8911" y="3565414"/>
            <a:ext cx="9601200" cy="4572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Ma come?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679" y="332444"/>
            <a:ext cx="1670153" cy="299945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398" y="1007802"/>
            <a:ext cx="9601200" cy="114238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48312"/>
                </a:solidFill>
              </a:rPr>
              <a:t>…Essere meno….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4359728" y="3789062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E48312"/>
                </a:solidFill>
              </a:rPr>
              <a:t>…E più….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357" y="3127257"/>
            <a:ext cx="1401534" cy="269406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416" y="3584417"/>
            <a:ext cx="1814374" cy="22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1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71" y="173465"/>
            <a:ext cx="9427027" cy="5840314"/>
          </a:xfrm>
          <a:prstGeom prst="rect">
            <a:avLst/>
          </a:prstGeom>
          <a:effectLst>
            <a:softEdge rad="419100"/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398" y="934414"/>
            <a:ext cx="9601200" cy="114238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48312"/>
                </a:solidFill>
              </a:rPr>
              <a:t>…Essere….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367642" y="2223574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E48312"/>
                </a:solidFill>
              </a:rPr>
              <a:t>…più istruiti finanziariamente!!….</a:t>
            </a: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4414156" y="3582234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E48312"/>
                </a:solidFill>
              </a:rPr>
              <a:t>…questa materia sconosciuta….</a:t>
            </a:r>
          </a:p>
        </p:txBody>
      </p:sp>
    </p:spTree>
    <p:extLst>
      <p:ext uri="{BB962C8B-B14F-4D97-AF65-F5344CB8AC3E}">
        <p14:creationId xmlns:p14="http://schemas.microsoft.com/office/powerpoint/2010/main" val="110006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5055" y="277586"/>
            <a:ext cx="4631874" cy="133222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48312"/>
                </a:solidFill>
              </a:rPr>
              <a:t>…Iniziare ad investire anche poco in attivi!...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367642" y="2223574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solidFill>
                <a:srgbClr val="E48312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1"/>
          <a:stretch/>
        </p:blipFill>
        <p:spPr>
          <a:xfrm>
            <a:off x="4816929" y="277586"/>
            <a:ext cx="6924044" cy="5734235"/>
          </a:xfrm>
          <a:prstGeom prst="rect">
            <a:avLst/>
          </a:prstGeom>
        </p:spPr>
      </p:pic>
      <p:sp>
        <p:nvSpPr>
          <p:cNvPr id="8" name="Titolo 1"/>
          <p:cNvSpPr txBox="1">
            <a:spLocks/>
          </p:cNvSpPr>
          <p:nvPr/>
        </p:nvSpPr>
        <p:spPr>
          <a:xfrm>
            <a:off x="185055" y="1812480"/>
            <a:ext cx="4631874" cy="1332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E48312"/>
                </a:solidFill>
              </a:rPr>
              <a:t>…cercare di ridurre i passivi!...</a:t>
            </a:r>
          </a:p>
        </p:txBody>
      </p:sp>
    </p:spTree>
    <p:extLst>
      <p:ext uri="{BB962C8B-B14F-4D97-AF65-F5344CB8AC3E}">
        <p14:creationId xmlns:p14="http://schemas.microsoft.com/office/powerpoint/2010/main" val="30717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Arancion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griglia a rombi (widescreen)</Template>
  <TotalTime>0</TotalTime>
  <Words>391</Words>
  <Application>Microsoft Office PowerPoint</Application>
  <PresentationFormat>Widescreen</PresentationFormat>
  <Paragraphs>69</Paragraphs>
  <Slides>18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0" baseType="lpstr">
      <vt:lpstr>Arial</vt:lpstr>
      <vt:lpstr>Diamond Grid 16x9</vt:lpstr>
      <vt:lpstr>Pillola finanziaria: SOCIAL LENDINGS</vt:lpstr>
      <vt:lpstr>Ma voi ci pensate a quando smetterete di lavorare (pensione..?)?</vt:lpstr>
      <vt:lpstr>In base all’età pensieri differenti…</vt:lpstr>
      <vt:lpstr>L’età post lavorativa (pensionistica) è diventata un tabu, tutti hanno paura di affrontare l’argomento… la si butta sul ridere, si sdrammatizza allontanano il pensiero…:</vt:lpstr>
      <vt:lpstr>In realtà…</vt:lpstr>
      <vt:lpstr>ATTIVARSI ORA PER CREARSI UNA RENDITA INTEGRATIVA!</vt:lpstr>
      <vt:lpstr>…Essere meno….</vt:lpstr>
      <vt:lpstr>…Essere….</vt:lpstr>
      <vt:lpstr>…Iniziare ad investire anche poco in attivi!...</vt:lpstr>
      <vt:lpstr>…Crearsi una pensione dignitosa è possibile!!….</vt:lpstr>
      <vt:lpstr>…SOCIAL LENDING…</vt:lpstr>
      <vt:lpstr>…SOCIAL LENDING VS CROWDFUNDING…</vt:lpstr>
      <vt:lpstr>Social lending vantaggi</vt:lpstr>
      <vt:lpstr>Social lending svantaggi</vt:lpstr>
      <vt:lpstr>Strategie investimento</vt:lpstr>
      <vt:lpstr>Cenni storici</vt:lpstr>
      <vt:lpstr>Considerazioni personali</vt:lpstr>
      <vt:lpstr>Ed Ora…. ATTIVARSI!....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2017-11-03T07:39:56Z</dcterms:created>
  <dcterms:modified xsi:type="dcterms:W3CDTF">2017-11-11T11:01:29Z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