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1"/>
  </p:notesMasterIdLst>
  <p:handoutMasterIdLst>
    <p:handoutMasterId r:id="rId22"/>
  </p:handoutMasterIdLst>
  <p:sldIdLst>
    <p:sldId id="261" r:id="rId3"/>
    <p:sldId id="267" r:id="rId4"/>
    <p:sldId id="271" r:id="rId5"/>
    <p:sldId id="257" r:id="rId6"/>
    <p:sldId id="272" r:id="rId7"/>
    <p:sldId id="265" r:id="rId8"/>
    <p:sldId id="273" r:id="rId9"/>
    <p:sldId id="274" r:id="rId10"/>
    <p:sldId id="275" r:id="rId11"/>
    <p:sldId id="277" r:id="rId12"/>
    <p:sldId id="276" r:id="rId13"/>
    <p:sldId id="262" r:id="rId14"/>
    <p:sldId id="263" r:id="rId15"/>
    <p:sldId id="264" r:id="rId16"/>
    <p:sldId id="266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8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432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chemeClr val="accent1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13407552"/>
        <c:axId val="213408640"/>
      </c:barChart>
      <c:catAx>
        <c:axId val="213407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13408640"/>
        <c:crosses val="autoZero"/>
        <c:auto val="1"/>
        <c:lblAlgn val="ctr"/>
        <c:lblOffset val="100"/>
        <c:noMultiLvlLbl val="0"/>
      </c:catAx>
      <c:valAx>
        <c:axId val="213408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13407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406C01-7E83-4650-8EF5-394419DCB348}">
      <dgm:prSet phldrT="[Text]"/>
      <dgm:spPr/>
      <dgm:t>
        <a:bodyPr/>
        <a:lstStyle/>
        <a:p>
          <a:pPr algn="ctr" defTabSz="914400">
            <a:buNone/>
          </a:pPr>
          <a:r>
            <a:rPr lang="it-IT" sz="1800" b="0" i="0" noProof="0" dirty="0" smtClean="0">
              <a:latin typeface="Arial"/>
              <a:ea typeface="+mn-ea"/>
              <a:cs typeface="+mn-cs"/>
            </a:rPr>
            <a:t>Titolo passaggio 1</a:t>
          </a:r>
          <a:endParaRPr lang="it-IT" sz="1800" b="0" i="0" noProof="0" dirty="0">
            <a:latin typeface="Arial"/>
            <a:ea typeface="+mn-ea"/>
            <a:cs typeface="+mn-cs"/>
          </a:endParaRPr>
        </a:p>
      </dgm:t>
    </dgm:pt>
    <dgm:pt modelId="{2586B3BB-DA8B-42DF-AC9A-77CE21607FD0}" type="parTrans" cxnId="{4D956F8D-5727-488A-93AF-F33602655A44}">
      <dgm:prSet/>
      <dgm:spPr/>
      <dgm:t>
        <a:bodyPr/>
        <a:lstStyle/>
        <a:p>
          <a:endParaRPr lang="en-US"/>
        </a:p>
      </dgm:t>
    </dgm:pt>
    <dgm:pt modelId="{7C5B61F0-A4F6-4FCA-B552-36151F31051E}" type="sibTrans" cxnId="{4D956F8D-5727-488A-93AF-F33602655A44}">
      <dgm:prSet/>
      <dgm:spPr/>
      <dgm:t>
        <a:bodyPr/>
        <a:lstStyle/>
        <a:p>
          <a:endParaRPr lang="en-US"/>
        </a:p>
      </dgm:t>
    </dgm:pt>
    <dgm:pt modelId="{E4E9F0D0-FF23-4B59-9B97-973BCBE5DC65}">
      <dgm:prSet phldrT="[Text]"/>
      <dgm:spPr/>
      <dgm:t>
        <a:bodyPr/>
        <a:lstStyle/>
        <a:p>
          <a:pPr algn="ctr" defTabSz="914400">
            <a:buNone/>
          </a:pPr>
          <a:r>
            <a:rPr lang="it-IT" sz="1800" b="0" i="0" noProof="0" dirty="0" smtClean="0">
              <a:latin typeface="Arial"/>
              <a:ea typeface="+mn-ea"/>
              <a:cs typeface="+mn-cs"/>
            </a:rPr>
            <a:t>Descrizione attività</a:t>
          </a:r>
          <a:endParaRPr lang="it-IT" sz="1800" b="0" i="0" noProof="0" dirty="0">
            <a:latin typeface="Arial"/>
            <a:ea typeface="+mn-ea"/>
            <a:cs typeface="+mn-cs"/>
          </a:endParaRPr>
        </a:p>
      </dgm:t>
    </dgm:pt>
    <dgm:pt modelId="{E9237435-F938-45D4-8BF4-6D5D4DFF850F}" type="parTrans" cxnId="{37A3A996-9723-4BDB-8959-9D9B7799BD9A}">
      <dgm:prSet/>
      <dgm:spPr/>
      <dgm:t>
        <a:bodyPr/>
        <a:lstStyle/>
        <a:p>
          <a:endParaRPr lang="en-US"/>
        </a:p>
      </dgm:t>
    </dgm:pt>
    <dgm:pt modelId="{D32B195A-7CAD-474B-B79C-BE4BB171E742}" type="sibTrans" cxnId="{37A3A996-9723-4BDB-8959-9D9B7799BD9A}">
      <dgm:prSet/>
      <dgm:spPr/>
      <dgm:t>
        <a:bodyPr/>
        <a:lstStyle/>
        <a:p>
          <a:endParaRPr lang="en-US"/>
        </a:p>
      </dgm:t>
    </dgm:pt>
    <dgm:pt modelId="{5D952622-A79E-41E4-BBC2-6212DEFFA91C}">
      <dgm:prSet phldrT="[Text]"/>
      <dgm:spPr/>
      <dgm:t>
        <a:bodyPr/>
        <a:lstStyle/>
        <a:p>
          <a:pPr algn="ctr" defTabSz="914400">
            <a:buNone/>
          </a:pPr>
          <a:r>
            <a:rPr lang="it-IT" sz="1800" b="0" i="0" noProof="0" dirty="0" smtClean="0">
              <a:latin typeface="Arial"/>
              <a:ea typeface="+mn-ea"/>
              <a:cs typeface="+mn-cs"/>
            </a:rPr>
            <a:t>Titolo passaggio 2</a:t>
          </a:r>
          <a:endParaRPr lang="it-IT" sz="1800" b="0" i="0" noProof="0" dirty="0">
            <a:latin typeface="Arial"/>
            <a:ea typeface="+mn-ea"/>
            <a:cs typeface="+mn-cs"/>
          </a:endParaRPr>
        </a:p>
      </dgm:t>
    </dgm:pt>
    <dgm:pt modelId="{10627A68-BE4B-4A4A-9EC9-4CFEF1E4DF39}" type="parTrans" cxnId="{A22BDB9A-90BB-4DA2-8850-00D4F1D3B898}">
      <dgm:prSet/>
      <dgm:spPr/>
      <dgm:t>
        <a:bodyPr/>
        <a:lstStyle/>
        <a:p>
          <a:endParaRPr lang="en-US"/>
        </a:p>
      </dgm:t>
    </dgm:pt>
    <dgm:pt modelId="{092BAEF3-D9F2-476B-9A0B-6F14CC814529}" type="sibTrans" cxnId="{A22BDB9A-90BB-4DA2-8850-00D4F1D3B898}">
      <dgm:prSet/>
      <dgm:spPr/>
      <dgm:t>
        <a:bodyPr/>
        <a:lstStyle/>
        <a:p>
          <a:endParaRPr lang="en-US"/>
        </a:p>
      </dgm:t>
    </dgm:pt>
    <dgm:pt modelId="{5248D9DA-6444-46F6-8D28-C8BB2253AAD1}">
      <dgm:prSet phldrT="[Text]"/>
      <dgm:spPr/>
      <dgm:t>
        <a:bodyPr/>
        <a:lstStyle/>
        <a:p>
          <a:pPr algn="ctr" defTabSz="914400">
            <a:buNone/>
          </a:pPr>
          <a:r>
            <a:rPr lang="it-IT" sz="1800" b="0" i="0" noProof="0" dirty="0" smtClean="0">
              <a:latin typeface="Arial"/>
              <a:ea typeface="+mn-ea"/>
              <a:cs typeface="+mn-cs"/>
            </a:rPr>
            <a:t>Descrizione attività</a:t>
          </a:r>
          <a:endParaRPr lang="it-IT" sz="1800" b="0" i="0" noProof="0" dirty="0">
            <a:latin typeface="Arial"/>
            <a:ea typeface="+mn-ea"/>
            <a:cs typeface="+mn-cs"/>
          </a:endParaRPr>
        </a:p>
      </dgm:t>
    </dgm:pt>
    <dgm:pt modelId="{A8533F77-F094-4EDB-BCC7-35E0D6A46B71}" type="parTrans" cxnId="{35AF286C-A401-4C08-B8A3-F38B03322BD8}">
      <dgm:prSet/>
      <dgm:spPr/>
      <dgm:t>
        <a:bodyPr/>
        <a:lstStyle/>
        <a:p>
          <a:endParaRPr lang="en-US"/>
        </a:p>
      </dgm:t>
    </dgm:pt>
    <dgm:pt modelId="{011B552E-515A-4C41-B810-0D2552861422}" type="sibTrans" cxnId="{35AF286C-A401-4C08-B8A3-F38B03322BD8}">
      <dgm:prSet/>
      <dgm:spPr/>
      <dgm:t>
        <a:bodyPr/>
        <a:lstStyle/>
        <a:p>
          <a:endParaRPr lang="en-US"/>
        </a:p>
      </dgm:t>
    </dgm:pt>
    <dgm:pt modelId="{50706FFE-8A00-485D-9FF7-8D310692C602}">
      <dgm:prSet phldrT="[Text]"/>
      <dgm:spPr/>
      <dgm:t>
        <a:bodyPr/>
        <a:lstStyle/>
        <a:p>
          <a:pPr algn="ctr" defTabSz="914400">
            <a:buNone/>
          </a:pPr>
          <a:r>
            <a:rPr lang="it-IT" sz="1800" b="0" i="0" noProof="0" dirty="0" smtClean="0">
              <a:latin typeface="Arial"/>
              <a:ea typeface="+mn-ea"/>
              <a:cs typeface="+mn-cs"/>
            </a:rPr>
            <a:t>Titolo passaggio 3</a:t>
          </a:r>
          <a:endParaRPr lang="it-IT" sz="1800" b="0" i="0" noProof="0" dirty="0">
            <a:latin typeface="Arial"/>
            <a:ea typeface="+mn-ea"/>
            <a:cs typeface="+mn-cs"/>
          </a:endParaRPr>
        </a:p>
      </dgm:t>
    </dgm:pt>
    <dgm:pt modelId="{EF44BD91-19A4-424B-BA32-4A5492B6E40B}" type="parTrans" cxnId="{7599CECE-5293-4C57-A979-D096C99254C7}">
      <dgm:prSet/>
      <dgm:spPr/>
      <dgm:t>
        <a:bodyPr/>
        <a:lstStyle/>
        <a:p>
          <a:endParaRPr lang="en-US"/>
        </a:p>
      </dgm:t>
    </dgm:pt>
    <dgm:pt modelId="{CD03DFF4-D962-46D6-AFFA-2A87FD08403E}" type="sibTrans" cxnId="{7599CECE-5293-4C57-A979-D096C99254C7}">
      <dgm:prSet/>
      <dgm:spPr/>
      <dgm:t>
        <a:bodyPr/>
        <a:lstStyle/>
        <a:p>
          <a:endParaRPr lang="en-US"/>
        </a:p>
      </dgm:t>
    </dgm:pt>
    <dgm:pt modelId="{3A9B5D84-CB00-4BC9-ADB2-5CF832F36763}">
      <dgm:prSet phldrT="[Text]"/>
      <dgm:spPr/>
      <dgm:t>
        <a:bodyPr/>
        <a:lstStyle/>
        <a:p>
          <a:pPr algn="ctr" defTabSz="914400">
            <a:buNone/>
          </a:pPr>
          <a:r>
            <a:rPr lang="it-IT" sz="1800" b="0" i="0" noProof="0" dirty="0" smtClean="0">
              <a:latin typeface="Arial"/>
              <a:ea typeface="+mn-ea"/>
              <a:cs typeface="+mn-cs"/>
            </a:rPr>
            <a:t>Descrizione attività</a:t>
          </a:r>
          <a:endParaRPr lang="it-IT" sz="1800" b="0" i="0" noProof="0" dirty="0">
            <a:latin typeface="Arial"/>
            <a:ea typeface="+mn-ea"/>
            <a:cs typeface="+mn-cs"/>
          </a:endParaRPr>
        </a:p>
      </dgm:t>
    </dgm:pt>
    <dgm:pt modelId="{BD57EC4A-052D-4824-8820-064BAC997A9B}" type="parTrans" cxnId="{11A0AF47-4BCA-470E-92BF-7B388FFB0DE8}">
      <dgm:prSet/>
      <dgm:spPr/>
      <dgm:t>
        <a:bodyPr/>
        <a:lstStyle/>
        <a:p>
          <a:endParaRPr lang="en-US"/>
        </a:p>
      </dgm:t>
    </dgm:pt>
    <dgm:pt modelId="{98E878CF-4A49-4E76-BD23-AE7C5290BAFD}" type="sibTrans" cxnId="{11A0AF47-4BCA-470E-92BF-7B388FFB0DE8}">
      <dgm:prSet/>
      <dgm:spPr/>
      <dgm:t>
        <a:bodyPr/>
        <a:lstStyle/>
        <a:p>
          <a:endParaRPr lang="en-US"/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04AEFB-7132-4B28-A7D3-862245070A8D}" type="pres">
      <dgm:prSet presAssocID="{A6406C01-7E83-4650-8EF5-394419DCB348}" presName="compNode" presStyleCnt="0"/>
      <dgm:spPr/>
    </dgm:pt>
    <dgm:pt modelId="{358F74AC-FC7D-465B-BD12-B6CCC00F3D29}" type="pres">
      <dgm:prSet presAssocID="{A6406C01-7E83-4650-8EF5-394419DCB348}" presName="noGeometry" presStyleCnt="0"/>
      <dgm:spPr/>
    </dgm:pt>
    <dgm:pt modelId="{610B5FFC-C0C9-444C-9F7A-14D1B54F604D}" type="pres">
      <dgm:prSet presAssocID="{A6406C01-7E83-4650-8EF5-394419DCB348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705FC1-639E-4064-8E9A-A79870DE5273}" type="pres">
      <dgm:prSet presAssocID="{A6406C01-7E83-4650-8EF5-394419DCB348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47DA5750-48DC-4E4F-815D-0B05DBC30DAB}" type="pres">
      <dgm:prSet presAssocID="{A6406C01-7E83-4650-8EF5-394419DCB348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19C676-A7DE-4777-9BB4-3B6D30ED3F5C}" type="pres">
      <dgm:prSet presAssocID="{A6406C01-7E83-4650-8EF5-394419DCB348}" presName="aSpace" presStyleCnt="0"/>
      <dgm:spPr/>
    </dgm:pt>
    <dgm:pt modelId="{CA708D38-D093-4C16-A955-CF2CAC7F0A99}" type="pres">
      <dgm:prSet presAssocID="{5D952622-A79E-41E4-BBC2-6212DEFFA91C}" presName="compNode" presStyleCnt="0"/>
      <dgm:spPr/>
    </dgm:pt>
    <dgm:pt modelId="{6F3066E9-E96F-489D-8A4B-6D55FBE389F2}" type="pres">
      <dgm:prSet presAssocID="{5D952622-A79E-41E4-BBC2-6212DEFFA91C}" presName="noGeometry" presStyleCnt="0"/>
      <dgm:spPr/>
    </dgm:pt>
    <dgm:pt modelId="{00D2DC2C-7CA2-4A4B-B66D-3DDCAB7DC8E9}" type="pres">
      <dgm:prSet presAssocID="{5D952622-A79E-41E4-BBC2-6212DEFFA91C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2FB640-0A28-40E8-9C0C-86BAF45C6EF0}" type="pres">
      <dgm:prSet presAssocID="{5D952622-A79E-41E4-BBC2-6212DEFFA91C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EE8733A1-7662-4D0A-B39E-2218596CC81C}" type="pres">
      <dgm:prSet presAssocID="{5D952622-A79E-41E4-BBC2-6212DEFFA91C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7C734-E391-436F-996C-E60442F50A17}" type="pres">
      <dgm:prSet presAssocID="{5D952622-A79E-41E4-BBC2-6212DEFFA91C}" presName="aSpace" presStyleCnt="0"/>
      <dgm:spPr/>
    </dgm:pt>
    <dgm:pt modelId="{E8F3A685-8F9F-4BAC-8C8B-A1DE5AA41F3A}" type="pres">
      <dgm:prSet presAssocID="{50706FFE-8A00-485D-9FF7-8D310692C602}" presName="compNode" presStyleCnt="0"/>
      <dgm:spPr/>
    </dgm:pt>
    <dgm:pt modelId="{84BFA617-6CAF-4DA9-A086-82BCA61093BE}" type="pres">
      <dgm:prSet presAssocID="{50706FFE-8A00-485D-9FF7-8D310692C602}" presName="noGeometry" presStyleCnt="0"/>
      <dgm:spPr/>
    </dgm:pt>
    <dgm:pt modelId="{4BF699B1-BE15-42D1-9784-AA33CF29870E}" type="pres">
      <dgm:prSet presAssocID="{50706FFE-8A00-485D-9FF7-8D310692C602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925EF4-86E2-4748-BA70-94AAF55AB064}" type="pres">
      <dgm:prSet presAssocID="{50706FFE-8A00-485D-9FF7-8D310692C602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78E9A4E4-18A9-4B73-8007-A63A71C71937}" type="pres">
      <dgm:prSet presAssocID="{50706FFE-8A00-485D-9FF7-8D310692C602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AF286C-A401-4C08-B8A3-F38B03322BD8}" srcId="{5D952622-A79E-41E4-BBC2-6212DEFFA91C}" destId="{5248D9DA-6444-46F6-8D28-C8BB2253AAD1}" srcOrd="0" destOrd="0" parTransId="{A8533F77-F094-4EDB-BCC7-35E0D6A46B71}" sibTransId="{011B552E-515A-4C41-B810-0D2552861422}"/>
    <dgm:cxn modelId="{11A0AF47-4BCA-470E-92BF-7B388FFB0DE8}" srcId="{50706FFE-8A00-485D-9FF7-8D310692C602}" destId="{3A9B5D84-CB00-4BC9-ADB2-5CF832F36763}" srcOrd="0" destOrd="0" parTransId="{BD57EC4A-052D-4824-8820-064BAC997A9B}" sibTransId="{98E878CF-4A49-4E76-BD23-AE7C5290BAFD}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BA539253-48E3-447C-8770-C31D10399C4A}" type="presOf" srcId="{50706FFE-8A00-485D-9FF7-8D310692C602}" destId="{78E9A4E4-18A9-4B73-8007-A63A71C71937}" srcOrd="0" destOrd="0" presId="urn:microsoft.com/office/officeart/2005/8/layout/hProcess6"/>
    <dgm:cxn modelId="{31498E67-CEA0-4571-B7AB-26A2113144F6}" type="presOf" srcId="{FBA29113-7A70-4E0E-B036-871C49B835F1}" destId="{8734DFB3-ADD8-4FD2-87D8-1981AA0ADD0B}" srcOrd="0" destOrd="0" presId="urn:microsoft.com/office/officeart/2005/8/layout/hProcess6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AE4FA1B2-1FFD-4999-BFB4-0E2A9E4BEBBB}" type="presOf" srcId="{5248D9DA-6444-46F6-8D28-C8BB2253AAD1}" destId="{00D2DC2C-7CA2-4A4B-B66D-3DDCAB7DC8E9}" srcOrd="0" destOrd="0" presId="urn:microsoft.com/office/officeart/2005/8/layout/hProcess6"/>
    <dgm:cxn modelId="{99E34304-5770-4691-A3EE-6A7C8B9ACD53}" type="presOf" srcId="{E4E9F0D0-FF23-4B59-9B97-973BCBE5DC65}" destId="{610B5FFC-C0C9-444C-9F7A-14D1B54F604D}" srcOrd="0" destOrd="0" presId="urn:microsoft.com/office/officeart/2005/8/layout/hProcess6"/>
    <dgm:cxn modelId="{81ACEA16-295B-4802-A889-1DC375F525AB}" type="presOf" srcId="{A6406C01-7E83-4650-8EF5-394419DCB348}" destId="{47DA5750-48DC-4E4F-815D-0B05DBC30DAB}" srcOrd="0" destOrd="0" presId="urn:microsoft.com/office/officeart/2005/8/layout/hProcess6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019AA969-1A2B-48C0-B7C9-005E817BC2CB}" type="presOf" srcId="{E4E9F0D0-FF23-4B59-9B97-973BCBE5DC65}" destId="{FB705FC1-639E-4064-8E9A-A79870DE5273}" srcOrd="1" destOrd="0" presId="urn:microsoft.com/office/officeart/2005/8/layout/hProcess6"/>
    <dgm:cxn modelId="{F36BB86E-E9BB-4DBF-9DFE-F8050046ED1F}" type="presOf" srcId="{3A9B5D84-CB00-4BC9-ADB2-5CF832F36763}" destId="{4BF699B1-BE15-42D1-9784-AA33CF29870E}" srcOrd="0" destOrd="0" presId="urn:microsoft.com/office/officeart/2005/8/layout/hProcess6"/>
    <dgm:cxn modelId="{D2E26D7D-A939-4166-987B-3E9E5A080266}" type="presOf" srcId="{3A9B5D84-CB00-4BC9-ADB2-5CF832F36763}" destId="{F0925EF4-86E2-4748-BA70-94AAF55AB064}" srcOrd="1" destOrd="0" presId="urn:microsoft.com/office/officeart/2005/8/layout/hProcess6"/>
    <dgm:cxn modelId="{130B0544-2388-4104-A721-8D29E7C77420}" type="presOf" srcId="{5D952622-A79E-41E4-BBC2-6212DEFFA91C}" destId="{EE8733A1-7662-4D0A-B39E-2218596CC81C}" srcOrd="0" destOrd="0" presId="urn:microsoft.com/office/officeart/2005/8/layout/hProcess6"/>
    <dgm:cxn modelId="{E23D729A-C2FC-40CD-8A08-F5EBB66CF80B}" type="presOf" srcId="{5248D9DA-6444-46F6-8D28-C8BB2253AAD1}" destId="{072FB640-0A28-40E8-9C0C-86BAF45C6EF0}" srcOrd="1" destOrd="0" presId="urn:microsoft.com/office/officeart/2005/8/layout/hProcess6"/>
    <dgm:cxn modelId="{FF0D50D3-9477-4407-8F44-B60B9728DED7}" type="presParOf" srcId="{8734DFB3-ADD8-4FD2-87D8-1981AA0ADD0B}" destId="{5C04AEFB-7132-4B28-A7D3-862245070A8D}" srcOrd="0" destOrd="0" presId="urn:microsoft.com/office/officeart/2005/8/layout/hProcess6"/>
    <dgm:cxn modelId="{126CE751-65CF-4E60-902C-2D0B01478834}" type="presParOf" srcId="{5C04AEFB-7132-4B28-A7D3-862245070A8D}" destId="{358F74AC-FC7D-465B-BD12-B6CCC00F3D29}" srcOrd="0" destOrd="0" presId="urn:microsoft.com/office/officeart/2005/8/layout/hProcess6"/>
    <dgm:cxn modelId="{C6915109-771C-43AE-A4C7-A411D8E5978F}" type="presParOf" srcId="{5C04AEFB-7132-4B28-A7D3-862245070A8D}" destId="{610B5FFC-C0C9-444C-9F7A-14D1B54F604D}" srcOrd="1" destOrd="0" presId="urn:microsoft.com/office/officeart/2005/8/layout/hProcess6"/>
    <dgm:cxn modelId="{954FE73F-9595-47D0-9AB9-6EB7EDC39F8E}" type="presParOf" srcId="{5C04AEFB-7132-4B28-A7D3-862245070A8D}" destId="{FB705FC1-639E-4064-8E9A-A79870DE5273}" srcOrd="2" destOrd="0" presId="urn:microsoft.com/office/officeart/2005/8/layout/hProcess6"/>
    <dgm:cxn modelId="{362B7B1C-776A-481A-B10E-B2136C044DB5}" type="presParOf" srcId="{5C04AEFB-7132-4B28-A7D3-862245070A8D}" destId="{47DA5750-48DC-4E4F-815D-0B05DBC30DAB}" srcOrd="3" destOrd="0" presId="urn:microsoft.com/office/officeart/2005/8/layout/hProcess6"/>
    <dgm:cxn modelId="{AB361918-49A4-4458-A6B4-A38162139DB4}" type="presParOf" srcId="{8734DFB3-ADD8-4FD2-87D8-1981AA0ADD0B}" destId="{6319C676-A7DE-4777-9BB4-3B6D30ED3F5C}" srcOrd="1" destOrd="0" presId="urn:microsoft.com/office/officeart/2005/8/layout/hProcess6"/>
    <dgm:cxn modelId="{3E32ED31-FAFA-41FB-A502-0C9269827B55}" type="presParOf" srcId="{8734DFB3-ADD8-4FD2-87D8-1981AA0ADD0B}" destId="{CA708D38-D093-4C16-A955-CF2CAC7F0A99}" srcOrd="2" destOrd="0" presId="urn:microsoft.com/office/officeart/2005/8/layout/hProcess6"/>
    <dgm:cxn modelId="{38B5F8BF-C6A8-4D51-8681-B847070CD1C0}" type="presParOf" srcId="{CA708D38-D093-4C16-A955-CF2CAC7F0A99}" destId="{6F3066E9-E96F-489D-8A4B-6D55FBE389F2}" srcOrd="0" destOrd="0" presId="urn:microsoft.com/office/officeart/2005/8/layout/hProcess6"/>
    <dgm:cxn modelId="{B873A9F4-217E-473A-8D65-14527890AC34}" type="presParOf" srcId="{CA708D38-D093-4C16-A955-CF2CAC7F0A99}" destId="{00D2DC2C-7CA2-4A4B-B66D-3DDCAB7DC8E9}" srcOrd="1" destOrd="0" presId="urn:microsoft.com/office/officeart/2005/8/layout/hProcess6"/>
    <dgm:cxn modelId="{F573A08D-1388-4362-9D10-155655876363}" type="presParOf" srcId="{CA708D38-D093-4C16-A955-CF2CAC7F0A99}" destId="{072FB640-0A28-40E8-9C0C-86BAF45C6EF0}" srcOrd="2" destOrd="0" presId="urn:microsoft.com/office/officeart/2005/8/layout/hProcess6"/>
    <dgm:cxn modelId="{7ADF5CCF-F26A-45B5-9692-98B07AFD46A1}" type="presParOf" srcId="{CA708D38-D093-4C16-A955-CF2CAC7F0A99}" destId="{EE8733A1-7662-4D0A-B39E-2218596CC81C}" srcOrd="3" destOrd="0" presId="urn:microsoft.com/office/officeart/2005/8/layout/hProcess6"/>
    <dgm:cxn modelId="{985C18C8-95A3-4479-821C-610A2BAFFFF3}" type="presParOf" srcId="{8734DFB3-ADD8-4FD2-87D8-1981AA0ADD0B}" destId="{E0D7C734-E391-436F-996C-E60442F50A17}" srcOrd="3" destOrd="0" presId="urn:microsoft.com/office/officeart/2005/8/layout/hProcess6"/>
    <dgm:cxn modelId="{951CD7FA-A9B4-463F-BD0D-452C521FF523}" type="presParOf" srcId="{8734DFB3-ADD8-4FD2-87D8-1981AA0ADD0B}" destId="{E8F3A685-8F9F-4BAC-8C8B-A1DE5AA41F3A}" srcOrd="4" destOrd="0" presId="urn:microsoft.com/office/officeart/2005/8/layout/hProcess6"/>
    <dgm:cxn modelId="{E08D8862-B273-4AA6-9A90-754366CE4945}" type="presParOf" srcId="{E8F3A685-8F9F-4BAC-8C8B-A1DE5AA41F3A}" destId="{84BFA617-6CAF-4DA9-A086-82BCA61093BE}" srcOrd="0" destOrd="0" presId="urn:microsoft.com/office/officeart/2005/8/layout/hProcess6"/>
    <dgm:cxn modelId="{69392B4C-2A7B-41A4-A48C-35E312A6434A}" type="presParOf" srcId="{E8F3A685-8F9F-4BAC-8C8B-A1DE5AA41F3A}" destId="{4BF699B1-BE15-42D1-9784-AA33CF29870E}" srcOrd="1" destOrd="0" presId="urn:microsoft.com/office/officeart/2005/8/layout/hProcess6"/>
    <dgm:cxn modelId="{29F5DEAB-A9C8-47F8-A089-1585C323795A}" type="presParOf" srcId="{E8F3A685-8F9F-4BAC-8C8B-A1DE5AA41F3A}" destId="{F0925EF4-86E2-4748-BA70-94AAF55AB064}" srcOrd="2" destOrd="0" presId="urn:microsoft.com/office/officeart/2005/8/layout/hProcess6"/>
    <dgm:cxn modelId="{E9A57A1B-DDAF-4905-B46C-246DB5E9FB2A}" type="presParOf" srcId="{E8F3A685-8F9F-4BAC-8C8B-A1DE5AA41F3A}" destId="{78E9A4E4-18A9-4B73-8007-A63A71C7193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4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5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648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7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9720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8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0390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9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5492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10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4159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11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3761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it-IT" dirty="0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 smtClean="0"/>
              <a:t>Fare clic per modificare lo stile del sottotitolo dello schema</a:t>
            </a:r>
            <a:endParaRPr lang="en-US" dirty="0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11/10/2017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11/10/2017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dirty="0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‹N›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237" y="1540566"/>
            <a:ext cx="6105525" cy="3019425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Pillola finanziaria:</a:t>
            </a:r>
            <a:br>
              <a:rPr lang="it-IT" dirty="0" smtClean="0"/>
            </a:br>
            <a:r>
              <a:rPr lang="it-IT" dirty="0" smtClean="0">
                <a:solidFill>
                  <a:srgbClr val="E48312"/>
                </a:solidFill>
              </a:rPr>
              <a:t>SOCIAL LENDINGS</a:t>
            </a:r>
            <a:endParaRPr lang="it-IT" dirty="0">
              <a:solidFill>
                <a:srgbClr val="E48312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it-IT" dirty="0" err="1" smtClean="0">
                <a:solidFill>
                  <a:srgbClr val="E48312"/>
                </a:solidFill>
              </a:rPr>
              <a:t>Perchè</a:t>
            </a:r>
            <a:r>
              <a:rPr lang="it-IT" dirty="0" smtClean="0">
                <a:solidFill>
                  <a:srgbClr val="E48312"/>
                </a:solidFill>
              </a:rPr>
              <a:t> ritengo fare cosa </a:t>
            </a:r>
            <a:r>
              <a:rPr lang="it-IT" smtClean="0">
                <a:solidFill>
                  <a:srgbClr val="E48312"/>
                </a:solidFill>
              </a:rPr>
              <a:t>gradita e condividere </a:t>
            </a:r>
            <a:r>
              <a:rPr lang="it-IT" dirty="0" smtClean="0">
                <a:solidFill>
                  <a:srgbClr val="E48312"/>
                </a:solidFill>
              </a:rPr>
              <a:t>una opportunità agli amici colleghi….</a:t>
            </a:r>
            <a:endParaRPr lang="it-IT" sz="2000" b="0" i="0" dirty="0">
              <a:solidFill>
                <a:srgbClr val="E483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5055" y="277586"/>
            <a:ext cx="4631874" cy="1332223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rgbClr val="E48312"/>
                </a:solidFill>
              </a:rPr>
              <a:t>…SOCIAL LENDING…</a:t>
            </a:r>
            <a:endParaRPr lang="it-IT" dirty="0">
              <a:solidFill>
                <a:srgbClr val="E48312"/>
              </a:solidFill>
            </a:endParaRPr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2367642" y="2223574"/>
            <a:ext cx="7130142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solidFill>
                <a:srgbClr val="E483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87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5397" y="934414"/>
            <a:ext cx="10003973" cy="1142385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rgbClr val="E48312"/>
                </a:solidFill>
              </a:rPr>
              <a:t>…Crearsi una pensione dignitosa è possibile!!….</a:t>
            </a:r>
            <a:endParaRPr lang="it-IT" dirty="0">
              <a:solidFill>
                <a:srgbClr val="E48312"/>
              </a:solidFill>
            </a:endParaRPr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2367642" y="2223574"/>
            <a:ext cx="7130142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smtClean="0">
                <a:solidFill>
                  <a:srgbClr val="E48312"/>
                </a:solidFill>
              </a:rPr>
              <a:t>…(a medio termine)…</a:t>
            </a:r>
            <a:endParaRPr lang="it-IT" dirty="0">
              <a:solidFill>
                <a:srgbClr val="E483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99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Layout titolo e contenuto con grafico</a:t>
            </a:r>
          </a:p>
        </p:txBody>
      </p:sp>
      <p:graphicFrame>
        <p:nvGraphicFramePr>
          <p:cNvPr id="6" name="Segnaposto contenuto 5" descr="Istogramma raggruppato" title="Grafic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2889816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Layout di due contenuti con tabella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it-IT" sz="2000" b="0" i="0" dirty="0" smtClean="0">
                <a:solidFill>
                  <a:srgbClr val="2D2E2D"/>
                </a:solidFill>
                <a:latin typeface="Arial"/>
                <a:ea typeface="+mn-ea"/>
                <a:cs typeface="+mn-cs"/>
              </a:rPr>
              <a:t>Primo punto elenco qui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it-IT" sz="2000" b="0" i="0" dirty="0" smtClean="0">
                <a:solidFill>
                  <a:srgbClr val="2D2E2D"/>
                </a:solidFill>
                <a:latin typeface="Arial"/>
                <a:ea typeface="+mn-ea"/>
                <a:cs typeface="+mn-cs"/>
              </a:rPr>
              <a:t>Secondo punto elenco qui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it-IT" sz="2000" b="0" i="0" dirty="0" smtClean="0">
                <a:solidFill>
                  <a:srgbClr val="2D2E2D"/>
                </a:solidFill>
                <a:latin typeface="Arial"/>
                <a:ea typeface="+mn-ea"/>
                <a:cs typeface="+mn-cs"/>
              </a:rPr>
              <a:t>Terzo punto elenco qui</a:t>
            </a:r>
            <a:endParaRPr lang="it-IT" sz="2000" b="0" i="0" dirty="0">
              <a:solidFill>
                <a:srgbClr val="2D2E2D"/>
              </a:solidFill>
              <a:latin typeface="Arial"/>
              <a:ea typeface="+mn-ea"/>
              <a:cs typeface="+mn-cs"/>
            </a:endParaRPr>
          </a:p>
        </p:txBody>
      </p:sp>
      <p:graphicFrame>
        <p:nvGraphicFramePr>
          <p:cNvPr id="5" name="Segnaposto contenuto 4" descr="Tabella di esempio con 3 colonne e 4 righe" title="Tabella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24331792"/>
              </p:ext>
            </p:extLst>
          </p:nvPr>
        </p:nvGraphicFramePr>
        <p:xfrm>
          <a:off x="6324600" y="1981200"/>
          <a:ext cx="4572000" cy="214191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24000"/>
                <a:gridCol w="1524000"/>
                <a:gridCol w="1524000"/>
              </a:tblGrid>
              <a:tr h="535478">
                <a:tc>
                  <a:txBody>
                    <a:bodyPr/>
                    <a:lstStyle/>
                    <a:p>
                      <a:endParaRPr lang="it-IT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noProof="0" dirty="0" smtClean="0"/>
                        <a:t>Gruppo 1</a:t>
                      </a:r>
                      <a:endParaRPr lang="it-IT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noProof="0" dirty="0" smtClean="0"/>
                        <a:t>Gruppo 2</a:t>
                      </a:r>
                      <a:endParaRPr lang="it-IT" noProof="0" dirty="0"/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r>
                        <a:rPr lang="it-IT" noProof="0" dirty="0" smtClean="0"/>
                        <a:t>Classe 1</a:t>
                      </a:r>
                      <a:endParaRPr lang="it-IT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noProof="0" dirty="0" smtClean="0"/>
                        <a:t>82</a:t>
                      </a:r>
                      <a:endParaRPr lang="it-IT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noProof="0" dirty="0" smtClean="0"/>
                        <a:t>95</a:t>
                      </a:r>
                      <a:endParaRPr lang="it-IT" noProof="0" dirty="0"/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r>
                        <a:rPr lang="it-IT" noProof="0" dirty="0" smtClean="0"/>
                        <a:t>Classe 2</a:t>
                      </a:r>
                      <a:endParaRPr lang="it-IT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noProof="0" dirty="0" smtClean="0"/>
                        <a:t>76</a:t>
                      </a:r>
                      <a:endParaRPr lang="it-IT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noProof="0" dirty="0" smtClean="0"/>
                        <a:t>88</a:t>
                      </a:r>
                      <a:endParaRPr lang="it-IT" noProof="0" dirty="0"/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r>
                        <a:rPr lang="it-IT" noProof="0" dirty="0" smtClean="0"/>
                        <a:t>Classe 3</a:t>
                      </a:r>
                      <a:endParaRPr lang="it-IT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noProof="0" dirty="0" smtClean="0"/>
                        <a:t>84</a:t>
                      </a:r>
                      <a:endParaRPr lang="it-IT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noProof="0" dirty="0" smtClean="0"/>
                        <a:t>90</a:t>
                      </a:r>
                      <a:endParaRPr lang="it-IT" noProof="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817100" cy="1142385"/>
          </a:xfrm>
        </p:spPr>
        <p:txBody>
          <a:bodyPr>
            <a:normAutofit/>
          </a:bodyPr>
          <a:lstStyle/>
          <a:p>
            <a:r>
              <a:rPr lang="it-IT" noProof="1" smtClean="0"/>
              <a:t>Layout titolo e contenuto con elemento SmartArt</a:t>
            </a:r>
            <a:endParaRPr lang="it-IT" noProof="1"/>
          </a:p>
        </p:txBody>
      </p:sp>
      <p:graphicFrame>
        <p:nvGraphicFramePr>
          <p:cNvPr id="4" name="Segnaposto contenuto 3" descr="Processo frecce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6798268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3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0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 </a:t>
            </a:r>
            <a:r>
              <a:rPr lang="en-US" dirty="0" err="1" smtClean="0"/>
              <a:t>voi</a:t>
            </a:r>
            <a:r>
              <a:rPr lang="en-US" dirty="0" smtClean="0"/>
              <a:t> ci </a:t>
            </a:r>
            <a:r>
              <a:rPr lang="en-US" dirty="0" err="1" smtClean="0"/>
              <a:t>pensate</a:t>
            </a:r>
            <a:r>
              <a:rPr lang="en-US" dirty="0" smtClean="0"/>
              <a:t> a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smetterete</a:t>
            </a:r>
            <a:r>
              <a:rPr lang="en-US" dirty="0" smtClean="0"/>
              <a:t> di </a:t>
            </a:r>
            <a:r>
              <a:rPr lang="en-US" dirty="0" err="1" smtClean="0"/>
              <a:t>lavorare</a:t>
            </a:r>
            <a:r>
              <a:rPr lang="en-US" dirty="0" smtClean="0"/>
              <a:t> (</a:t>
            </a:r>
            <a:r>
              <a:rPr lang="en-US" dirty="0" err="1" smtClean="0"/>
              <a:t>pensione</a:t>
            </a:r>
            <a:r>
              <a:rPr lang="en-US" dirty="0" smtClean="0"/>
              <a:t>..?)?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511" y="2268381"/>
            <a:ext cx="3492539" cy="3754012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616" y="2139797"/>
            <a:ext cx="1512005" cy="3467183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218" y="1621826"/>
            <a:ext cx="1475780" cy="3790729"/>
          </a:xfrm>
          <a:prstGeom prst="rect">
            <a:avLst/>
          </a:prstGeom>
        </p:spPr>
      </p:pic>
      <p:sp>
        <p:nvSpPr>
          <p:cNvPr id="8" name="Titolo 1"/>
          <p:cNvSpPr txBox="1">
            <a:spLocks/>
          </p:cNvSpPr>
          <p:nvPr/>
        </p:nvSpPr>
        <p:spPr>
          <a:xfrm>
            <a:off x="5126362" y="3212680"/>
            <a:ext cx="2020688" cy="15691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</a:rPr>
              <a:t>AQ</a:t>
            </a:r>
            <a:endParaRPr lang="en-US" sz="9600" dirty="0">
              <a:ln>
                <a:solidFill>
                  <a:schemeClr val="accent1">
                    <a:lumMod val="75000"/>
                  </a:schemeClr>
                </a:solidFill>
              </a:ln>
            </a:endParaRPr>
          </a:p>
        </p:txBody>
      </p:sp>
      <p:sp>
        <p:nvSpPr>
          <p:cNvPr id="9" name="Ovale 8"/>
          <p:cNvSpPr/>
          <p:nvPr/>
        </p:nvSpPr>
        <p:spPr>
          <a:xfrm>
            <a:off x="1567195" y="1075045"/>
            <a:ext cx="8254999" cy="5025495"/>
          </a:xfrm>
          <a:prstGeom prst="ellipse">
            <a:avLst/>
          </a:prstGeom>
          <a:solidFill>
            <a:schemeClr val="accent1">
              <a:alpha val="35000"/>
            </a:schemeClr>
          </a:solidFill>
          <a:ln>
            <a:solidFill>
              <a:schemeClr val="accent1">
                <a:shade val="50000"/>
                <a:alpha val="2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Titolo 1"/>
          <p:cNvSpPr txBox="1">
            <a:spLocks/>
          </p:cNvSpPr>
          <p:nvPr/>
        </p:nvSpPr>
        <p:spPr>
          <a:xfrm>
            <a:off x="6795947" y="1280142"/>
            <a:ext cx="4549056" cy="9372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LUGA &amp; COMPANY…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267" y="1808636"/>
            <a:ext cx="1381125" cy="1771650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859" y="610041"/>
            <a:ext cx="1388080" cy="1465196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057" y="2679500"/>
            <a:ext cx="1255295" cy="151077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996" y="913796"/>
            <a:ext cx="1255295" cy="151077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772378" y="303454"/>
            <a:ext cx="6960557" cy="1142385"/>
          </a:xfrm>
        </p:spPr>
        <p:txBody>
          <a:bodyPr/>
          <a:lstStyle/>
          <a:p>
            <a:r>
              <a:rPr lang="en-US" dirty="0" smtClean="0"/>
              <a:t>In base </a:t>
            </a:r>
            <a:r>
              <a:rPr lang="en-US" dirty="0" err="1" smtClean="0"/>
              <a:t>all’età</a:t>
            </a:r>
            <a:r>
              <a:rPr lang="en-US" dirty="0" smtClean="0"/>
              <a:t> </a:t>
            </a:r>
            <a:r>
              <a:rPr lang="en-US" dirty="0" err="1" smtClean="0"/>
              <a:t>pensieri</a:t>
            </a:r>
            <a:r>
              <a:rPr lang="en-US" dirty="0" smtClean="0"/>
              <a:t> </a:t>
            </a:r>
            <a:r>
              <a:rPr lang="en-US" dirty="0" err="1" smtClean="0"/>
              <a:t>differenti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68" y="2268379"/>
            <a:ext cx="3492539" cy="3754012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685" y="2355706"/>
            <a:ext cx="1512005" cy="3467183"/>
          </a:xfrm>
          <a:prstGeom prst="rect">
            <a:avLst/>
          </a:prstGeom>
        </p:spPr>
      </p:pic>
      <p:sp>
        <p:nvSpPr>
          <p:cNvPr id="3" name="Fumetto 4 2"/>
          <p:cNvSpPr/>
          <p:nvPr/>
        </p:nvSpPr>
        <p:spPr>
          <a:xfrm>
            <a:off x="1806422" y="913796"/>
            <a:ext cx="3108930" cy="1789679"/>
          </a:xfrm>
          <a:prstGeom prst="cloudCallou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umetto 4 10"/>
          <p:cNvSpPr/>
          <p:nvPr/>
        </p:nvSpPr>
        <p:spPr>
          <a:xfrm>
            <a:off x="5505267" y="2488716"/>
            <a:ext cx="3262867" cy="1789679"/>
          </a:xfrm>
          <a:prstGeom prst="cloudCallout">
            <a:avLst>
              <a:gd name="adj1" fmla="val 69009"/>
              <a:gd name="adj2" fmla="val -37163"/>
            </a:avLst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300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98866">
            <a:off x="6385437" y="973772"/>
            <a:ext cx="4883818" cy="468447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5398" y="1007802"/>
            <a:ext cx="9601200" cy="1142385"/>
          </a:xfrm>
        </p:spPr>
        <p:txBody>
          <a:bodyPr>
            <a:normAutofit fontScale="90000"/>
          </a:bodyPr>
          <a:lstStyle/>
          <a:p>
            <a:r>
              <a:rPr lang="it-IT" dirty="0" smtClean="0">
                <a:solidFill>
                  <a:srgbClr val="E48312"/>
                </a:solidFill>
              </a:rPr>
              <a:t>L’età post lavorativa (pensionistica) è diventata un tabu, tutti hanno paura di affrontare l’argomento… la si butta sul ridere, si sdrammatizza allontanano il pensiero…:</a:t>
            </a:r>
            <a:endParaRPr lang="it-IT" dirty="0">
              <a:solidFill>
                <a:srgbClr val="E48312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295398" y="2654136"/>
            <a:ext cx="9601200" cy="3809999"/>
          </a:xfrm>
        </p:spPr>
        <p:txBody>
          <a:bodyPr/>
          <a:lstStyle/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it-IT" sz="2000" b="0" i="0" dirty="0" smtClean="0">
                <a:solidFill>
                  <a:srgbClr val="2D2E2D"/>
                </a:solidFill>
                <a:latin typeface="Arial"/>
              </a:rPr>
              <a:t>«…Moro prima….»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it-IT" sz="2000" b="0" i="0" dirty="0" smtClean="0">
                <a:solidFill>
                  <a:srgbClr val="2D2E2D"/>
                </a:solidFill>
                <a:latin typeface="Arial"/>
              </a:rPr>
              <a:t>«…Me </a:t>
            </a:r>
            <a:r>
              <a:rPr lang="it-IT" sz="2000" b="0" i="0" dirty="0" err="1" smtClean="0">
                <a:solidFill>
                  <a:srgbClr val="2D2E2D"/>
                </a:solidFill>
                <a:latin typeface="Arial"/>
              </a:rPr>
              <a:t>copo</a:t>
            </a:r>
            <a:r>
              <a:rPr lang="it-IT" sz="2000" b="0" i="0" dirty="0" smtClean="0">
                <a:solidFill>
                  <a:srgbClr val="2D2E2D"/>
                </a:solidFill>
                <a:latin typeface="Arial"/>
              </a:rPr>
              <a:t> e risolvo il problema….»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it-IT" sz="2000" b="0" i="0" dirty="0" smtClean="0">
                <a:solidFill>
                  <a:srgbClr val="2D2E2D"/>
                </a:solidFill>
                <a:latin typeface="Arial"/>
              </a:rPr>
              <a:t>«…il mio TFR lo spenderò per il becchino…»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631" y="1"/>
            <a:ext cx="9675369" cy="617220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5400" y="229667"/>
            <a:ext cx="9601200" cy="1142385"/>
          </a:xfrm>
        </p:spPr>
        <p:txBody>
          <a:bodyPr>
            <a:normAutofit/>
          </a:bodyPr>
          <a:lstStyle/>
          <a:p>
            <a:r>
              <a:rPr lang="it-IT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E48312"/>
                </a:solidFill>
              </a:rPr>
              <a:t>In realtà…</a:t>
            </a:r>
            <a:endParaRPr lang="it-IT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rgbClr val="E48312"/>
              </a:solidFill>
            </a:endParaRPr>
          </a:p>
        </p:txBody>
      </p:sp>
      <p:sp>
        <p:nvSpPr>
          <p:cNvPr id="5" name="Titolo 1"/>
          <p:cNvSpPr txBox="1">
            <a:spLocks/>
          </p:cNvSpPr>
          <p:nvPr/>
        </p:nvSpPr>
        <p:spPr>
          <a:xfrm>
            <a:off x="1295400" y="1886424"/>
            <a:ext cx="8191500" cy="15611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400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E48312"/>
                </a:solidFill>
              </a:rPr>
              <a:t>…NESSUNO SI AUSPICA DI NON ARRIVARE ALLA PENSIONE!!!…</a:t>
            </a:r>
            <a:endParaRPr lang="it-IT" sz="440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rgbClr val="E48312"/>
              </a:solidFill>
            </a:endParaRPr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1475015" y="3709518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E48312"/>
                </a:solidFill>
              </a:rPr>
              <a:t>…Quindi tanto vale affrontare la cosa di petto…senza buttare sempre sul ridere e temporeggiare!!....</a:t>
            </a:r>
            <a:endParaRPr lang="it-IT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rgbClr val="E48312"/>
              </a:solidFill>
            </a:endParaRPr>
          </a:p>
        </p:txBody>
      </p:sp>
      <p:sp>
        <p:nvSpPr>
          <p:cNvPr id="8" name="Titolo 1"/>
          <p:cNvSpPr txBox="1">
            <a:spLocks/>
          </p:cNvSpPr>
          <p:nvPr/>
        </p:nvSpPr>
        <p:spPr>
          <a:xfrm>
            <a:off x="2374230" y="4635330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E48312"/>
                </a:solidFill>
              </a:rPr>
              <a:t>…i nostri genitori vivevano altri tempi…l’INPS meglio non parlarne… </a:t>
            </a:r>
            <a:endParaRPr lang="it-IT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rgbClr val="E483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2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64468" y="2285999"/>
            <a:ext cx="9601200" cy="110465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ATTIVARSI ORA PER CREARSI UNA RENDITA INTEGRATIVA!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88911" y="3565414"/>
            <a:ext cx="9601200" cy="457200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Ma come?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679" y="332444"/>
            <a:ext cx="1670153" cy="299945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5398" y="1007802"/>
            <a:ext cx="9601200" cy="1142385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rgbClr val="E48312"/>
                </a:solidFill>
              </a:rPr>
              <a:t>…Essere meno….</a:t>
            </a:r>
            <a:endParaRPr lang="it-IT" dirty="0">
              <a:solidFill>
                <a:srgbClr val="E48312"/>
              </a:solidFill>
            </a:endParaRPr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4359728" y="3789062"/>
            <a:ext cx="7130142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smtClean="0">
                <a:solidFill>
                  <a:srgbClr val="E48312"/>
                </a:solidFill>
              </a:rPr>
              <a:t>…E più….</a:t>
            </a:r>
            <a:endParaRPr lang="it-IT" dirty="0">
              <a:solidFill>
                <a:srgbClr val="E48312"/>
              </a:solidFill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357" y="3127257"/>
            <a:ext cx="1401534" cy="269406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416" y="3584417"/>
            <a:ext cx="1814374" cy="22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81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571" y="173465"/>
            <a:ext cx="9427027" cy="5840314"/>
          </a:xfrm>
          <a:prstGeom prst="rect">
            <a:avLst/>
          </a:prstGeom>
          <a:effectLst>
            <a:softEdge rad="419100"/>
          </a:effec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5398" y="934414"/>
            <a:ext cx="9601200" cy="1142385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rgbClr val="E48312"/>
                </a:solidFill>
              </a:rPr>
              <a:t>…Essere….</a:t>
            </a:r>
            <a:endParaRPr lang="it-IT" dirty="0">
              <a:solidFill>
                <a:srgbClr val="E48312"/>
              </a:solidFill>
            </a:endParaRPr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2367642" y="2223574"/>
            <a:ext cx="7130142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smtClean="0">
                <a:solidFill>
                  <a:srgbClr val="E48312"/>
                </a:solidFill>
              </a:rPr>
              <a:t>…più istruiti finanziariamente!!….</a:t>
            </a:r>
            <a:endParaRPr lang="it-IT" dirty="0">
              <a:solidFill>
                <a:srgbClr val="E48312"/>
              </a:solidFill>
            </a:endParaRPr>
          </a:p>
        </p:txBody>
      </p:sp>
      <p:sp>
        <p:nvSpPr>
          <p:cNvPr id="10" name="Titolo 1"/>
          <p:cNvSpPr txBox="1">
            <a:spLocks/>
          </p:cNvSpPr>
          <p:nvPr/>
        </p:nvSpPr>
        <p:spPr>
          <a:xfrm>
            <a:off x="4414156" y="3582234"/>
            <a:ext cx="7130142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smtClean="0">
                <a:solidFill>
                  <a:srgbClr val="E48312"/>
                </a:solidFill>
              </a:rPr>
              <a:t>…questa materia sconosciuta….</a:t>
            </a:r>
            <a:endParaRPr lang="it-IT" dirty="0">
              <a:solidFill>
                <a:srgbClr val="E483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06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5055" y="277586"/>
            <a:ext cx="4631874" cy="1332223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rgbClr val="E48312"/>
                </a:solidFill>
              </a:rPr>
              <a:t>…Iniziare ad investire anche poco in attivi!...</a:t>
            </a:r>
            <a:endParaRPr lang="it-IT" dirty="0">
              <a:solidFill>
                <a:srgbClr val="E48312"/>
              </a:solidFill>
            </a:endParaRPr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2367642" y="2223574"/>
            <a:ext cx="7130142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solidFill>
                <a:srgbClr val="E48312"/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1"/>
          <a:stretch/>
        </p:blipFill>
        <p:spPr>
          <a:xfrm>
            <a:off x="4816929" y="277586"/>
            <a:ext cx="6924044" cy="5734235"/>
          </a:xfrm>
          <a:prstGeom prst="rect">
            <a:avLst/>
          </a:prstGeom>
        </p:spPr>
      </p:pic>
      <p:sp>
        <p:nvSpPr>
          <p:cNvPr id="8" name="Titolo 1"/>
          <p:cNvSpPr txBox="1">
            <a:spLocks/>
          </p:cNvSpPr>
          <p:nvPr/>
        </p:nvSpPr>
        <p:spPr>
          <a:xfrm>
            <a:off x="185055" y="1812480"/>
            <a:ext cx="4631874" cy="13322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smtClean="0">
                <a:solidFill>
                  <a:srgbClr val="E48312"/>
                </a:solidFill>
              </a:rPr>
              <a:t>…cercare di ridurre i passivi!...</a:t>
            </a:r>
            <a:endParaRPr lang="it-IT" dirty="0">
              <a:solidFill>
                <a:srgbClr val="E483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76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Arancion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con griglia a rombi (widescreen)</Template>
  <TotalTime>0</TotalTime>
  <Words>265</Words>
  <Application>Microsoft Office PowerPoint</Application>
  <PresentationFormat>Widescreen</PresentationFormat>
  <Paragraphs>56</Paragraphs>
  <Slides>18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0" baseType="lpstr">
      <vt:lpstr>Arial</vt:lpstr>
      <vt:lpstr>Diamond Grid 16x9</vt:lpstr>
      <vt:lpstr>Pillola finanziaria: SOCIAL LENDINGS</vt:lpstr>
      <vt:lpstr>Ma voi ci pensate a quando smetterete di lavorare (pensione..?)?</vt:lpstr>
      <vt:lpstr>In base all’età pensieri differenti…</vt:lpstr>
      <vt:lpstr>L’età post lavorativa (pensionistica) è diventata un tabu, tutti hanno paura di affrontare l’argomento… la si butta sul ridere, si sdrammatizza allontanano il pensiero…:</vt:lpstr>
      <vt:lpstr>In realtà…</vt:lpstr>
      <vt:lpstr>ATTIVARSI ORA PER CREARSI UNA RENDITA INTEGRATIVA!</vt:lpstr>
      <vt:lpstr>…Essere meno….</vt:lpstr>
      <vt:lpstr>…Essere….</vt:lpstr>
      <vt:lpstr>…Iniziare ad investire anche poco in attivi!...</vt:lpstr>
      <vt:lpstr>…SOCIAL LENDING…</vt:lpstr>
      <vt:lpstr>…Crearsi una pensione dignitosa è possibile!!….</vt:lpstr>
      <vt:lpstr>Layout titolo e contenuto con grafico</vt:lpstr>
      <vt:lpstr>Layout di due contenuti con tabella</vt:lpstr>
      <vt:lpstr>Layout titolo e contenuto con elemento SmartArt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2017-11-03T07:39:56Z</dcterms:created>
  <dcterms:modified xsi:type="dcterms:W3CDTF">2017-11-10T08:52:02Z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