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61" r:id="rId3"/>
    <p:sldId id="267" r:id="rId4"/>
    <p:sldId id="271" r:id="rId5"/>
    <p:sldId id="257" r:id="rId6"/>
    <p:sldId id="272" r:id="rId7"/>
    <p:sldId id="265" r:id="rId8"/>
    <p:sldId id="273" r:id="rId9"/>
    <p:sldId id="274" r:id="rId10"/>
    <p:sldId id="275" r:id="rId11"/>
    <p:sldId id="277" r:id="rId12"/>
    <p:sldId id="276" r:id="rId13"/>
    <p:sldId id="262" r:id="rId14"/>
    <p:sldId id="263" r:id="rId15"/>
    <p:sldId id="264" r:id="rId16"/>
    <p:sldId id="266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35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-476012784"/>
        <c:axId val="-476005712"/>
      </c:barChart>
      <c:catAx>
        <c:axId val="-47601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476005712"/>
        <c:crosses val="autoZero"/>
        <c:auto val="1"/>
        <c:lblAlgn val="ctr"/>
        <c:lblOffset val="100"/>
        <c:noMultiLvlLbl val="0"/>
      </c:catAx>
      <c:valAx>
        <c:axId val="-47600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47601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pPr algn="ctr" defTabSz="914400">
            <a:buNone/>
          </a:pPr>
          <a:r>
            <a:rPr lang="it-IT" sz="1800" b="0" i="0" noProof="0" dirty="0" smtClean="0">
              <a:latin typeface="Arial"/>
              <a:ea typeface="+mn-ea"/>
              <a:cs typeface="+mn-cs"/>
            </a:rPr>
            <a:t>Titolo passaggio 1</a:t>
          </a:r>
          <a:endParaRPr lang="it-IT" sz="1800" b="0" i="0" noProof="0" dirty="0">
            <a:latin typeface="Arial"/>
            <a:ea typeface="+mn-ea"/>
            <a:cs typeface="+mn-cs"/>
          </a:endParaRPr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pPr algn="ctr" defTabSz="914400">
            <a:buNone/>
          </a:pPr>
          <a:r>
            <a:rPr lang="it-IT" sz="1800" b="0" i="0" noProof="0" dirty="0" smtClean="0">
              <a:latin typeface="Arial"/>
              <a:ea typeface="+mn-ea"/>
              <a:cs typeface="+mn-cs"/>
            </a:rPr>
            <a:t>Descrizione attività</a:t>
          </a:r>
          <a:endParaRPr lang="it-IT" sz="1800" b="0" i="0" noProof="0" dirty="0">
            <a:latin typeface="Arial"/>
            <a:ea typeface="+mn-ea"/>
            <a:cs typeface="+mn-cs"/>
          </a:endParaRPr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pPr algn="ctr" defTabSz="914400">
            <a:buNone/>
          </a:pPr>
          <a:r>
            <a:rPr lang="it-IT" sz="1800" b="0" i="0" noProof="0" dirty="0" smtClean="0">
              <a:latin typeface="Arial"/>
              <a:ea typeface="+mn-ea"/>
              <a:cs typeface="+mn-cs"/>
            </a:rPr>
            <a:t>Titolo passaggio 2</a:t>
          </a:r>
          <a:endParaRPr lang="it-IT" sz="1800" b="0" i="0" noProof="0" dirty="0">
            <a:latin typeface="Arial"/>
            <a:ea typeface="+mn-ea"/>
            <a:cs typeface="+mn-cs"/>
          </a:endParaRPr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pPr algn="ctr" defTabSz="914400">
            <a:buNone/>
          </a:pPr>
          <a:r>
            <a:rPr lang="it-IT" sz="1800" b="0" i="0" noProof="0" dirty="0" smtClean="0">
              <a:latin typeface="Arial"/>
              <a:ea typeface="+mn-ea"/>
              <a:cs typeface="+mn-cs"/>
            </a:rPr>
            <a:t>Descrizione attività</a:t>
          </a:r>
          <a:endParaRPr lang="it-IT" sz="1800" b="0" i="0" noProof="0" dirty="0">
            <a:latin typeface="Arial"/>
            <a:ea typeface="+mn-ea"/>
            <a:cs typeface="+mn-cs"/>
          </a:endParaRPr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pPr algn="ctr" defTabSz="914400">
            <a:buNone/>
          </a:pPr>
          <a:r>
            <a:rPr lang="it-IT" sz="1800" b="0" i="0" noProof="0" dirty="0" smtClean="0">
              <a:latin typeface="Arial"/>
              <a:ea typeface="+mn-ea"/>
              <a:cs typeface="+mn-cs"/>
            </a:rPr>
            <a:t>Titolo passaggio 3</a:t>
          </a:r>
          <a:endParaRPr lang="it-IT" sz="1800" b="0" i="0" noProof="0" dirty="0">
            <a:latin typeface="Arial"/>
            <a:ea typeface="+mn-ea"/>
            <a:cs typeface="+mn-cs"/>
          </a:endParaRPr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pPr algn="ctr" defTabSz="914400">
            <a:buNone/>
          </a:pPr>
          <a:r>
            <a:rPr lang="it-IT" sz="1800" b="0" i="0" noProof="0" dirty="0" smtClean="0">
              <a:latin typeface="Arial"/>
              <a:ea typeface="+mn-ea"/>
              <a:cs typeface="+mn-cs"/>
            </a:rPr>
            <a:t>Descrizione attività</a:t>
          </a:r>
          <a:endParaRPr lang="it-IT" sz="1800" b="0" i="0" noProof="0" dirty="0">
            <a:latin typeface="Arial"/>
            <a:ea typeface="+mn-ea"/>
            <a:cs typeface="+mn-cs"/>
          </a:endParaRPr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4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72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390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49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15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76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11/3/2017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540566"/>
            <a:ext cx="6105525" cy="301942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Pillola finanziaria:</a:t>
            </a:r>
            <a:br>
              <a:rPr lang="it-IT" dirty="0" smtClean="0"/>
            </a:br>
            <a:r>
              <a:rPr lang="it-IT" dirty="0" smtClean="0">
                <a:solidFill>
                  <a:srgbClr val="E48312"/>
                </a:solidFill>
              </a:rPr>
              <a:t>SOCIAL LENDINGS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it-IT" dirty="0" err="1" smtClean="0">
                <a:solidFill>
                  <a:srgbClr val="E48312"/>
                </a:solidFill>
              </a:rPr>
              <a:t>Perchè</a:t>
            </a:r>
            <a:r>
              <a:rPr lang="it-IT" dirty="0" smtClean="0">
                <a:solidFill>
                  <a:srgbClr val="E48312"/>
                </a:solidFill>
              </a:rPr>
              <a:t> ritengo fare cosa </a:t>
            </a:r>
            <a:r>
              <a:rPr lang="it-IT" smtClean="0">
                <a:solidFill>
                  <a:srgbClr val="E48312"/>
                </a:solidFill>
              </a:rPr>
              <a:t>gradita e condividere </a:t>
            </a:r>
            <a:r>
              <a:rPr lang="it-IT" dirty="0" smtClean="0">
                <a:solidFill>
                  <a:srgbClr val="E48312"/>
                </a:solidFill>
              </a:rPr>
              <a:t>una opportunità agli amici colleghi….</a:t>
            </a:r>
            <a:endParaRPr lang="it-IT" sz="2000" b="0" i="0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055" y="277586"/>
            <a:ext cx="4631874" cy="1332223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E48312"/>
                </a:solidFill>
              </a:rPr>
              <a:t>…SOCIAL LENDING…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7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7" y="934414"/>
            <a:ext cx="10003973" cy="114238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E48312"/>
                </a:solidFill>
              </a:rPr>
              <a:t>…Crearsi una pensione dignitosa è possibile!!….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rgbClr val="E48312"/>
                </a:solidFill>
              </a:rPr>
              <a:t>…(a medio termine)…</a:t>
            </a:r>
            <a:endParaRPr lang="it-IT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Layout titolo e contenuto con grafico</a:t>
            </a:r>
          </a:p>
        </p:txBody>
      </p:sp>
      <p:graphicFrame>
        <p:nvGraphicFramePr>
          <p:cNvPr id="6" name="Segnaposto contenuto 5" descr="Istogramma raggruppato" title="Gra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889816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Layout di due contenuti con tabella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 smtClean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Primo punto elenco qui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 smtClean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Secondo punto elenco qui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 smtClean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Terzo punto elenco qui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  <p:graphicFrame>
        <p:nvGraphicFramePr>
          <p:cNvPr id="5" name="Segnaposto contenuto 4" descr="Tabella di esempio con 3 colonne e 4 righe" title="Tabel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4331792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535478">
                <a:tc>
                  <a:txBody>
                    <a:bodyPr/>
                    <a:lstStyle/>
                    <a:p>
                      <a:endParaRPr lang="it-IT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smtClean="0"/>
                        <a:t>Gruppo 1</a:t>
                      </a:r>
                      <a:endParaRPr lang="it-IT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smtClean="0"/>
                        <a:t>Gruppo 2</a:t>
                      </a:r>
                      <a:endParaRPr lang="it-IT" noProof="0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it-IT" noProof="0" dirty="0" smtClean="0"/>
                        <a:t>Classe 1</a:t>
                      </a:r>
                      <a:endParaRPr lang="it-IT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smtClean="0"/>
                        <a:t>82</a:t>
                      </a:r>
                      <a:endParaRPr lang="it-IT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smtClean="0"/>
                        <a:t>95</a:t>
                      </a:r>
                      <a:endParaRPr lang="it-IT" noProof="0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it-IT" noProof="0" dirty="0" smtClean="0"/>
                        <a:t>Classe 2</a:t>
                      </a:r>
                      <a:endParaRPr lang="it-IT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smtClean="0"/>
                        <a:t>76</a:t>
                      </a:r>
                      <a:endParaRPr lang="it-IT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smtClean="0"/>
                        <a:t>88</a:t>
                      </a:r>
                      <a:endParaRPr lang="it-IT" noProof="0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it-IT" noProof="0" dirty="0" smtClean="0"/>
                        <a:t>Classe 3</a:t>
                      </a:r>
                      <a:endParaRPr lang="it-IT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smtClean="0"/>
                        <a:t>84</a:t>
                      </a:r>
                      <a:endParaRPr lang="it-IT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smtClean="0"/>
                        <a:t>90</a:t>
                      </a:r>
                      <a:endParaRPr lang="it-IT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817100" cy="1142385"/>
          </a:xfrm>
        </p:spPr>
        <p:txBody>
          <a:bodyPr>
            <a:normAutofit/>
          </a:bodyPr>
          <a:lstStyle/>
          <a:p>
            <a:r>
              <a:rPr lang="it-IT" noProof="1" smtClean="0"/>
              <a:t>Layout titolo e contenuto con elemento SmartArt</a:t>
            </a:r>
            <a:endParaRPr lang="it-IT" noProof="1"/>
          </a:p>
        </p:txBody>
      </p:sp>
      <p:graphicFrame>
        <p:nvGraphicFramePr>
          <p:cNvPr id="4" name="Segnaposto contenuto 3" descr="Processo frecce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79826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</a:t>
            </a:r>
            <a:r>
              <a:rPr lang="en-US" dirty="0" err="1" smtClean="0"/>
              <a:t>voi</a:t>
            </a:r>
            <a:r>
              <a:rPr lang="en-US" dirty="0" smtClean="0"/>
              <a:t> ci </a:t>
            </a:r>
            <a:r>
              <a:rPr lang="en-US" dirty="0" err="1" smtClean="0"/>
              <a:t>pensate</a:t>
            </a:r>
            <a:r>
              <a:rPr lang="en-US" dirty="0" smtClean="0"/>
              <a:t> a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smetterete</a:t>
            </a:r>
            <a:r>
              <a:rPr lang="en-US" dirty="0" smtClean="0"/>
              <a:t> di </a:t>
            </a:r>
            <a:r>
              <a:rPr lang="en-US" dirty="0" err="1" smtClean="0"/>
              <a:t>lavorare</a:t>
            </a:r>
            <a:r>
              <a:rPr lang="en-US" dirty="0" smtClean="0"/>
              <a:t> (</a:t>
            </a:r>
            <a:r>
              <a:rPr lang="en-US" dirty="0" err="1" smtClean="0"/>
              <a:t>pensione</a:t>
            </a:r>
            <a:r>
              <a:rPr lang="en-US" dirty="0" smtClean="0"/>
              <a:t>..?)?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11" y="2268381"/>
            <a:ext cx="3492539" cy="375401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16" y="2139797"/>
            <a:ext cx="1512005" cy="346718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18" y="1621826"/>
            <a:ext cx="1475780" cy="3790729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5126362" y="3212680"/>
            <a:ext cx="2020688" cy="1569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AQ</a:t>
            </a:r>
            <a:endParaRPr lang="en-US" sz="96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9" name="Ovale 8"/>
          <p:cNvSpPr/>
          <p:nvPr/>
        </p:nvSpPr>
        <p:spPr>
          <a:xfrm>
            <a:off x="1567195" y="1075045"/>
            <a:ext cx="8254999" cy="5025495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6795947" y="1280142"/>
            <a:ext cx="4549056" cy="937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LUGA &amp; COMPANY…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67" y="1808636"/>
            <a:ext cx="1381125" cy="177165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59" y="610041"/>
            <a:ext cx="1388080" cy="146519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57" y="2679500"/>
            <a:ext cx="1255295" cy="151077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96" y="913796"/>
            <a:ext cx="1255295" cy="151077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72378" y="303454"/>
            <a:ext cx="6960557" cy="1142385"/>
          </a:xfrm>
        </p:spPr>
        <p:txBody>
          <a:bodyPr/>
          <a:lstStyle/>
          <a:p>
            <a:r>
              <a:rPr lang="en-US" dirty="0" smtClean="0"/>
              <a:t>In base </a:t>
            </a:r>
            <a:r>
              <a:rPr lang="en-US" dirty="0" err="1" smtClean="0"/>
              <a:t>all’età</a:t>
            </a:r>
            <a:r>
              <a:rPr lang="en-US" dirty="0" smtClean="0"/>
              <a:t> </a:t>
            </a:r>
            <a:r>
              <a:rPr lang="en-US" dirty="0" err="1" smtClean="0"/>
              <a:t>pensieri</a:t>
            </a:r>
            <a:r>
              <a:rPr lang="en-US" dirty="0" smtClean="0"/>
              <a:t> </a:t>
            </a:r>
            <a:r>
              <a:rPr lang="en-US" dirty="0" err="1" smtClean="0"/>
              <a:t>differenti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8" y="2268379"/>
            <a:ext cx="3492539" cy="375401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85" y="2355706"/>
            <a:ext cx="1512005" cy="3467183"/>
          </a:xfrm>
          <a:prstGeom prst="rect">
            <a:avLst/>
          </a:prstGeom>
        </p:spPr>
      </p:pic>
      <p:sp>
        <p:nvSpPr>
          <p:cNvPr id="3" name="Fumetto 4 2"/>
          <p:cNvSpPr/>
          <p:nvPr/>
        </p:nvSpPr>
        <p:spPr>
          <a:xfrm>
            <a:off x="1806422" y="913796"/>
            <a:ext cx="3108930" cy="1789679"/>
          </a:xfrm>
          <a:prstGeom prst="cloudCallou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umetto 4 10"/>
          <p:cNvSpPr/>
          <p:nvPr/>
        </p:nvSpPr>
        <p:spPr>
          <a:xfrm>
            <a:off x="5505267" y="2488716"/>
            <a:ext cx="3262867" cy="1789679"/>
          </a:xfrm>
          <a:prstGeom prst="cloudCallout">
            <a:avLst>
              <a:gd name="adj1" fmla="val 69009"/>
              <a:gd name="adj2" fmla="val -37163"/>
            </a:avLst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0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98866">
            <a:off x="6385437" y="973772"/>
            <a:ext cx="4883818" cy="468447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1007802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rgbClr val="E48312"/>
                </a:solidFill>
              </a:rPr>
              <a:t>L’età post lavorativa (pensionistica) è diventata un tabu, tutti hanno paura di affrontare l’argomento… la si butta sul ridere, si sdrammatizza allontanano il pensiero…: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5398" y="2654136"/>
            <a:ext cx="9601200" cy="3809999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 smtClean="0">
                <a:solidFill>
                  <a:srgbClr val="2D2E2D"/>
                </a:solidFill>
                <a:latin typeface="Arial"/>
              </a:rPr>
              <a:t>«…Moro prima….»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 smtClean="0">
                <a:solidFill>
                  <a:srgbClr val="2D2E2D"/>
                </a:solidFill>
                <a:latin typeface="Arial"/>
              </a:rPr>
              <a:t>«…Me </a:t>
            </a:r>
            <a:r>
              <a:rPr lang="it-IT" sz="2000" b="0" i="0" dirty="0" err="1" smtClean="0">
                <a:solidFill>
                  <a:srgbClr val="2D2E2D"/>
                </a:solidFill>
                <a:latin typeface="Arial"/>
              </a:rPr>
              <a:t>copo</a:t>
            </a:r>
            <a:r>
              <a:rPr lang="it-IT" sz="2000" b="0" i="0" dirty="0" smtClean="0">
                <a:solidFill>
                  <a:srgbClr val="2D2E2D"/>
                </a:solidFill>
                <a:latin typeface="Arial"/>
              </a:rPr>
              <a:t> e risolvo il problema….»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 smtClean="0">
                <a:solidFill>
                  <a:srgbClr val="2D2E2D"/>
                </a:solidFill>
                <a:latin typeface="Arial"/>
              </a:rPr>
              <a:t>«…il mio TFR lo spenderò per il becchino…»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31" y="1"/>
            <a:ext cx="9675369" cy="61722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29667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In realtà…</a:t>
            </a:r>
            <a:endParaRPr lang="it-IT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E48312"/>
              </a:solidFill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1295400" y="1886424"/>
            <a:ext cx="8191500" cy="156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…NESSUNO SI AUSPICA DI NON ARRIVARE ALLA PENSIONE!!!…</a:t>
            </a:r>
            <a:endParaRPr lang="it-IT" sz="4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E48312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475015" y="3709518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…Quindi tanto vale affrontare la cosa di petto…senza buttare sempre sul ridere e temporeggiare!!....</a:t>
            </a:r>
            <a:endParaRPr lang="it-IT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E48312"/>
              </a:solidFill>
            </a:endParaRP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2374230" y="463533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…i nostri genitori vivevano altri tempi…l’INPS meglio non parlarne… </a:t>
            </a:r>
            <a:endParaRPr lang="it-IT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4468" y="2285999"/>
            <a:ext cx="9601200" cy="11046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ATTIVARSI ORA PER CREARSI UNA RENDITA INTEGRATIVA!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8911" y="3565414"/>
            <a:ext cx="9601200" cy="4572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Ma come?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79" y="332444"/>
            <a:ext cx="1670153" cy="299945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1007802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E48312"/>
                </a:solidFill>
              </a:rPr>
              <a:t>…Essere meno….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359728" y="3789062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rgbClr val="E48312"/>
                </a:solidFill>
              </a:rPr>
              <a:t>…E più….</a:t>
            </a:r>
            <a:endParaRPr lang="it-IT" dirty="0">
              <a:solidFill>
                <a:srgbClr val="E48312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57" y="3127257"/>
            <a:ext cx="1401534" cy="269406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416" y="3584417"/>
            <a:ext cx="1814374" cy="22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1" y="173465"/>
            <a:ext cx="9427027" cy="5840314"/>
          </a:xfrm>
          <a:prstGeom prst="rect">
            <a:avLst/>
          </a:prstGeom>
          <a:effectLst>
            <a:softEdge rad="419100"/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934414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E48312"/>
                </a:solidFill>
              </a:rPr>
              <a:t>…Essere….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rgbClr val="E48312"/>
                </a:solidFill>
              </a:rPr>
              <a:t>…più istruiti finanziariamente!!….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4414156" y="358223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rgbClr val="E48312"/>
                </a:solidFill>
              </a:rPr>
              <a:t>…questa materia sconosciuta….</a:t>
            </a:r>
            <a:endParaRPr lang="it-IT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055" y="277586"/>
            <a:ext cx="4631874" cy="1332223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E48312"/>
                </a:solidFill>
              </a:rPr>
              <a:t>…Iniziare ad investire anche poco in attivi!...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solidFill>
                <a:srgbClr val="E48312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1"/>
          <a:stretch/>
        </p:blipFill>
        <p:spPr>
          <a:xfrm>
            <a:off x="4816929" y="277586"/>
            <a:ext cx="6924044" cy="5734235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185055" y="1812480"/>
            <a:ext cx="4631874" cy="1332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rgbClr val="E48312"/>
                </a:solidFill>
              </a:rPr>
              <a:t>…cercare di ridurre i passivi!...</a:t>
            </a:r>
            <a:endParaRPr lang="it-IT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Arancion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griglia a rombi (widescreen)</Template>
  <TotalTime>0</TotalTime>
  <Words>265</Words>
  <Application>Microsoft Office PowerPoint</Application>
  <PresentationFormat>Widescreen</PresentationFormat>
  <Paragraphs>56</Paragraphs>
  <Slides>18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0" baseType="lpstr">
      <vt:lpstr>Arial</vt:lpstr>
      <vt:lpstr>Diamond Grid 16x9</vt:lpstr>
      <vt:lpstr>Pillola finanziaria: SOCIAL LENDINGS</vt:lpstr>
      <vt:lpstr>Ma voi ci pensate a quando smetterete di lavorare (pensione..?)?</vt:lpstr>
      <vt:lpstr>In base all’età pensieri differenti…</vt:lpstr>
      <vt:lpstr>L’età post lavorativa (pensionistica) è diventata un tabu, tutti hanno paura di affrontare l’argomento… la si butta sul ridere, si sdrammatizza allontanano il pensiero…:</vt:lpstr>
      <vt:lpstr>In realtà…</vt:lpstr>
      <vt:lpstr>ATTIVARSI ORA PER CREARSI UNA RENDITA INTEGRATIVA!</vt:lpstr>
      <vt:lpstr>…Essere meno….</vt:lpstr>
      <vt:lpstr>…Essere….</vt:lpstr>
      <vt:lpstr>…Iniziare ad investire anche poco in attivi!...</vt:lpstr>
      <vt:lpstr>…SOCIAL LENDING…</vt:lpstr>
      <vt:lpstr>…Crearsi una pensione dignitosa è possibile!!….</vt:lpstr>
      <vt:lpstr>Layout titolo e contenuto con grafico</vt:lpstr>
      <vt:lpstr>Layout di due contenuti con tabella</vt:lpstr>
      <vt:lpstr>Layout titolo e contenuto con elemento SmartArt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2017-11-03T07:39:56Z</dcterms:created>
  <dcterms:modified xsi:type="dcterms:W3CDTF">2017-11-03T10:26:58Z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