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B8C7-1706-496F-AC4C-3EE6FB7ACD16}" type="datetimeFigureOut">
              <a:rPr lang="it-IT" smtClean="0"/>
              <a:t>22/03/2016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86B2-F1C2-47BB-B593-99763E24D6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257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B8C7-1706-496F-AC4C-3EE6FB7ACD16}" type="datetimeFigureOut">
              <a:rPr lang="it-IT" smtClean="0"/>
              <a:t>22/03/2016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86B2-F1C2-47BB-B593-99763E24D6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02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B8C7-1706-496F-AC4C-3EE6FB7ACD16}" type="datetimeFigureOut">
              <a:rPr lang="it-IT" smtClean="0"/>
              <a:t>22/03/2016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86B2-F1C2-47BB-B593-99763E24D6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682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B8C7-1706-496F-AC4C-3EE6FB7ACD16}" type="datetimeFigureOut">
              <a:rPr lang="it-IT" smtClean="0"/>
              <a:t>22/03/2016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86B2-F1C2-47BB-B593-99763E24D6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83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B8C7-1706-496F-AC4C-3EE6FB7ACD16}" type="datetimeFigureOut">
              <a:rPr lang="it-IT" smtClean="0"/>
              <a:t>22/03/2016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86B2-F1C2-47BB-B593-99763E24D6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620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B8C7-1706-496F-AC4C-3EE6FB7ACD16}" type="datetimeFigureOut">
              <a:rPr lang="it-IT" smtClean="0"/>
              <a:t>22/03/2016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86B2-F1C2-47BB-B593-99763E24D6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313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B8C7-1706-496F-AC4C-3EE6FB7ACD16}" type="datetimeFigureOut">
              <a:rPr lang="it-IT" smtClean="0"/>
              <a:t>22/03/2016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86B2-F1C2-47BB-B593-99763E24D6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02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B8C7-1706-496F-AC4C-3EE6FB7ACD16}" type="datetimeFigureOut">
              <a:rPr lang="it-IT" smtClean="0"/>
              <a:t>22/03/2016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86B2-F1C2-47BB-B593-99763E24D6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533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B8C7-1706-496F-AC4C-3EE6FB7ACD16}" type="datetimeFigureOut">
              <a:rPr lang="it-IT" smtClean="0"/>
              <a:t>22/03/2016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86B2-F1C2-47BB-B593-99763E24D6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80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B8C7-1706-496F-AC4C-3EE6FB7ACD16}" type="datetimeFigureOut">
              <a:rPr lang="it-IT" smtClean="0"/>
              <a:t>22/03/2016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86B2-F1C2-47BB-B593-99763E24D6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654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B8C7-1706-496F-AC4C-3EE6FB7ACD16}" type="datetimeFigureOut">
              <a:rPr lang="it-IT" smtClean="0"/>
              <a:t>22/03/2016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86B2-F1C2-47BB-B593-99763E24D6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541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5B8C7-1706-496F-AC4C-3EE6FB7ACD16}" type="datetimeFigureOut">
              <a:rPr lang="it-IT" smtClean="0"/>
              <a:t>22/03/2016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A86B2-F1C2-47BB-B593-99763E24D6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45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99176"/>
            <a:ext cx="9144000" cy="884458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DB </a:t>
            </a:r>
            <a:r>
              <a:rPr lang="it-IT" dirty="0" err="1" smtClean="0"/>
              <a:t>context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75033" y="1358018"/>
            <a:ext cx="9829046" cy="814813"/>
          </a:xfrm>
        </p:spPr>
        <p:txBody>
          <a:bodyPr>
            <a:normAutofit/>
          </a:bodyPr>
          <a:lstStyle/>
          <a:p>
            <a:r>
              <a:rPr lang="it-IT" dirty="0" smtClean="0"/>
              <a:t>Si può definire ponte tra le </a:t>
            </a:r>
            <a:r>
              <a:rPr lang="it-IT" dirty="0" err="1" smtClean="0"/>
              <a:t>entity</a:t>
            </a:r>
            <a:r>
              <a:rPr lang="it-IT" dirty="0" smtClean="0"/>
              <a:t> </a:t>
            </a:r>
            <a:r>
              <a:rPr lang="it-IT" dirty="0"/>
              <a:t>(</a:t>
            </a:r>
            <a:r>
              <a:rPr lang="it-IT" dirty="0" smtClean="0"/>
              <a:t>code first) ed il database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270" y="2346026"/>
            <a:ext cx="5130485" cy="223837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88063" y="2172831"/>
            <a:ext cx="4218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Il costruttore inizializza la connessione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DbSet</a:t>
            </a:r>
            <a:r>
              <a:rPr lang="it-IT" dirty="0" smtClean="0"/>
              <a:t>&lt;</a:t>
            </a:r>
            <a:r>
              <a:rPr lang="it-IT" dirty="0" err="1" smtClean="0"/>
              <a:t>TEntity</a:t>
            </a:r>
            <a:r>
              <a:rPr lang="it-IT" dirty="0" smtClean="0"/>
              <a:t>&gt; (setta le funzionalità per una specifica entità)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Override</a:t>
            </a:r>
            <a:r>
              <a:rPr lang="it-IT" dirty="0" smtClean="0"/>
              <a:t> del modello </a:t>
            </a:r>
            <a:r>
              <a:rPr lang="it-IT" dirty="0" err="1" smtClean="0"/>
              <a:t>OnModelCreating</a:t>
            </a:r>
            <a:r>
              <a:rPr lang="it-IT" dirty="0" smtClean="0"/>
              <a:t> (esplicita chiavi primarie, relazioni fra tabelle, </a:t>
            </a:r>
            <a:r>
              <a:rPr lang="it-IT" dirty="0" err="1" smtClean="0"/>
              <a:t>inizializzazioni,vincoli</a:t>
            </a: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712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Relazione uno a molti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200" y="2883009"/>
            <a:ext cx="5267325" cy="212407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01" y="1549227"/>
            <a:ext cx="501015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84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Relazione molti a molti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032" y="2910689"/>
            <a:ext cx="4400550" cy="22860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85" y="1456335"/>
            <a:ext cx="506730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79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Lanciare </a:t>
            </a:r>
            <a:r>
              <a:rPr lang="it-IT" dirty="0" err="1" smtClean="0"/>
              <a:t>query</a:t>
            </a:r>
            <a:r>
              <a:rPr lang="it-IT" dirty="0" smtClean="0"/>
              <a:t> con EF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err="1" smtClean="0"/>
              <a:t>Linq</a:t>
            </a:r>
            <a:r>
              <a:rPr lang="it-IT" sz="2000" dirty="0" smtClean="0"/>
              <a:t> to </a:t>
            </a:r>
            <a:r>
              <a:rPr lang="it-IT" sz="2000" dirty="0" err="1" smtClean="0"/>
              <a:t>entities</a:t>
            </a:r>
            <a:r>
              <a:rPr lang="it-IT" sz="2000" dirty="0" smtClean="0"/>
              <a:t>:</a:t>
            </a:r>
          </a:p>
          <a:p>
            <a:pPr lvl="1"/>
            <a:r>
              <a:rPr lang="it-IT" sz="1600" dirty="0" err="1" smtClean="0"/>
              <a:t>Linq</a:t>
            </a:r>
            <a:r>
              <a:rPr lang="it-IT" sz="1600" dirty="0" smtClean="0"/>
              <a:t> </a:t>
            </a:r>
            <a:r>
              <a:rPr lang="it-IT" sz="1600" dirty="0" err="1" smtClean="0"/>
              <a:t>method</a:t>
            </a:r>
            <a:r>
              <a:rPr lang="it-IT" sz="1600" dirty="0" smtClean="0"/>
              <a:t> </a:t>
            </a:r>
            <a:r>
              <a:rPr lang="it-IT" sz="1600" dirty="0" err="1" smtClean="0"/>
              <a:t>syntax</a:t>
            </a:r>
            <a:endParaRPr lang="it-IT" sz="1600" dirty="0" smtClean="0"/>
          </a:p>
          <a:p>
            <a:pPr lvl="1"/>
            <a:r>
              <a:rPr lang="it-IT" sz="1600" dirty="0" err="1" smtClean="0"/>
              <a:t>Linq</a:t>
            </a:r>
            <a:r>
              <a:rPr lang="it-IT" sz="1600" dirty="0" smtClean="0"/>
              <a:t> </a:t>
            </a:r>
            <a:r>
              <a:rPr lang="it-IT" sz="1600" dirty="0" err="1" smtClean="0"/>
              <a:t>query</a:t>
            </a:r>
            <a:r>
              <a:rPr lang="it-IT" sz="1600" dirty="0" smtClean="0"/>
              <a:t> </a:t>
            </a:r>
            <a:r>
              <a:rPr lang="it-IT" sz="1600" dirty="0" err="1" smtClean="0"/>
              <a:t>syntax</a:t>
            </a:r>
            <a:r>
              <a:rPr lang="it-IT" sz="1600" dirty="0" smtClean="0"/>
              <a:t> </a:t>
            </a:r>
            <a:br>
              <a:rPr lang="it-IT" sz="1600" dirty="0" smtClean="0"/>
            </a:br>
            <a:endParaRPr lang="it-IT" sz="1600" dirty="0" smtClean="0"/>
          </a:p>
          <a:p>
            <a:r>
              <a:rPr lang="it-IT" sz="2000" dirty="0" err="1">
                <a:solidFill>
                  <a:schemeClr val="bg1">
                    <a:lumMod val="65000"/>
                  </a:schemeClr>
                </a:solidFill>
              </a:rPr>
              <a:t>Entity</a:t>
            </a:r>
            <a:r>
              <a:rPr lang="it-IT" sz="2000" dirty="0">
                <a:solidFill>
                  <a:schemeClr val="bg1">
                    <a:lumMod val="65000"/>
                  </a:schemeClr>
                </a:solidFill>
              </a:rPr>
              <a:t> SQL</a:t>
            </a:r>
            <a:br>
              <a:rPr lang="it-IT" sz="2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 smtClean="0"/>
              <a:t/>
            </a:r>
            <a:br>
              <a:rPr lang="it-IT" sz="2000" dirty="0" smtClean="0"/>
            </a:br>
            <a:r>
              <a:rPr lang="it-IT" sz="2000" dirty="0" smtClean="0"/>
              <a:t/>
            </a:r>
            <a:br>
              <a:rPr lang="it-IT" sz="2000" dirty="0" smtClean="0"/>
            </a:br>
            <a:r>
              <a:rPr lang="it-IT" sz="2000" dirty="0" smtClean="0"/>
              <a:t/>
            </a:r>
            <a:br>
              <a:rPr lang="it-IT" sz="2000" dirty="0" smtClean="0"/>
            </a:br>
            <a:endParaRPr lang="it-IT" sz="2000" dirty="0"/>
          </a:p>
          <a:p>
            <a:r>
              <a:rPr lang="it-IT" sz="2000" dirty="0">
                <a:solidFill>
                  <a:schemeClr val="bg1">
                    <a:lumMod val="65000"/>
                  </a:schemeClr>
                </a:solidFill>
              </a:rPr>
              <a:t>Native </a:t>
            </a:r>
            <a:r>
              <a:rPr lang="it-IT" sz="2000" dirty="0" smtClean="0">
                <a:solidFill>
                  <a:schemeClr val="bg1">
                    <a:lumMod val="65000"/>
                  </a:schemeClr>
                </a:solidFill>
              </a:rPr>
              <a:t>SQL</a:t>
            </a:r>
            <a:br>
              <a:rPr lang="it-IT" sz="20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it-IT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663" y="1777928"/>
            <a:ext cx="4221744" cy="1305196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583" y="1457609"/>
            <a:ext cx="4011110" cy="162551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663" y="3083124"/>
            <a:ext cx="3823109" cy="946789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8750" y="3001376"/>
            <a:ext cx="5399073" cy="1777297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7925" y="4800628"/>
            <a:ext cx="89058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0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Cosa è </a:t>
            </a:r>
            <a:r>
              <a:rPr lang="it-IT" dirty="0" err="1" smtClean="0"/>
              <a:t>Entity</a:t>
            </a:r>
            <a:r>
              <a:rPr lang="it-IT" dirty="0" smtClean="0"/>
              <a:t> </a:t>
            </a:r>
            <a:r>
              <a:rPr lang="it-IT" dirty="0" err="1" smtClean="0"/>
              <a:t>framework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E’ l’O/RM di Microsoft (</a:t>
            </a:r>
            <a:r>
              <a:rPr lang="it-IT" i="1" dirty="0"/>
              <a:t>Object/</a:t>
            </a:r>
            <a:r>
              <a:rPr lang="it-IT" i="1" dirty="0" err="1"/>
              <a:t>Relational</a:t>
            </a:r>
            <a:r>
              <a:rPr lang="it-IT" i="1" dirty="0"/>
              <a:t> </a:t>
            </a:r>
            <a:r>
              <a:rPr lang="it-IT" i="1" dirty="0" err="1"/>
              <a:t>Mapping</a:t>
            </a:r>
            <a:r>
              <a:rPr lang="it-IT" i="1" dirty="0"/>
              <a:t> </a:t>
            </a:r>
            <a:r>
              <a:rPr lang="it-IT" i="1" dirty="0" smtClean="0"/>
              <a:t>)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r>
              <a:rPr lang="it-IT" dirty="0" smtClean="0"/>
              <a:t>Svincola il programmatore dalla necessità di scrivere codice SQL per accedere direttamente ai dati</a:t>
            </a:r>
          </a:p>
          <a:p>
            <a:pPr marL="0" indent="0">
              <a:buNone/>
            </a:pPr>
            <a:r>
              <a:rPr lang="it-IT" dirty="0" smtClean="0"/>
              <a:t>Mette a disposizione degli oggetti (entità) fortemente tipizzati che rappresentano le entità del database (tabelle, liste per navigare fra le entità di relazione in relazione, chiavi ed altro…)</a:t>
            </a:r>
          </a:p>
          <a:p>
            <a:pPr marL="0" indent="0">
              <a:buNone/>
            </a:pPr>
            <a:r>
              <a:rPr lang="it-IT" dirty="0" smtClean="0"/>
              <a:t>Il programmatore si focalizza quindi sulla business </a:t>
            </a:r>
            <a:r>
              <a:rPr lang="it-IT" dirty="0" err="1" smtClean="0"/>
              <a:t>logic</a:t>
            </a:r>
            <a:r>
              <a:rPr lang="it-IT" dirty="0" smtClean="0"/>
              <a:t> delegando le operazioni fondamentali di accesso all’infrastruttura </a:t>
            </a:r>
            <a:r>
              <a:rPr lang="it-IT" dirty="0" err="1" smtClean="0"/>
              <a:t>Entity</a:t>
            </a:r>
            <a:r>
              <a:rPr lang="it-IT" dirty="0" smtClean="0"/>
              <a:t> Framework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511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Uno sguardo all’architettura EF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4141206" cy="1388355"/>
          </a:xfrm>
        </p:spPr>
        <p:txBody>
          <a:bodyPr>
            <a:normAutofit fontScale="70000" lnSpcReduction="20000"/>
          </a:bodyPr>
          <a:lstStyle/>
          <a:p>
            <a:r>
              <a:rPr lang="it-IT" dirty="0" smtClean="0"/>
              <a:t>EF si configura come estensione di ADO.NET per l’accesso e lo </a:t>
            </a:r>
            <a:r>
              <a:rPr lang="it-IT" dirty="0" err="1" smtClean="0"/>
              <a:t>storage</a:t>
            </a:r>
            <a:r>
              <a:rPr lang="it-IT" dirty="0" smtClean="0"/>
              <a:t> dei dati</a:t>
            </a:r>
          </a:p>
          <a:p>
            <a:r>
              <a:rPr lang="it-IT" dirty="0" smtClean="0"/>
              <a:t>Usa </a:t>
            </a:r>
            <a:r>
              <a:rPr lang="it-IT" dirty="0" err="1" smtClean="0"/>
              <a:t>Linq</a:t>
            </a:r>
            <a:r>
              <a:rPr lang="it-IT" dirty="0" smtClean="0"/>
              <a:t> o </a:t>
            </a:r>
            <a:r>
              <a:rPr lang="it-IT" dirty="0" err="1" smtClean="0"/>
              <a:t>Entity</a:t>
            </a:r>
            <a:r>
              <a:rPr lang="it-IT" dirty="0" smtClean="0"/>
              <a:t> </a:t>
            </a:r>
            <a:r>
              <a:rPr lang="it-IT" dirty="0" err="1" smtClean="0"/>
              <a:t>sql</a:t>
            </a:r>
            <a:r>
              <a:rPr lang="it-IT" dirty="0" smtClean="0"/>
              <a:t> per creare </a:t>
            </a:r>
            <a:r>
              <a:rPr lang="it-IT" dirty="0" err="1" smtClean="0"/>
              <a:t>query</a:t>
            </a:r>
            <a:r>
              <a:rPr lang="it-IT" dirty="0" smtClean="0"/>
              <a:t> sopra le </a:t>
            </a:r>
            <a:r>
              <a:rPr lang="it-IT" dirty="0" err="1" smtClean="0"/>
              <a:t>entity</a:t>
            </a:r>
            <a:r>
              <a:rPr lang="it-IT" dirty="0" smtClean="0"/>
              <a:t> esposte da EF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137" y="1589609"/>
            <a:ext cx="3762375" cy="48387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337" y="4244349"/>
            <a:ext cx="1724922" cy="2259782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673" y="3601353"/>
            <a:ext cx="3050277" cy="576018"/>
          </a:xfrm>
          <a:prstGeom prst="rect">
            <a:avLst/>
          </a:prstGeom>
        </p:spPr>
      </p:pic>
      <p:sp>
        <p:nvSpPr>
          <p:cNvPr id="7" name="Freccia in giù 6"/>
          <p:cNvSpPr/>
          <p:nvPr/>
        </p:nvSpPr>
        <p:spPr>
          <a:xfrm rot="3649301">
            <a:off x="7089481" y="3488224"/>
            <a:ext cx="597529" cy="802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1095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Cosa è un O/RM?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000" dirty="0" smtClean="0"/>
              <a:t>E’ formato da tre parti:</a:t>
            </a:r>
          </a:p>
          <a:p>
            <a:pPr marL="0" indent="0">
              <a:buNone/>
            </a:pPr>
            <a:r>
              <a:rPr lang="it-IT" sz="2000" dirty="0" smtClean="0"/>
              <a:t>Classi di dominio, Oggetti relazionali di database e </a:t>
            </a:r>
            <a:r>
              <a:rPr lang="it-IT" sz="2000" dirty="0" err="1" smtClean="0"/>
              <a:t>mapping</a:t>
            </a:r>
            <a:r>
              <a:rPr lang="it-IT" sz="2000" dirty="0" smtClean="0"/>
              <a:t> di come le classi di dominio devono mappare sugli oggetti relazionali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sz="2000" dirty="0" smtClean="0"/>
              <a:t>Vantaggi:</a:t>
            </a:r>
          </a:p>
          <a:p>
            <a:r>
              <a:rPr lang="it-IT" sz="2000" dirty="0" smtClean="0"/>
              <a:t>mantiene separata l’architettura </a:t>
            </a:r>
            <a:r>
              <a:rPr lang="it-IT" sz="2000" dirty="0" err="1" smtClean="0"/>
              <a:t>db</a:t>
            </a:r>
            <a:r>
              <a:rPr lang="it-IT" sz="2000" dirty="0" smtClean="0"/>
              <a:t> dalle classi di dominio</a:t>
            </a:r>
          </a:p>
          <a:p>
            <a:r>
              <a:rPr lang="it-IT" sz="2000" dirty="0" smtClean="0"/>
              <a:t>L’applicazione diventa più facilmente mantenibile ed estensibile</a:t>
            </a:r>
          </a:p>
          <a:p>
            <a:r>
              <a:rPr lang="it-IT" sz="2000" dirty="0" smtClean="0"/>
              <a:t>Riutilizzo delle </a:t>
            </a:r>
            <a:r>
              <a:rPr lang="it-IT" sz="2000" dirty="0" err="1" smtClean="0"/>
              <a:t>entity</a:t>
            </a:r>
            <a:r>
              <a:rPr lang="it-IT" sz="2000" dirty="0" smtClean="0"/>
              <a:t> in diversi contesti</a:t>
            </a:r>
          </a:p>
          <a:p>
            <a:r>
              <a:rPr lang="it-IT" sz="2000" dirty="0" smtClean="0"/>
              <a:t>Automatizza le noiose operazioni CRUD (create, update, </a:t>
            </a:r>
            <a:r>
              <a:rPr lang="it-IT" sz="2000" dirty="0" err="1" smtClean="0"/>
              <a:t>read</a:t>
            </a:r>
            <a:r>
              <a:rPr lang="it-IT" sz="2000" dirty="0" smtClean="0"/>
              <a:t>, delete)</a:t>
            </a:r>
            <a:endParaRPr lang="it-IT" sz="2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828" y="3088693"/>
            <a:ext cx="50482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1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29246"/>
            <a:ext cx="10515600" cy="794207"/>
          </a:xfrm>
        </p:spPr>
        <p:txBody>
          <a:bodyPr>
            <a:normAutofit/>
          </a:bodyPr>
          <a:lstStyle/>
          <a:p>
            <a:r>
              <a:rPr lang="it-IT" sz="3600" dirty="0" smtClean="0"/>
              <a:t>In che scenari usare EF?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851026"/>
            <a:ext cx="10515600" cy="559504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1600" dirty="0" smtClean="0"/>
              <a:t>Hai già un database o vuoi prima progettare le tabelle utilizzando sintassi </a:t>
            </a:r>
            <a:r>
              <a:rPr lang="it-IT" sz="1600" dirty="0" err="1" smtClean="0"/>
              <a:t>sql</a:t>
            </a:r>
            <a:r>
              <a:rPr lang="it-IT" sz="1600" dirty="0" smtClean="0"/>
              <a:t> o mediante </a:t>
            </a:r>
            <a:r>
              <a:rPr lang="it-IT" sz="1600" dirty="0" err="1" smtClean="0"/>
              <a:t>Sql</a:t>
            </a:r>
            <a:r>
              <a:rPr lang="it-IT" sz="1600" dirty="0" smtClean="0"/>
              <a:t> server management studio od affini editor WYSIWYG. (approccio dettato da esigenze pratiche)</a:t>
            </a:r>
            <a:br>
              <a:rPr lang="it-IT" sz="1600" dirty="0" smtClean="0"/>
            </a:br>
            <a:r>
              <a:rPr lang="it-IT" sz="1600" dirty="0" smtClean="0"/>
              <a:t/>
            </a:r>
            <a:br>
              <a:rPr lang="it-IT" sz="1600" dirty="0" smtClean="0"/>
            </a:br>
            <a:r>
              <a:rPr lang="it-IT" sz="1600" dirty="0" smtClean="0"/>
              <a:t/>
            </a:r>
            <a:br>
              <a:rPr lang="it-IT" sz="1600" dirty="0" smtClean="0"/>
            </a:br>
            <a:r>
              <a:rPr lang="it-IT" sz="1600" dirty="0" smtClean="0"/>
              <a:t/>
            </a:r>
            <a:br>
              <a:rPr lang="it-IT" sz="1600" dirty="0" smtClean="0"/>
            </a:br>
            <a:r>
              <a:rPr lang="it-IT" sz="1600" dirty="0" smtClean="0"/>
              <a:t/>
            </a:r>
            <a:br>
              <a:rPr lang="it-IT" sz="1600" dirty="0" smtClean="0"/>
            </a:br>
            <a:r>
              <a:rPr lang="it-IT" sz="1600" dirty="0" smtClean="0"/>
              <a:t/>
            </a:r>
            <a:br>
              <a:rPr lang="it-IT" sz="1600" dirty="0" smtClean="0"/>
            </a:br>
            <a:r>
              <a:rPr lang="it-IT" sz="1600" dirty="0" smtClean="0"/>
              <a:t/>
            </a:r>
            <a:br>
              <a:rPr lang="it-IT" sz="1600" dirty="0" smtClean="0"/>
            </a:br>
            <a:endParaRPr lang="it-IT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it-IT" sz="1600" dirty="0" smtClean="0"/>
              <a:t>Non ti vuoi occupare di </a:t>
            </a:r>
            <a:r>
              <a:rPr lang="it-IT" sz="1600" dirty="0" err="1" smtClean="0"/>
              <a:t>Sql</a:t>
            </a:r>
            <a:r>
              <a:rPr lang="it-IT" sz="1600" dirty="0" smtClean="0"/>
              <a:t> e vuoi generare le tue entità programmaticamente da codice (queste si preoccuperanno di generare tutti gli oggetti lato </a:t>
            </a:r>
            <a:r>
              <a:rPr lang="it-IT" sz="1600" dirty="0" err="1" smtClean="0"/>
              <a:t>sql</a:t>
            </a:r>
            <a:r>
              <a:rPr lang="it-IT" sz="1600" dirty="0" smtClean="0"/>
              <a:t> che servono (tabelle relazioni, chiavi primarie, chiavi esterne vincoli </a:t>
            </a:r>
            <a:r>
              <a:rPr lang="it-IT" sz="1600" dirty="0" err="1" smtClean="0"/>
              <a:t>ecc</a:t>
            </a:r>
            <a:r>
              <a:rPr lang="it-IT" sz="1600" dirty="0" smtClean="0"/>
              <a:t>…) (approccio più corretto per l’utilizzo di </a:t>
            </a:r>
            <a:r>
              <a:rPr lang="it-IT" sz="1600" dirty="0" smtClean="0"/>
              <a:t>EF…</a:t>
            </a:r>
            <a:r>
              <a:rPr lang="it-IT" sz="1600" dirty="0"/>
              <a:t> </a:t>
            </a:r>
            <a:r>
              <a:rPr lang="it-IT" sz="1600" dirty="0" err="1"/>
              <a:t>path</a:t>
            </a:r>
            <a:r>
              <a:rPr lang="it-IT" sz="1600" dirty="0"/>
              <a:t> of Domain-</a:t>
            </a:r>
            <a:r>
              <a:rPr lang="it-IT" sz="1600" dirty="0" err="1"/>
              <a:t>Driven</a:t>
            </a:r>
            <a:r>
              <a:rPr lang="it-IT" sz="1600" dirty="0"/>
              <a:t> Design</a:t>
            </a:r>
            <a:r>
              <a:rPr lang="it-IT" sz="1600" dirty="0" smtClean="0"/>
              <a:t>)</a:t>
            </a:r>
            <a:r>
              <a:rPr lang="it-IT" sz="1600" dirty="0" smtClean="0"/>
              <a:t/>
            </a:r>
            <a:br>
              <a:rPr lang="it-IT" sz="1600" dirty="0" smtClean="0"/>
            </a:br>
            <a:r>
              <a:rPr lang="it-IT" sz="1600" dirty="0" smtClean="0"/>
              <a:t/>
            </a:r>
            <a:br>
              <a:rPr lang="it-IT" sz="1600" dirty="0" smtClean="0"/>
            </a:br>
            <a:r>
              <a:rPr lang="it-IT" sz="1600" dirty="0" smtClean="0"/>
              <a:t/>
            </a:r>
            <a:br>
              <a:rPr lang="it-IT" sz="1600" dirty="0" smtClean="0"/>
            </a:br>
            <a:r>
              <a:rPr lang="it-IT" sz="1600" dirty="0" smtClean="0"/>
              <a:t/>
            </a:r>
            <a:br>
              <a:rPr lang="it-IT" sz="1600" dirty="0" smtClean="0"/>
            </a:br>
            <a:r>
              <a:rPr lang="it-IT" sz="1600" dirty="0" smtClean="0"/>
              <a:t/>
            </a:r>
            <a:br>
              <a:rPr lang="it-IT" sz="1600" dirty="0" smtClean="0"/>
            </a:br>
            <a:r>
              <a:rPr lang="it-IT" sz="1600" dirty="0" smtClean="0"/>
              <a:t/>
            </a:r>
            <a:br>
              <a:rPr lang="it-IT" sz="1600" dirty="0" smtClean="0"/>
            </a:br>
            <a:r>
              <a:rPr lang="it-IT" sz="1600" dirty="0" smtClean="0"/>
              <a:t/>
            </a:r>
            <a:br>
              <a:rPr lang="it-IT" sz="1600" dirty="0" smtClean="0"/>
            </a:b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sz="1600" dirty="0" smtClean="0">
                <a:solidFill>
                  <a:schemeClr val="bg1">
                    <a:lumMod val="65000"/>
                  </a:schemeClr>
                </a:solidFill>
              </a:rPr>
              <a:t>Si vuole disegnare il DB attraverso uno schema, utilizzando uno strumento visuale di </a:t>
            </a:r>
            <a:r>
              <a:rPr lang="it-IT" sz="1600" dirty="0" err="1" smtClean="0">
                <a:solidFill>
                  <a:schemeClr val="bg1">
                    <a:lumMod val="65000"/>
                  </a:schemeClr>
                </a:solidFill>
              </a:rPr>
              <a:t>Vstudio</a:t>
            </a:r>
            <a:r>
              <a:rPr lang="it-IT" sz="1600" dirty="0" smtClean="0">
                <a:solidFill>
                  <a:schemeClr val="bg1">
                    <a:lumMod val="65000"/>
                  </a:schemeClr>
                </a:solidFill>
              </a:rPr>
              <a:t> per creare DB e classi (sconsigliato)</a:t>
            </a:r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it-IT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240" y="1316665"/>
            <a:ext cx="5467350" cy="130492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215" y="3297418"/>
            <a:ext cx="5286375" cy="128587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823" y="4953000"/>
            <a:ext cx="52387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45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1002"/>
          </a:xfrm>
        </p:spPr>
        <p:txBody>
          <a:bodyPr/>
          <a:lstStyle/>
          <a:p>
            <a:r>
              <a:rPr lang="it-IT" dirty="0" smtClean="0"/>
              <a:t>Installazione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173261"/>
            <a:ext cx="10515600" cy="5003702"/>
          </a:xfrm>
        </p:spPr>
        <p:txBody>
          <a:bodyPr/>
          <a:lstStyle/>
          <a:p>
            <a:r>
              <a:rPr lang="it-IT" sz="2000" dirty="0" err="1" smtClean="0"/>
              <a:t>NuGet</a:t>
            </a:r>
            <a:r>
              <a:rPr lang="it-IT" sz="2000" dirty="0" smtClean="0"/>
              <a:t> package </a:t>
            </a:r>
            <a:r>
              <a:rPr lang="it-IT" sz="2000" dirty="0" err="1" smtClean="0"/>
              <a:t>Entity</a:t>
            </a:r>
            <a:r>
              <a:rPr lang="it-IT" sz="2000" dirty="0" smtClean="0"/>
              <a:t> </a:t>
            </a:r>
            <a:r>
              <a:rPr lang="it-IT" sz="2000" dirty="0" err="1" smtClean="0"/>
              <a:t>framework</a:t>
            </a:r>
            <a:r>
              <a:rPr lang="it-IT" sz="2000" dirty="0" smtClean="0"/>
              <a:t> 6 (net </a:t>
            </a:r>
            <a:r>
              <a:rPr lang="it-IT" sz="2000" dirty="0" err="1" smtClean="0"/>
              <a:t>framework</a:t>
            </a:r>
            <a:r>
              <a:rPr lang="it-IT" sz="2000" dirty="0" smtClean="0"/>
              <a:t> </a:t>
            </a:r>
            <a:r>
              <a:rPr lang="it-IT" sz="2000" dirty="0"/>
              <a:t>4.5</a:t>
            </a:r>
            <a:r>
              <a:rPr lang="it-IT" sz="2000" dirty="0" smtClean="0"/>
              <a:t>):</a:t>
            </a:r>
            <a:br>
              <a:rPr lang="it-IT" sz="2000" dirty="0" smtClean="0"/>
            </a:br>
            <a:r>
              <a:rPr lang="it-IT" sz="2000" dirty="0" smtClean="0"/>
              <a:t/>
            </a:r>
            <a:br>
              <a:rPr lang="it-IT" sz="2000" dirty="0" smtClean="0"/>
            </a:br>
            <a:r>
              <a:rPr lang="it-IT" sz="2000" dirty="0" smtClean="0"/>
              <a:t/>
            </a:r>
            <a:br>
              <a:rPr lang="it-IT" sz="2000" dirty="0" smtClean="0"/>
            </a:br>
            <a:r>
              <a:rPr lang="it-IT" sz="2000" dirty="0" smtClean="0"/>
              <a:t/>
            </a:r>
            <a:br>
              <a:rPr lang="it-IT" sz="2000" dirty="0" smtClean="0"/>
            </a:br>
            <a:r>
              <a:rPr lang="it-IT" sz="2000" dirty="0" smtClean="0"/>
              <a:t/>
            </a:r>
            <a:br>
              <a:rPr lang="it-IT" sz="2000" dirty="0" smtClean="0"/>
            </a:br>
            <a:r>
              <a:rPr lang="it-IT" sz="2000" dirty="0" smtClean="0"/>
              <a:t/>
            </a:r>
            <a:br>
              <a:rPr lang="it-IT" sz="2000" dirty="0" smtClean="0"/>
            </a:br>
            <a:r>
              <a:rPr lang="it-IT" sz="2000" dirty="0" smtClean="0"/>
              <a:t/>
            </a:r>
            <a:br>
              <a:rPr lang="it-IT" sz="2000" dirty="0" smtClean="0"/>
            </a:br>
            <a:r>
              <a:rPr lang="it-IT" sz="2000" dirty="0" smtClean="0"/>
              <a:t/>
            </a:r>
            <a:br>
              <a:rPr lang="it-IT" sz="2000" dirty="0" smtClean="0"/>
            </a:br>
            <a:endParaRPr lang="it-IT" sz="2000" dirty="0" smtClean="0"/>
          </a:p>
          <a:p>
            <a:r>
              <a:rPr lang="en-US" sz="2000" dirty="0" smtClean="0"/>
              <a:t>Solo per Visual studio 2013: </a:t>
            </a:r>
            <a:br>
              <a:rPr lang="en-US" sz="2000" dirty="0" smtClean="0"/>
            </a:br>
            <a:r>
              <a:rPr lang="en-US" sz="2000" dirty="0" smtClean="0"/>
              <a:t>Entity </a:t>
            </a:r>
            <a:r>
              <a:rPr lang="en-US" sz="2000" dirty="0"/>
              <a:t>Framework 6 Tools for Visual Studio 2012 &amp; 2013</a:t>
            </a:r>
          </a:p>
          <a:p>
            <a:pPr marL="0" indent="0">
              <a:buNone/>
            </a:pPr>
            <a:r>
              <a:rPr lang="it-IT" sz="2000" dirty="0" smtClean="0"/>
              <a:t>https://www.microsoft.com/en-us/download/</a:t>
            </a:r>
            <a:br>
              <a:rPr lang="it-IT" sz="2000" dirty="0" smtClean="0"/>
            </a:br>
            <a:r>
              <a:rPr lang="it-IT" sz="2000" dirty="0" err="1" smtClean="0"/>
              <a:t>details.aspx?id</a:t>
            </a:r>
            <a:r>
              <a:rPr lang="it-IT" sz="2000" dirty="0" smtClean="0"/>
              <a:t>=40762</a:t>
            </a:r>
            <a:endParaRPr lang="it-IT" sz="2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754" y="1173261"/>
            <a:ext cx="4734828" cy="2493393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754" y="3829616"/>
            <a:ext cx="4734828" cy="283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0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Tipi di </a:t>
            </a:r>
            <a:r>
              <a:rPr lang="it-IT" dirty="0" err="1" smtClean="0"/>
              <a:t>Entity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932507" y="2091350"/>
            <a:ext cx="37209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POCO </a:t>
            </a:r>
            <a:r>
              <a:rPr lang="it-IT" dirty="0" err="1" smtClean="0"/>
              <a:t>Entity</a:t>
            </a:r>
            <a:r>
              <a:rPr lang="it-IT" dirty="0" smtClean="0"/>
              <a:t> (</a:t>
            </a:r>
            <a:r>
              <a:rPr lang="it-IT" dirty="0" err="1" smtClean="0"/>
              <a:t>Plain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r>
              <a:rPr lang="it-IT" dirty="0" smtClean="0"/>
              <a:t> CLR Objects ossia una normale classe . net): non dipendono da alcuna base </a:t>
            </a:r>
            <a:r>
              <a:rPr lang="it-IT" dirty="0" err="1" smtClean="0"/>
              <a:t>class</a:t>
            </a:r>
            <a:r>
              <a:rPr lang="it-IT" dirty="0" smtClean="0"/>
              <a:t> dell’EF, supportano la maggior parte delle </a:t>
            </a:r>
            <a:r>
              <a:rPr lang="it-IT" dirty="0" err="1" smtClean="0"/>
              <a:t>query</a:t>
            </a:r>
            <a:r>
              <a:rPr lang="it-IT" dirty="0" smtClean="0"/>
              <a:t> compreso </a:t>
            </a:r>
            <a:r>
              <a:rPr lang="it-IT" dirty="0" err="1" smtClean="0"/>
              <a:t>insert</a:t>
            </a:r>
            <a:r>
              <a:rPr lang="it-IT" dirty="0" smtClean="0"/>
              <a:t> delete ed update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07" y="3845676"/>
            <a:ext cx="3867150" cy="268605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6286500" y="2017413"/>
            <a:ext cx="4168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Dynamic</a:t>
            </a:r>
            <a:r>
              <a:rPr lang="it-IT" dirty="0" smtClean="0"/>
              <a:t> Proxy(POCO Proxy):</a:t>
            </a:r>
          </a:p>
          <a:p>
            <a:r>
              <a:rPr lang="it-IT" dirty="0" smtClean="0"/>
              <a:t>Permettono </a:t>
            </a:r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loading</a:t>
            </a:r>
            <a:r>
              <a:rPr lang="it-IT" dirty="0" smtClean="0"/>
              <a:t> e l’</a:t>
            </a:r>
            <a:r>
              <a:rPr lang="it-IT" dirty="0" err="1" smtClean="0"/>
              <a:t>automatic</a:t>
            </a:r>
            <a:r>
              <a:rPr lang="it-IT" dirty="0" smtClean="0"/>
              <a:t> </a:t>
            </a:r>
            <a:r>
              <a:rPr lang="it-IT" dirty="0" err="1" smtClean="0"/>
              <a:t>change</a:t>
            </a:r>
            <a:r>
              <a:rPr lang="it-IT" dirty="0" smtClean="0"/>
              <a:t> </a:t>
            </a:r>
            <a:r>
              <a:rPr lang="it-IT" dirty="0" err="1" smtClean="0"/>
              <a:t>tracking</a:t>
            </a:r>
            <a:r>
              <a:rPr lang="it-IT" dirty="0" smtClean="0"/>
              <a:t> sono la versione </a:t>
            </a:r>
            <a:r>
              <a:rPr lang="it-IT" dirty="0" err="1" smtClean="0"/>
              <a:t>proxy</a:t>
            </a:r>
            <a:r>
              <a:rPr lang="it-IT" dirty="0" smtClean="0"/>
              <a:t> </a:t>
            </a:r>
            <a:r>
              <a:rPr lang="it-IT" dirty="0" err="1" smtClean="0"/>
              <a:t>runtime</a:t>
            </a:r>
            <a:r>
              <a:rPr lang="it-IT" dirty="0" smtClean="0"/>
              <a:t> della POCO </a:t>
            </a:r>
            <a:r>
              <a:rPr lang="it-IT" dirty="0" err="1" smtClean="0"/>
              <a:t>Entity</a:t>
            </a:r>
            <a:endParaRPr lang="it-IT" dirty="0" smtClean="0"/>
          </a:p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3217742"/>
            <a:ext cx="50673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1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Relazioni (3 tipologie)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/>
              <a:t>Uno a molti</a:t>
            </a:r>
          </a:p>
          <a:p>
            <a:r>
              <a:rPr lang="it-IT" dirty="0" smtClean="0"/>
              <a:t>Molti a molti</a:t>
            </a:r>
          </a:p>
          <a:p>
            <a:r>
              <a:rPr lang="it-IT" dirty="0" smtClean="0"/>
              <a:t>Uno a uno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3312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Relazione uno a uno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t="6251"/>
          <a:stretch/>
        </p:blipFill>
        <p:spPr>
          <a:xfrm>
            <a:off x="5566844" y="2326740"/>
            <a:ext cx="4552950" cy="230382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59" y="1615713"/>
            <a:ext cx="40100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902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267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DB context</vt:lpstr>
      <vt:lpstr>Cosa è Entity framework</vt:lpstr>
      <vt:lpstr>Uno sguardo all’architettura EF</vt:lpstr>
      <vt:lpstr>Cosa è un O/RM?</vt:lpstr>
      <vt:lpstr>In che scenari usare EF?</vt:lpstr>
      <vt:lpstr>Installazione</vt:lpstr>
      <vt:lpstr>Tipi di Entity</vt:lpstr>
      <vt:lpstr>Relazioni (3 tipologie)</vt:lpstr>
      <vt:lpstr>Relazione uno a uno</vt:lpstr>
      <vt:lpstr>Relazione uno a molti</vt:lpstr>
      <vt:lpstr>Relazione molti a molti</vt:lpstr>
      <vt:lpstr>Lanciare query con EF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</dc:title>
  <dc:creator>Luca Schiavon | AQuést</dc:creator>
  <cp:lastModifiedBy>Luca Schiavon | AQuést</cp:lastModifiedBy>
  <cp:revision>23</cp:revision>
  <dcterms:created xsi:type="dcterms:W3CDTF">2016-03-22T10:31:26Z</dcterms:created>
  <dcterms:modified xsi:type="dcterms:W3CDTF">2016-03-22T17:10:41Z</dcterms:modified>
</cp:coreProperties>
</file>