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6257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00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468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778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1620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4313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380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4533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68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565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454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B8C7-1706-496F-AC4C-3EE6FB7ACD16}" type="datetimeFigureOut">
              <a:rPr lang="it-IT" smtClean="0"/>
              <a:pPr/>
              <a:t>19/04/2016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86B2-F1C2-47BB-B593-99763E24D64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64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asis-open.org/odata/odata-json-format/v4.0/odata-json-format-v4.0.html" TargetMode="External"/><Relationship Id="rId2" Type="http://schemas.openxmlformats.org/officeDocument/2006/relationships/hyperlink" Target="https://msdn.microsoft.com/en-us/library/ff478141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bject/Simple.OData.Client" TargetMode="External"/><Relationship Id="rId4" Type="http://schemas.openxmlformats.org/officeDocument/2006/relationships/hyperlink" Target="https://github.com/object/Simple.OData.Client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V4/TripPinServiceRW/People" TargetMode="External"/><Relationship Id="rId7" Type="http://schemas.openxmlformats.org/officeDocument/2006/relationships/hyperlink" Target="http://services.odata.org/V4/TripPinServiceRW/People?$filter=Friends/any(f:f/FirstName%20eq%20%27Keith%27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rvices.odata.org/V4/TripPinServiceRW/People/?$filter=startswith(FirstName,&#8217;Kei&#8217;)" TargetMode="External"/><Relationship Id="rId5" Type="http://schemas.openxmlformats.org/officeDocument/2006/relationships/hyperlink" Target="http://services.odata.org/V4/TripPinServiceRW/People('russellwhyte')/Friends" TargetMode="External"/><Relationship Id="rId4" Type="http://schemas.openxmlformats.org/officeDocument/2006/relationships/hyperlink" Target="http://services.odata.org/V4/TripPinServiceRW/People(1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WEB API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6712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Consumare web api lato server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8923" y="1386349"/>
            <a:ext cx="3665415" cy="4187733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it-IT" dirty="0" smtClean="0"/>
              <a:t>Installare su programma client </a:t>
            </a:r>
            <a:r>
              <a:rPr lang="it-IT" dirty="0" err="1" smtClean="0"/>
              <a:t>simple.odata.client</a:t>
            </a:r>
            <a:endParaRPr lang="it-IT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it-IT" dirty="0" smtClean="0"/>
              <a:t>Esempi pratici: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t-IT" dirty="0" smtClean="0"/>
              <a:t>Esempio concreto di sviluppo: </a:t>
            </a:r>
            <a:r>
              <a:rPr lang="it-IT" dirty="0" err="1" smtClean="0"/>
              <a:t>webapi</a:t>
            </a:r>
            <a:r>
              <a:rPr lang="it-IT" dirty="0" smtClean="0"/>
              <a:t> e </a:t>
            </a:r>
            <a:r>
              <a:rPr lang="it-IT" dirty="0" err="1" smtClean="0"/>
              <a:t>helper</a:t>
            </a:r>
            <a:r>
              <a:rPr lang="it-IT" dirty="0" smtClean="0"/>
              <a:t> </a:t>
            </a:r>
            <a:r>
              <a:rPr lang="it-IT" dirty="0" err="1" smtClean="0"/>
              <a:t>Jindex</a:t>
            </a:r>
            <a:endParaRPr lang="it-IT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612" y="1054955"/>
            <a:ext cx="6781312" cy="557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6952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riferimenti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9820695" cy="384898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Web api: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>
                <a:hlinkClick r:id="rId2"/>
              </a:rPr>
              <a:t>http://www.html.it/guide/</a:t>
            </a:r>
            <a:r>
              <a:rPr lang="it-IT" dirty="0" err="1" smtClean="0">
                <a:hlinkClick r:id="rId2"/>
              </a:rPr>
              <a:t>guida-asp-net-web-api</a:t>
            </a:r>
            <a:r>
              <a:rPr lang="it-IT" dirty="0" smtClean="0">
                <a:hlinkClick r:id="rId2"/>
              </a:rPr>
              <a:t>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MSDN </a:t>
            </a:r>
            <a:r>
              <a:rPr lang="it-IT" dirty="0" err="1" smtClean="0"/>
              <a:t>Odata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>
                <a:hlinkClick r:id="rId2"/>
              </a:rPr>
              <a:t>https</a:t>
            </a:r>
            <a:r>
              <a:rPr lang="it-IT" dirty="0" smtClean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msdn.microsoft.com/en-us/library/ff478141.aspx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OASIS </a:t>
            </a:r>
            <a:r>
              <a:rPr lang="it-IT" dirty="0" err="1" smtClean="0"/>
              <a:t>Odata</a:t>
            </a:r>
            <a:r>
              <a:rPr lang="it-IT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docs.oasis-open.org/odata/odata-json-format/v4.0/odata-json-format-v4.0.html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 smtClean="0"/>
              <a:t>Github</a:t>
            </a:r>
            <a:r>
              <a:rPr lang="it-IT" dirty="0" smtClean="0"/>
              <a:t> ODATA:</a:t>
            </a:r>
            <a:br>
              <a:rPr lang="it-IT" dirty="0" smtClean="0"/>
            </a:br>
            <a:r>
              <a:rPr lang="it-IT" dirty="0" smtClean="0">
                <a:hlinkClick r:id="rId4"/>
              </a:rPr>
              <a:t>http://odata.github.io/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 smtClean="0"/>
              <a:t>Odata</a:t>
            </a:r>
            <a:r>
              <a:rPr lang="it-IT" dirty="0" smtClean="0"/>
              <a:t> client (</a:t>
            </a:r>
            <a:r>
              <a:rPr lang="it-IT" dirty="0" err="1" smtClean="0"/>
              <a:t>simple.odata.client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github.com/object/Simple.OData.Client/wiki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github.com/object/Simple.OData.Client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5"/>
              </a:rPr>
              <a:t>http://www.odata.org/blog/</a:t>
            </a:r>
            <a:r>
              <a:rPr lang="it-IT" dirty="0" err="1" smtClean="0">
                <a:hlinkClick r:id="rId5"/>
              </a:rPr>
              <a:t>advanced-odata-tutorial-with-simple-odata-client</a:t>
            </a:r>
            <a:r>
              <a:rPr lang="it-IT" smtClean="0">
                <a:hlinkClick r:id="rId5"/>
              </a:rPr>
              <a:t>/</a:t>
            </a:r>
            <a:endParaRPr lang="it-IT" dirty="0" smtClean="0">
              <a:hlinkClick r:id="rId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0349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Tipi di Web </a:t>
            </a:r>
            <a:r>
              <a:rPr lang="it-IT" dirty="0"/>
              <a:t>S</a:t>
            </a:r>
            <a:r>
              <a:rPr lang="it-IT" dirty="0" smtClean="0"/>
              <a:t>ervices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9829046" cy="384898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Web service basati su </a:t>
            </a:r>
            <a:r>
              <a:rPr lang="it-IT" dirty="0" smtClean="0"/>
              <a:t>protocollo SOAP: definisce una interfaccia con dei veri e propri metodi richiamabili da remoto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Web </a:t>
            </a:r>
            <a:r>
              <a:rPr lang="it-IT" dirty="0" err="1" smtClean="0"/>
              <a:t>services</a:t>
            </a:r>
            <a:r>
              <a:rPr lang="it-IT" dirty="0"/>
              <a:t> </a:t>
            </a:r>
            <a:r>
              <a:rPr lang="it-IT" dirty="0" err="1" smtClean="0"/>
              <a:t>Restful</a:t>
            </a:r>
            <a:r>
              <a:rPr lang="it-IT" dirty="0"/>
              <a:t>(</a:t>
            </a:r>
            <a:r>
              <a:rPr lang="it-IT" dirty="0" err="1"/>
              <a:t>Representational</a:t>
            </a:r>
            <a:r>
              <a:rPr lang="it-IT" dirty="0"/>
              <a:t> State Transfer)</a:t>
            </a:r>
            <a:r>
              <a:rPr lang="it-IT" dirty="0" smtClean="0"/>
              <a:t>:</a:t>
            </a:r>
            <a:r>
              <a:rPr lang="it-IT" dirty="0"/>
              <a:t> un Web service non definisce una funzione richiamabile da remoto ma mette a disposizione delle risorse su cui è possibile effettuare le classiche operazioni CRUD sfruttando i metodi del protocollo </a:t>
            </a:r>
            <a:r>
              <a:rPr lang="it-IT" dirty="0" smtClean="0"/>
              <a:t>HTTP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REST identifica un insieme di linee guida riassunte qui sotto:</a:t>
            </a:r>
          </a:p>
          <a:p>
            <a:pPr lvl="1" algn="l">
              <a:buFont typeface="Arial" pitchFamily="34" charset="0"/>
              <a:buChar char="•"/>
            </a:pPr>
            <a:r>
              <a:rPr lang="it-IT" dirty="0" smtClean="0"/>
              <a:t>Identificazione delle risorse</a:t>
            </a:r>
          </a:p>
          <a:p>
            <a:pPr lvl="1" algn="l">
              <a:buFont typeface="Arial" pitchFamily="34" charset="0"/>
              <a:buChar char="•"/>
            </a:pPr>
            <a:r>
              <a:rPr lang="it-IT" dirty="0" smtClean="0"/>
              <a:t>Utilizzo esplicito dei metodi HTTP</a:t>
            </a:r>
          </a:p>
          <a:p>
            <a:pPr lvl="1" algn="l">
              <a:buFont typeface="Arial" pitchFamily="34" charset="0"/>
              <a:buChar char="•"/>
            </a:pPr>
            <a:r>
              <a:rPr lang="it-IT" dirty="0" smtClean="0"/>
              <a:t>Risorse autodescrittive</a:t>
            </a:r>
          </a:p>
          <a:p>
            <a:pPr lvl="1" algn="l">
              <a:buFont typeface="Arial" pitchFamily="34" charset="0"/>
              <a:buChar char="•"/>
            </a:pPr>
            <a:r>
              <a:rPr lang="it-IT" dirty="0" smtClean="0"/>
              <a:t>Collegamenti tra risorse</a:t>
            </a:r>
          </a:p>
          <a:p>
            <a:pPr lvl="1" algn="l">
              <a:buFont typeface="Arial" pitchFamily="34" charset="0"/>
              <a:buChar char="•"/>
            </a:pPr>
            <a:r>
              <a:rPr lang="it-IT" dirty="0" smtClean="0"/>
              <a:t>Comunicazione senza stato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64144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Struttura Web Api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9829046" cy="3848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Espone risorse (istanze di classe serializzate in </a:t>
            </a:r>
            <a:r>
              <a:rPr lang="it-IT" dirty="0" smtClean="0"/>
              <a:t>xml(ATOM) </a:t>
            </a:r>
            <a:r>
              <a:rPr lang="it-IT" dirty="0" smtClean="0"/>
              <a:t>o </a:t>
            </a:r>
            <a:r>
              <a:rPr lang="it-IT" dirty="0" err="1" smtClean="0"/>
              <a:t>json</a:t>
            </a:r>
            <a:r>
              <a:rPr lang="it-IT" dirty="0" smtClean="0"/>
              <a:t>) accessibili via web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Ciascuna risorsa è accessibile tramite uri (sfruttando meccanismo di </a:t>
            </a:r>
            <a:r>
              <a:rPr lang="it-IT" dirty="0" err="1" smtClean="0"/>
              <a:t>routing</a:t>
            </a:r>
            <a:r>
              <a:rPr lang="it-IT" dirty="0" smtClean="0"/>
              <a:t> </a:t>
            </a:r>
            <a:r>
              <a:rPr lang="it-IT" dirty="0" err="1" smtClean="0"/>
              <a:t>asp.net</a:t>
            </a:r>
            <a:r>
              <a:rPr lang="it-IT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Ciascuna risorsa è fruibile grazie ad ODATA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034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ODATA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9829046" cy="3848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Acronimo Open Data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È un protocollo basato su </a:t>
            </a:r>
            <a:r>
              <a:rPr lang="it-IT" dirty="0" err="1" smtClean="0"/>
              <a:t>rest</a:t>
            </a:r>
            <a:r>
              <a:rPr lang="it-IT" dirty="0" smtClean="0"/>
              <a:t> (format </a:t>
            </a:r>
            <a:r>
              <a:rPr lang="it-IT" dirty="0" err="1" smtClean="0"/>
              <a:t>atom</a:t>
            </a:r>
            <a:r>
              <a:rPr lang="it-IT" dirty="0" smtClean="0"/>
              <a:t>(XML) o </a:t>
            </a:r>
            <a:r>
              <a:rPr lang="it-IT" dirty="0" err="1" smtClean="0"/>
              <a:t>json</a:t>
            </a:r>
            <a:r>
              <a:rPr lang="it-IT" dirty="0" smtClean="0"/>
              <a:t>) per operazioni di tipo CRUD (Create, </a:t>
            </a:r>
            <a:r>
              <a:rPr lang="it-IT" dirty="0" err="1" smtClean="0"/>
              <a:t>read</a:t>
            </a:r>
            <a:r>
              <a:rPr lang="it-IT" dirty="0" smtClean="0"/>
              <a:t>, update e </a:t>
            </a:r>
            <a:r>
              <a:rPr lang="it-IT" dirty="0" err="1" smtClean="0"/>
              <a:t>delete</a:t>
            </a:r>
            <a:r>
              <a:rPr lang="it-IT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L’equivalente di ODBC, OLEDB, </a:t>
            </a:r>
            <a:r>
              <a:rPr lang="it-IT" dirty="0" err="1" smtClean="0"/>
              <a:t>ADO.NET</a:t>
            </a:r>
            <a:r>
              <a:rPr lang="it-IT" dirty="0" smtClean="0"/>
              <a:t> </a:t>
            </a:r>
            <a:r>
              <a:rPr lang="it-IT" dirty="0" smtClean="0"/>
              <a:t>e JDBC per il web, ossia api per accesso ai dati via web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034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Document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4381723" cy="3848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Un documento di servizio in formato JSON rappresenta un singolo oggetto con due proprietà: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 smtClean="0"/>
              <a:t>Odata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 (i metadati dell’oggetto)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 smtClean="0"/>
              <a:t>Value</a:t>
            </a:r>
            <a:r>
              <a:rPr lang="it-IT" dirty="0" smtClean="0"/>
              <a:t> (i valori che assume l’oggetto)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139" y="1072417"/>
            <a:ext cx="3883009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938" y="2470151"/>
            <a:ext cx="5418015" cy="425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03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Query</a:t>
            </a:r>
            <a:r>
              <a:rPr lang="it-IT" dirty="0" smtClean="0"/>
              <a:t> con ODATA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6986" y="1094154"/>
            <a:ext cx="6291384" cy="41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ottotitolo 2"/>
          <p:cNvSpPr>
            <a:spLocks noGrp="1"/>
          </p:cNvSpPr>
          <p:nvPr>
            <p:ph type="subTitle" idx="1"/>
          </p:nvPr>
        </p:nvSpPr>
        <p:spPr>
          <a:xfrm>
            <a:off x="195385" y="1167518"/>
            <a:ext cx="5158153" cy="236503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3"/>
              </a:rPr>
              <a:t>http://</a:t>
            </a:r>
            <a:r>
              <a:rPr lang="it-IT" sz="1400" dirty="0" smtClean="0">
                <a:hlinkClick r:id="rId3"/>
              </a:rPr>
              <a:t>services.odata.org/V4/TripPinServiceRW/People</a:t>
            </a:r>
            <a:endParaRPr lang="it-IT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4"/>
              </a:rPr>
              <a:t>http://</a:t>
            </a:r>
            <a:r>
              <a:rPr lang="it-IT" sz="1400" dirty="0" smtClean="0">
                <a:hlinkClick r:id="rId4"/>
              </a:rPr>
              <a:t>services.odata.org/V4/TripPinServiceRW/People(1)</a:t>
            </a:r>
            <a:endParaRPr lang="it-IT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5"/>
              </a:rPr>
              <a:t>http://services.odata.org/V4/TripPinServiceRW/People('russellwhyte')/</a:t>
            </a:r>
            <a:r>
              <a:rPr lang="it-IT" sz="1400" dirty="0" smtClean="0">
                <a:hlinkClick r:id="rId5"/>
              </a:rPr>
              <a:t>Friends</a:t>
            </a:r>
            <a:endParaRPr lang="it-IT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6"/>
              </a:rPr>
              <a:t>http://services.odata.org/V4/TripPinServiceRW/People/?$filter=startswith(FirstName,’Kei’)</a:t>
            </a:r>
            <a:endParaRPr lang="it-IT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6"/>
              </a:rPr>
              <a:t>http://services.odata.org/V4/TripPinServiceRW/People/$</a:t>
            </a:r>
            <a:r>
              <a:rPr lang="it-IT" sz="1400" dirty="0" smtClean="0">
                <a:hlinkClick r:id="rId6"/>
              </a:rPr>
              <a:t>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dirty="0" smtClean="0">
                <a:hlinkClick r:id="rId7"/>
              </a:rPr>
              <a:t>http://services.odata.org/V4/TripPinServiceRW/People?$filter=Friends/any(f:f/FirstName </a:t>
            </a:r>
            <a:r>
              <a:rPr lang="it-IT" sz="1400" dirty="0" err="1" smtClean="0">
                <a:hlinkClick r:id="rId7"/>
              </a:rPr>
              <a:t>eq</a:t>
            </a:r>
            <a:r>
              <a:rPr lang="it-IT" sz="1400" dirty="0" smtClean="0">
                <a:hlinkClick r:id="rId7"/>
              </a:rPr>
              <a:t> ‘Keith’)</a:t>
            </a:r>
            <a:endParaRPr lang="it-IT" sz="1400" dirty="0" smtClean="0">
              <a:hlinkClick r:id="rId6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034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Web Api di dot.net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954" y="1370718"/>
            <a:ext cx="9829046" cy="3848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Il supporto ufficiale di Microsoft per servizi in </a:t>
            </a:r>
            <a:r>
              <a:rPr lang="it-IT" dirty="0" err="1" smtClean="0"/>
              <a:t>modalita</a:t>
            </a:r>
            <a:r>
              <a:rPr lang="it-IT" dirty="0" smtClean="0"/>
              <a:t> </a:t>
            </a:r>
            <a:r>
              <a:rPr lang="it-IT" dirty="0" err="1" smtClean="0"/>
              <a:t>rest</a:t>
            </a:r>
            <a:r>
              <a:rPr lang="it-IT" dirty="0" smtClean="0"/>
              <a:t> ASP.NET </a:t>
            </a:r>
            <a:r>
              <a:rPr lang="it-IT" dirty="0"/>
              <a:t>Web API</a:t>
            </a:r>
            <a:r>
              <a:rPr lang="it-IT" dirty="0" smtClean="0"/>
              <a:t>: Asp.net MVC4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Generare un progetto web </a:t>
            </a:r>
            <a:r>
              <a:rPr lang="it-IT" dirty="0" smtClean="0"/>
              <a:t>api: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Installare librerie </a:t>
            </a:r>
            <a:r>
              <a:rPr lang="it-IT" dirty="0" err="1" smtClean="0"/>
              <a:t>odata</a:t>
            </a:r>
            <a:r>
              <a:rPr lang="it-IT" dirty="0" smtClean="0"/>
              <a:t>, installare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framework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da </a:t>
            </a:r>
            <a:r>
              <a:rPr lang="it-IT" dirty="0" err="1" smtClean="0"/>
              <a:t>nuget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Generare lo </a:t>
            </a:r>
            <a:r>
              <a:rPr lang="it-IT" dirty="0" err="1" smtClean="0"/>
              <a:t>scafolding</a:t>
            </a:r>
            <a:r>
              <a:rPr lang="it-IT" dirty="0" smtClean="0"/>
              <a:t> </a:t>
            </a:r>
            <a:r>
              <a:rPr lang="it-IT" dirty="0" err="1" smtClean="0"/>
              <a:t>odata</a:t>
            </a:r>
            <a:r>
              <a:rPr lang="it-IT" dirty="0" smtClean="0"/>
              <a:t> per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Testare la </a:t>
            </a:r>
            <a:r>
              <a:rPr lang="it-IT" dirty="0" err="1" smtClean="0"/>
              <a:t>webapi</a:t>
            </a:r>
            <a:r>
              <a:rPr lang="it-IT" dirty="0" smtClean="0"/>
              <a:t> su browser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 r="45279"/>
          <a:stretch>
            <a:fillRect/>
          </a:stretch>
        </p:blipFill>
        <p:spPr bwMode="auto">
          <a:xfrm>
            <a:off x="8667261" y="2571261"/>
            <a:ext cx="3344985" cy="411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/>
          <p:cNvPicPr/>
          <p:nvPr/>
        </p:nvPicPr>
        <p:blipFill>
          <a:blip r:embed="rId3"/>
          <a:srcRect b="63339"/>
          <a:stretch>
            <a:fillRect/>
          </a:stretch>
        </p:blipFill>
        <p:spPr bwMode="auto">
          <a:xfrm>
            <a:off x="5408246" y="4486030"/>
            <a:ext cx="6267938" cy="20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6952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Consumare web api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8923" y="1386349"/>
            <a:ext cx="8448431" cy="41877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Mediante librerie client lato server (si trovano diverse librerie sia </a:t>
            </a:r>
            <a:r>
              <a:rPr lang="it-IT" dirty="0" err="1" smtClean="0"/>
              <a:t>microsoft</a:t>
            </a:r>
            <a:r>
              <a:rPr lang="it-IT" dirty="0" smtClean="0"/>
              <a:t> che non, consigliata la libreria open </a:t>
            </a:r>
            <a:r>
              <a:rPr lang="it-IT" dirty="0" err="1" smtClean="0"/>
              <a:t>simple.odata.client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/>
              <a:t> https://github.com/object/Simple.OData.Client/wiki</a:t>
            </a: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Mediante chiamata </a:t>
            </a:r>
            <a:r>
              <a:rPr lang="it-IT" dirty="0" err="1" smtClean="0"/>
              <a:t>ajax</a:t>
            </a:r>
            <a:r>
              <a:rPr lang="it-IT" dirty="0" smtClean="0"/>
              <a:t> lato client </a:t>
            </a:r>
            <a:r>
              <a:rPr lang="it-IT" dirty="0" err="1" smtClean="0"/>
              <a:t>Jquery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http://www.html.it/guide/</a:t>
            </a:r>
            <a:r>
              <a:rPr lang="it-IT" dirty="0" err="1" smtClean="0"/>
              <a:t>restful-web-services-la-guida</a:t>
            </a:r>
            <a:r>
              <a:rPr lang="it-IT" dirty="0" smtClean="0"/>
              <a:t>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830" y="1141046"/>
            <a:ext cx="1846996" cy="29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695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Consumare web api lato client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8923" y="1386349"/>
            <a:ext cx="8448431" cy="4187733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it-IT" dirty="0" smtClean="0"/>
              <a:t>Vedi esempi pratici: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it-IT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153" y="1178207"/>
            <a:ext cx="5153040" cy="1808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5" y="3195206"/>
            <a:ext cx="4701725" cy="1146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696" y="2045593"/>
            <a:ext cx="3780837" cy="324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270" y="4264820"/>
            <a:ext cx="3832529" cy="229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69527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289</Words>
  <Application>Microsoft Office PowerPoint</Application>
  <PresentationFormat>Personalizzato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WEB API</vt:lpstr>
      <vt:lpstr>Tipi di Web Services</vt:lpstr>
      <vt:lpstr>Struttura Web Api</vt:lpstr>
      <vt:lpstr>ODATA</vt:lpstr>
      <vt:lpstr>Document services</vt:lpstr>
      <vt:lpstr>Query con ODATA</vt:lpstr>
      <vt:lpstr>Web Api di dot.net</vt:lpstr>
      <vt:lpstr>Consumare web api</vt:lpstr>
      <vt:lpstr>Consumare web api lato client</vt:lpstr>
      <vt:lpstr>Consumare web api lato server</vt:lpstr>
      <vt:lpstr>riferimenti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Luca Schiavon | AQuést</dc:creator>
  <cp:lastModifiedBy>Luca Schiavon</cp:lastModifiedBy>
  <cp:revision>46</cp:revision>
  <dcterms:created xsi:type="dcterms:W3CDTF">2016-03-22T10:31:26Z</dcterms:created>
  <dcterms:modified xsi:type="dcterms:W3CDTF">2016-04-19T13:50:42Z</dcterms:modified>
</cp:coreProperties>
</file>