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AD943-D0B8-4B28-9601-CDA843FA9A67}" v="3" dt="2022-03-31T12:31:46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512"/>
  </p:normalViewPr>
  <p:slideViewPr>
    <p:cSldViewPr snapToGrid="0" snapToObjects="1">
      <p:cViewPr>
        <p:scale>
          <a:sx n="86" d="100"/>
          <a:sy n="86" d="100"/>
        </p:scale>
        <p:origin x="1832" y="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-Sursee; Denti Alexander" userId="S::alexander_denti@sluz.ch::fd21857f-ff10-47af-877b-d63d5c085067" providerId="AD" clId="Web-{222AD943-D0B8-4B28-9601-CDA843FA9A67}"/>
    <pc:docChg chg="modSld">
      <pc:chgData name="BBZW-Sursee; Denti Alexander" userId="S::alexander_denti@sluz.ch::fd21857f-ff10-47af-877b-d63d5c085067" providerId="AD" clId="Web-{222AD943-D0B8-4B28-9601-CDA843FA9A67}" dt="2022-03-31T12:31:41.864" v="1" actId="20577"/>
      <pc:docMkLst>
        <pc:docMk/>
      </pc:docMkLst>
      <pc:sldChg chg="modSp">
        <pc:chgData name="BBZW-Sursee; Denti Alexander" userId="S::alexander_denti@sluz.ch::fd21857f-ff10-47af-877b-d63d5c085067" providerId="AD" clId="Web-{222AD943-D0B8-4B28-9601-CDA843FA9A67}" dt="2022-03-31T12:31:41.864" v="1" actId="20577"/>
        <pc:sldMkLst>
          <pc:docMk/>
          <pc:sldMk cId="84658670" sldId="263"/>
        </pc:sldMkLst>
        <pc:spChg chg="mod">
          <ac:chgData name="BBZW-Sursee; Denti Alexander" userId="S::alexander_denti@sluz.ch::fd21857f-ff10-47af-877b-d63d5c085067" providerId="AD" clId="Web-{222AD943-D0B8-4B28-9601-CDA843FA9A67}" dt="2022-03-31T12:31:41.864" v="1" actId="20577"/>
          <ac:spMkLst>
            <pc:docMk/>
            <pc:sldMk cId="84658670" sldId="263"/>
            <ac:spMk id="3" creationId="{8734CAAA-A718-7944-AC28-874E9286972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2:26:31.9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10774 377 24575,'-53'0'0,"9"0"0,-9-3 0,-8-10 0,-4-6 0,-6-2 0,4 4 0,3 4 0,0 0 0,5 0 0,5-2 0,4 1 0,0 0 0,2 1 0,3 3 0,-2 1 0,-6 1 0,-9 1 0,-16-7 0,-8-2-426,37 6 0,-2 1 426,-4 0 0,0 2 0,3 1 0,-1 2 0,-4 0 0,-1-1 0,1 1 0,0 1 0,0-1 0,0 1 0,-3 0 0,1 1 0,6 1 0,-1 1 0,-7-1 0,-2 2 0,0-1 0,-1 0-492,-7 0 0,-2 0 199,-15 0 1,4 0 292,32 0 0,0 0-263,-19 0 0,2 0 263,-14 0 0,31 0 0,-1 0 0,1 0 0,1 0 0,-39 0 0,35-4 0,2 0 0,-17 2 0,18-3 0,0 2 0,-11 3 0,-14 0 762,6 0-762,7 0 983,0 0-377,-2 0-606,-2 0 0,-13 0 0,-9 0 0,-3 0 0,42 0 0,0 0 298,-1 0 0,0 0-298,0 0 0,0 0 0,-3 0 0,0 0-275,-1 0 1,0 0 274,1 0 0,1 0 0,1 0 0,1 0 0,-47 0 0,12 0 0,8 0 0,27 0 0,2 0 0,-9 0 0,-31 0 0,40-4 0,-20 0 0,-1-1 0,-6 1 0,-5 4 0,4 0 0,-4-4 0,-7-1-515,-3 0 515,-6 2 0,0 1 0,6-3 0,-3 0 0,0 1 0,-1 1 0,-2 3 0,1 0 0,0 0 0,2 0 0,31 0 0,-1 0 0,7 0 0,-2 0 0,-23 0 0,0 0 0,21 0 0,2 0 0,-3 1 0,3 2 0,-30 5 0,9 4 0,-9 8 535,29-5-535,-17 4 0,28-7 0,-15 8 0,1 4 0,-2 9 0,0 5 0,-2 5 0,-1 4-564,-1 2 564,-4 4 0,-2 4 0,-3 3 0,38-28 0,-1 1 0,1 3 0,1 1 0,-2 4 0,-1 0 0,-1 5 0,0 1 0,-1 3 0,-1 0 0,-2 3 0,-1 0 0,1-1 0,0-1 0,1-1 0,1-1 0,0 1 0,1-1 0,3-1 0,0 0 0,-5 5 0,0 2 0,1 0 0,1 1 0,3-4 0,2-1 0,4-5 0,3-2 0,-14 29 363,9-10-363,5 0 0,0 9 0,-3 18 0,17-36 0,-1 6-492,-7 25 0,1 0 18,8-24 0,0 1 474,-9 28 0,3 2 0,8-21 0,2-1 0,-6 21 0,1 3 0,1 2 0,1 1-492,2-1 0,0-1 0,3-8 0,0-3 350,3-2 1,2-1-193,0-4 0,3-1 334,0-2 0,2-2 0,0 0 0,0-1 0,2-4 0,0-1-177,0-4 1,0-1 176,0-6 0,0 0 0,0-4 0,0 0 0,0 43 0,0-2 0,3 0 0,6-4 0,7-3 0,13 10 0,-13-47 0,1 1 0,1 1 0,-1 1 0,0-1 0,0-1 983,12 40-504,0-5-479,1-6 0,5-10 0,3-6 0,14 7 983,-19-22 0,15 9 0,-14-33-239,3 13-112,-10 7-632,-13 10 0,-5 21 0,4-20 0,1 1 0,13 32 0,-8-32 0,2-2 147,8 13-147,0-3 0,3 2 0,1 8 0,0 0 0,2 3 0,-3-6 0,0-4 0,-2 0 0,-1 0 0,0 0 0,0 0 0,2-2 0,4 2 0,4 3-640,6 18 640,-18-39 0,0 1 0,15 37 0,-14-35 0,1-3 0,13 24 0,-15-27 0,1 0 0,25 36 0,-24-38 0,1 0 0,0-1 0,0-2 0,29 34 0,6-1 0,-3-8 0,3-5 0,-1-7 0,-4-13 0,1-7 0,5-6 0,7-4 0,11-3 0,-35-10 0,3-1-492,6 1 0,1-1 392,8 1 1,1-2 99,7-1 0,0-1 0,5-2 0,0-2 0,0 0 0,-1-2 0,-3 0 0,0 0 0,-3 0 0,-2 0 0,-2 0 0,-1 0 0,-2 0 0,0 0 0,-4 0 0,0 0 0,-2 0 0,-1 0 0,-2 0 0,0 0 0,9 0 0,0 0 0,-1 0 0,-2 0 0,-2 0 0,0 0 0,9 0 0,-2 0 0,-13 0 0,-1 0 0,15 0 0,1 0 0,-4 0 0,0 0 0,4 0 0,1 0 0,3 0 0,0 0 0,3 0 0,0 0 0,-3 0 0,-1 0 0,0 0 0,0-1 0,-2-2 0,0 0 0,-5 1 0,0-2 0,4 1 0,0-1 0,-2-1 0,0 1 0,1-1 0,0 1 0,5-2 0,1 0 0,-1-1 0,1 1 0,2-1 0,3-1-492,13-1 0,7-1 164,-11 2 0,7 0 0,1-1 82,-20 3 0,2-1 0,-1 1 0,-2 0 195,16-1 1,-1 1-1,-7 0 51,14-1 0,-14 3 0,-10 1 0,-17 3 0,-9-4 0,6-2 67,17 0 1,6 0-68,14-3 0,3 1 327,-25 2 1,0 0 0,-1 0 104,30 1 0,-4-1-432,-11-1 0,-3-1 0,-9 1 0,-1-1-492,5-2 0,0-1 329,-5 2 1,0 1 162,2 0 0,0-1 0,5-1 0,1-2 0,1-2 0,-3 0 0,-15 2 0,0 0-331,14-2 0,-4 0 331,13-1 0,-34 4 0,2-1 0,37-11 705,-12-2-705,-10-1 0,-13 2 983,-8-2-212,-8-1 212,-4-1-513,-1-3 358,-1-2-828,-2-4 176,0-5-176,2-7 0,5-5 0,0-7 0,1-2 0,-3 1 0,-3 1 0,-3 4 0,-1-2 0,-3-2 0,-3-1 0,0-16 0,-4-8 0,0-5 0,-10 39 0,-1-2-492,0 0 0,-1-4 268,-1-23 1,0 0 223,-2 23 0,-1-1 0,1-29 0,-1-2 0,-2 10 0,0 2 0,0 8 0,0-1 0,0-16 0,0 3 0,0 32 0,0 2 0,0-15 0,0-2 0,0 1 0,0-1 0,0-8 0,0-1 0,0 3 0,0 3 0,0 4 0,0 3-296,0 5 1,0 2 295,0 4 0,0 1 0,0-47 0,2 2 0,5 4 0,-3 42 0,1 0 0,1-2 0,0 0 0,0-4 0,1 0 0,-1 1 0,0-1 0,0-1 0,1-2 0,-1-6 0,0-1 0,-2 3 0,0 0 0,-1-1 0,-1 1 0,-1 4 0,0 2 0,0 3 0,1 1 0,1-5 0,-1 0 0,1 0 0,0 0 0,-1-2 0,0-1 0,-1-9 0,-1 2 0,0-26 0,0 35 0,0 1 0,0-11 0,0-20 0,0 6 0,0 6 0,0 1 0,0 10 0,0-4 0,0-2 0,0 0 0,-3-6 0,-9 3 0,-9-2 0,-9 4 0,-2 3 983,4 11-580,4 13 233,4 11-636,4 7 0,3 1 0,6 1 0,2 0 0,5 0 0,0 2 0,0 4 0,0 6 0,-3 7 0,-10 4 0,-1 3 0,-9 0 0,-2 0 0,-3 0 0,-2 0 0,-4 0 0,-5 0 0,-9 0 0,-7 0 0,-3-2 0,4-7 0,-1-5 0,1-8 0,4-5 0,4 1 0,8-2 0,3-1 0,8 0 0,5 0 0,4 1 0,3-1 0,4-2 0,3-4 0,3 0 0,4 3 0,1 2 0,0 4 0,0 0 0,0 0 0,0-7 0,0 11 0,0-10 0,0 12 0,0-6 0,0 1 0,0-1 0,0 1 0,0-1 0,0 0 0,0 3 0,0 4 0,0 3 0,0 1 0,0 2 0,-1-1 0,-2 1 0,-2 2 0,-3-2 0,-1-1 0,-2 1 0,-2 1 0,-3 2 0,1 1 0,-3 0 0,2 2 0,-2 4 0,-3 2 0,3 1 0,5 0 0,6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2:26:32.8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24575,'6'70'0,"-3"-18"0,-1 6 0,-2 27 0,0 5-328,0-25 0,0 2 0,0 2 0,0 10 0,0 1 0,0 0 0,0-9 0,0 0 0,0-2-164,0 29 0,0-1 0,0 2 0,0-1 139,0-12 0,0-1 372,0-1 1,0-3-20,0-12 0,0-3 0,0 3 0,0-5 983,0 8-731,0 7-252,0-55 0,0 14 983,0-2 0,0 9 0,0 0 0,0 2-563,0 0-420,0-8 0,0-4 0,0-15 0,0-8 0,0-6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2:26:33.78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 0 24575,'0'26'0,"0"-2"0,0-5 0,0 2 0,0 9 0,0 8 0,0-7 0,0 12 0,-4 0 0,2 18 0,5-3 0,19 15 0,17 3 0,9 5 0,-20-34 0,-1-2 0,17 29-492,-16-31 0,2 1 490,1 2 1,1-1 1,-1-3 0,0 0-145,1 1 0,0-2 145,23 28 0,2 2 0,5 4 0,-1-4 0,-6-11 0,-10-11 0,-10-10 0,-9-13 0,-7-10 972,-4-4-972,-3-5 305,0-1-305,-3-3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2:26:34.67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1689 1 24575,'-60'8'0,"-17"10"0,-8 12 0,27-1 0,1 5 0,11-3 0,0 2-492,-11 13 0,1 1 87,16-11 1,1 0 404,-5 6 0,1 1 0,6-2 0,1 0 0,0 2 0,1 0 0,0 0 0,2 1 0,2 0 0,0 0 0,1-2 0,0 0-23,2 1 0,0-1 23,-27 42 0,0-2 0,4-2 0,3-3 0,4-8 0,2-6 0,-1 0 0,1 1 0,-9 12 443,14-26-443,-5 6 0,18-26 0,0 3 223,7-10 1,7-10 0,5-8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4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NU-Projekt" TargetMode="External"/><Relationship Id="rId2" Type="http://schemas.openxmlformats.org/officeDocument/2006/relationships/hyperlink" Target="https://de.wikipedia.org/wiki/Richard_Stallm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wikipedia.org/wiki/Copyleft" TargetMode="External"/><Relationship Id="rId4" Type="http://schemas.openxmlformats.org/officeDocument/2006/relationships/hyperlink" Target="https://de.wikipedia.org/wiki/Freie_Softwa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jure.org/dienste/vernetzung/rechtsprechung?Text=4%20U%2072/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2670F-0C1F-D04C-AE26-06325898B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7937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en-CH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GPL 2.0/3.0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40333-736F-0F40-976F-DB1B9AC62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769827"/>
            <a:ext cx="4800600" cy="20202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H" sz="2200" dirty="0">
                <a:solidFill>
                  <a:schemeClr val="tx2">
                    <a:alpha val="60000"/>
                  </a:schemeClr>
                </a:solidFill>
              </a:rPr>
              <a:t>Aeberhard</a:t>
            </a:r>
          </a:p>
          <a:p>
            <a:pPr algn="l"/>
            <a:r>
              <a:rPr lang="en-CH" sz="2200" dirty="0">
                <a:solidFill>
                  <a:schemeClr val="tx2">
                    <a:alpha val="60000"/>
                  </a:schemeClr>
                </a:solidFill>
              </a:rPr>
              <a:t>Aschwanden</a:t>
            </a:r>
          </a:p>
          <a:p>
            <a:pPr algn="l"/>
            <a:r>
              <a:rPr lang="en-CH" sz="2200" dirty="0">
                <a:solidFill>
                  <a:schemeClr val="tx2">
                    <a:alpha val="60000"/>
                  </a:schemeClr>
                </a:solidFill>
              </a:rPr>
              <a:t>Beqiraj</a:t>
            </a:r>
          </a:p>
          <a:p>
            <a:pPr algn="l"/>
            <a:r>
              <a:rPr lang="en-CH" sz="2200" dirty="0">
                <a:solidFill>
                  <a:schemeClr val="tx2">
                    <a:alpha val="60000"/>
                  </a:schemeClr>
                </a:solidFill>
              </a:rPr>
              <a:t>Denti</a:t>
            </a:r>
          </a:p>
          <a:p>
            <a:pPr algn="l"/>
            <a:r>
              <a:rPr lang="en-CH" sz="2200" dirty="0">
                <a:solidFill>
                  <a:schemeClr val="tx2">
                    <a:alpha val="60000"/>
                  </a:schemeClr>
                </a:solidFill>
              </a:rPr>
              <a:t>Vangelisti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3D hexagons">
            <a:extLst>
              <a:ext uri="{FF2B5EF4-FFF2-40B4-BE49-F238E27FC236}">
                <a16:creationId xmlns:a16="http://schemas.microsoft.com/office/drawing/2014/main" id="{9696B493-F5D2-3A6D-36C7-AF1865C9C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8171" r="23279" b="-1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5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5E92-E1D6-8F4F-B358-B321EF9A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Was ist GPL?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BCAC-03D3-744A-8DDD-3F5CBD94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GPL </a:t>
            </a:r>
            <a:r>
              <a:rPr lang="en-GB" dirty="0" err="1"/>
              <a:t>ist</a:t>
            </a:r>
            <a:r>
              <a:rPr lang="en-GB" dirty="0"/>
              <a:t> die </a:t>
            </a:r>
            <a:r>
              <a:rPr lang="en-GB" dirty="0" err="1"/>
              <a:t>Abkürzung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GNU's General Public License und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der </a:t>
            </a:r>
            <a:r>
              <a:rPr lang="en-GB" dirty="0" err="1"/>
              <a:t>beliebtesten</a:t>
            </a:r>
            <a:r>
              <a:rPr lang="en-GB" dirty="0"/>
              <a:t> Open-Source-</a:t>
            </a:r>
            <a:r>
              <a:rPr lang="en-GB" dirty="0" err="1"/>
              <a:t>Lizenzen</a:t>
            </a:r>
            <a:r>
              <a:rPr lang="en-GB" dirty="0"/>
              <a:t>. Richard Stallman hat die GPL </a:t>
            </a:r>
            <a:r>
              <a:rPr lang="en-GB" dirty="0" err="1"/>
              <a:t>geschaffen</a:t>
            </a:r>
            <a:r>
              <a:rPr lang="en-GB" dirty="0"/>
              <a:t>, um die GNU-Software </a:t>
            </a:r>
            <a:r>
              <a:rPr lang="en-GB" dirty="0" err="1"/>
              <a:t>davor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schützen</a:t>
            </a:r>
            <a:r>
              <a:rPr lang="en-GB" dirty="0"/>
              <a:t>, </a:t>
            </a:r>
            <a:r>
              <a:rPr lang="en-GB" dirty="0" err="1"/>
              <a:t>proprietär</a:t>
            </a:r>
            <a:r>
              <a:rPr lang="en-GB" dirty="0"/>
              <a:t> </a:t>
            </a:r>
            <a:r>
              <a:rPr lang="en-GB" dirty="0" err="1"/>
              <a:t>gemacht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spezifische</a:t>
            </a:r>
            <a:r>
              <a:rPr lang="en-GB" dirty="0"/>
              <a:t> </a:t>
            </a:r>
            <a:r>
              <a:rPr lang="en-GB" dirty="0" err="1"/>
              <a:t>Umsetzung</a:t>
            </a:r>
            <a:r>
              <a:rPr lang="en-GB" dirty="0"/>
              <a:t> seines „Copyleft“-</a:t>
            </a:r>
            <a:r>
              <a:rPr lang="en-GB" dirty="0" err="1"/>
              <a:t>Konzepts</a:t>
            </a:r>
            <a:r>
              <a:rPr lang="en-GB" dirty="0"/>
              <a:t>.</a:t>
            </a:r>
          </a:p>
          <a:p>
            <a:r>
              <a:rPr lang="en-GB" dirty="0"/>
              <a:t>Die GNU GPL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Januar</a:t>
            </a:r>
            <a:r>
              <a:rPr lang="en-GB" dirty="0"/>
              <a:t> 1989 von </a:t>
            </a:r>
            <a:r>
              <a:rPr lang="en-GB" dirty="0">
                <a:hlinkClick r:id="rId2" tooltip="https://de.wikipedia.org/wiki/richard_stallman"/>
              </a:rPr>
              <a:t>Richard Stallman</a:t>
            </a:r>
            <a:r>
              <a:rPr lang="en-GB" dirty="0"/>
              <a:t>,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Gründer</a:t>
            </a:r>
            <a:r>
              <a:rPr lang="en-GB" dirty="0"/>
              <a:t> des </a:t>
            </a:r>
            <a:r>
              <a:rPr lang="en-GB" dirty="0">
                <a:hlinkClick r:id="rId3" tooltip="https://de.wikipedia.org/wiki/gnu-projekt"/>
              </a:rPr>
              <a:t>GNU-Projekts</a:t>
            </a:r>
            <a:r>
              <a:rPr lang="en-GB" dirty="0"/>
              <a:t>, </a:t>
            </a:r>
            <a:r>
              <a:rPr lang="en-GB" dirty="0" err="1"/>
              <a:t>geschrieben</a:t>
            </a:r>
            <a:r>
              <a:rPr lang="en-GB" dirty="0"/>
              <a:t>.</a:t>
            </a:r>
          </a:p>
          <a:p>
            <a:r>
              <a:rPr lang="en-GB" dirty="0"/>
              <a:t>Software, die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Freiheitsrechte</a:t>
            </a:r>
            <a:r>
              <a:rPr lang="en-GB" dirty="0"/>
              <a:t> </a:t>
            </a:r>
            <a:r>
              <a:rPr lang="en-GB" dirty="0" err="1"/>
              <a:t>gewährt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 </a:t>
            </a:r>
            <a:r>
              <a:rPr lang="en-GB" dirty="0">
                <a:hlinkClick r:id="rId4" tooltip="https://de.wikipedia.org/wiki/freie_software"/>
              </a:rPr>
              <a:t>Freie Software</a:t>
            </a:r>
            <a:r>
              <a:rPr lang="en-GB" dirty="0"/>
              <a:t> </a:t>
            </a:r>
            <a:r>
              <a:rPr lang="en-GB" dirty="0" err="1"/>
              <a:t>genannt</a:t>
            </a:r>
            <a:r>
              <a:rPr lang="en-GB" dirty="0"/>
              <a:t>; und </a:t>
            </a:r>
            <a:r>
              <a:rPr lang="en-GB" dirty="0" err="1"/>
              <a:t>wenn</a:t>
            </a:r>
            <a:r>
              <a:rPr lang="en-GB" dirty="0"/>
              <a:t> die Software </a:t>
            </a:r>
            <a:r>
              <a:rPr lang="en-GB" dirty="0" err="1"/>
              <a:t>einem</a:t>
            </a:r>
            <a:r>
              <a:rPr lang="en-GB" dirty="0"/>
              <a:t> </a:t>
            </a:r>
            <a:r>
              <a:rPr lang="en-GB" dirty="0">
                <a:hlinkClick r:id="rId5" tooltip="https://de.wikipedia.org/wiki/copyleft"/>
              </a:rPr>
              <a:t>Copyleft</a:t>
            </a:r>
            <a:r>
              <a:rPr lang="en-GB" dirty="0"/>
              <a:t> </a:t>
            </a:r>
            <a:r>
              <a:rPr lang="en-GB" dirty="0" err="1"/>
              <a:t>unterliegt</a:t>
            </a:r>
            <a:r>
              <a:rPr lang="en-GB" dirty="0"/>
              <a:t>, so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Rechte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Weitergabe</a:t>
            </a:r>
            <a:r>
              <a:rPr lang="en-GB" dirty="0"/>
              <a:t> (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ohne</a:t>
            </a:r>
            <a:r>
              <a:rPr lang="en-GB" dirty="0"/>
              <a:t> Software-</a:t>
            </a:r>
            <a:r>
              <a:rPr lang="en-GB" dirty="0" err="1"/>
              <a:t>Änderung</a:t>
            </a:r>
            <a:r>
              <a:rPr lang="en-GB" dirty="0"/>
              <a:t>, -</a:t>
            </a:r>
            <a:r>
              <a:rPr lang="en-GB" dirty="0" err="1"/>
              <a:t>Erweiterung</a:t>
            </a:r>
            <a:r>
              <a:rPr lang="en-GB" dirty="0"/>
              <a:t>,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Softwareteile-Wiederverwendung</a:t>
            </a:r>
            <a:r>
              <a:rPr lang="en-GB" dirty="0"/>
              <a:t>) </a:t>
            </a:r>
            <a:r>
              <a:rPr lang="en-GB" dirty="0" err="1"/>
              <a:t>beibehalten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Bei der GPL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beides</a:t>
            </a:r>
            <a:r>
              <a:rPr lang="en-GB" dirty="0"/>
              <a:t> der Fall.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15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7CE3-2363-4247-8B65-6D3CBABF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GPL 2 vs.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932D-22B2-CA45-8FB8-EFF5F0051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GPL 2.0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BFDF-B63D-7944-BFCC-F2FAC38B57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Released: 1991</a:t>
            </a:r>
          </a:p>
          <a:p>
            <a:r>
              <a:rPr lang="en-CH" dirty="0"/>
              <a:t>Beinhaltet Loopholes</a:t>
            </a:r>
          </a:p>
          <a:p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0D5AB-A6AC-6A49-A635-8CAC58B96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GPL 3.0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6A-86E0-554C-9E69-FA9665F000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H" dirty="0"/>
              <a:t>Released: 2007</a:t>
            </a:r>
          </a:p>
          <a:p>
            <a:r>
              <a:rPr lang="en-CH" dirty="0"/>
              <a:t>Längere Verfassung</a:t>
            </a:r>
          </a:p>
          <a:p>
            <a:r>
              <a:rPr lang="en-CH" dirty="0"/>
              <a:t>Besser kompatibel mit mehr Liziensen</a:t>
            </a:r>
          </a:p>
          <a:p>
            <a:pPr marL="22860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2051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0C5D-F290-144D-ADBE-83563272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4400" dirty="0"/>
              <a:t>Was darf ich mit dem Source Code Machen?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6BC-6DA4-124C-980E-BACD3F20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Erlaubt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: </a:t>
            </a:r>
            <a:r>
              <a:rPr lang="en-GB" dirty="0" err="1"/>
              <a:t>Kommerzielle</a:t>
            </a:r>
            <a:r>
              <a:rPr lang="en-GB" dirty="0"/>
              <a:t> </a:t>
            </a:r>
            <a:r>
              <a:rPr lang="en-GB" dirty="0" err="1"/>
              <a:t>Nutzung</a:t>
            </a:r>
            <a:r>
              <a:rPr lang="en-GB" dirty="0"/>
              <a:t>, </a:t>
            </a:r>
            <a:r>
              <a:rPr lang="en-GB" dirty="0" err="1"/>
              <a:t>Verteilung</a:t>
            </a:r>
            <a:r>
              <a:rPr lang="en-GB" dirty="0"/>
              <a:t>, </a:t>
            </a:r>
            <a:r>
              <a:rPr lang="en-GB" dirty="0" err="1"/>
              <a:t>Änderung</a:t>
            </a:r>
            <a:r>
              <a:rPr lang="en-GB" dirty="0"/>
              <a:t>, </a:t>
            </a:r>
            <a:r>
              <a:rPr lang="en-GB" dirty="0" err="1"/>
              <a:t>Patentnutzung</a:t>
            </a:r>
            <a:r>
              <a:rPr lang="en-GB" dirty="0"/>
              <a:t>, Private </a:t>
            </a:r>
            <a:r>
              <a:rPr lang="en-GB" dirty="0" err="1"/>
              <a:t>Nutzung</a:t>
            </a:r>
            <a:endParaRPr lang="en-GB" dirty="0"/>
          </a:p>
          <a:p>
            <a:r>
              <a:rPr lang="en-GB" dirty="0" err="1"/>
              <a:t>Konditionen</a:t>
            </a:r>
            <a:r>
              <a:rPr lang="en-GB" dirty="0"/>
              <a:t>: </a:t>
            </a:r>
            <a:r>
              <a:rPr lang="en-GB" dirty="0" err="1"/>
              <a:t>Quellcode</a:t>
            </a:r>
            <a:r>
              <a:rPr lang="en-GB" dirty="0"/>
              <a:t> </a:t>
            </a:r>
            <a:r>
              <a:rPr lang="en-GB" dirty="0" err="1"/>
              <a:t>offenlegen</a:t>
            </a:r>
            <a:r>
              <a:rPr lang="en-GB" dirty="0"/>
              <a:t>, </a:t>
            </a:r>
            <a:r>
              <a:rPr lang="en-GB" dirty="0" err="1"/>
              <a:t>Lizenz</a:t>
            </a:r>
            <a:r>
              <a:rPr lang="en-GB" dirty="0"/>
              <a:t>- und </a:t>
            </a:r>
            <a:r>
              <a:rPr lang="en-GB" dirty="0" err="1"/>
              <a:t>Urheberrechtshinweis</a:t>
            </a:r>
            <a:r>
              <a:rPr lang="en-GB" dirty="0"/>
              <a:t>, </a:t>
            </a:r>
            <a:r>
              <a:rPr lang="en-GB" dirty="0" err="1"/>
              <a:t>Nutzung</a:t>
            </a:r>
            <a:r>
              <a:rPr lang="en-GB" dirty="0"/>
              <a:t> von der </a:t>
            </a:r>
            <a:r>
              <a:rPr lang="en-GB" dirty="0" err="1"/>
              <a:t>selben</a:t>
            </a:r>
            <a:r>
              <a:rPr lang="en-GB" dirty="0"/>
              <a:t> </a:t>
            </a:r>
            <a:r>
              <a:rPr lang="en-GB" dirty="0" err="1"/>
              <a:t>Lizenz</a:t>
            </a:r>
            <a:r>
              <a:rPr lang="en-GB" dirty="0"/>
              <a:t>, </a:t>
            </a:r>
            <a:r>
              <a:rPr lang="en-GB" dirty="0" err="1"/>
              <a:t>Dokumentation</a:t>
            </a:r>
            <a:r>
              <a:rPr lang="en-GB" dirty="0"/>
              <a:t> von </a:t>
            </a:r>
            <a:r>
              <a:rPr lang="en-GB" dirty="0" err="1"/>
              <a:t>Änderungen</a:t>
            </a:r>
            <a:endParaRPr lang="en-GB" dirty="0"/>
          </a:p>
          <a:p>
            <a:r>
              <a:rPr lang="en-GB" dirty="0" err="1"/>
              <a:t>Limitationen</a:t>
            </a:r>
            <a:r>
              <a:rPr lang="en-GB" dirty="0"/>
              <a:t>: </a:t>
            </a:r>
            <a:r>
              <a:rPr lang="en-GB" dirty="0" err="1"/>
              <a:t>Beschränkung</a:t>
            </a:r>
            <a:r>
              <a:rPr lang="en-GB" dirty="0"/>
              <a:t> der </a:t>
            </a:r>
            <a:r>
              <a:rPr lang="en-GB" dirty="0" err="1"/>
              <a:t>Haftung</a:t>
            </a:r>
            <a:r>
              <a:rPr lang="en-GB" dirty="0"/>
              <a:t>,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Garantie</a:t>
            </a:r>
            <a:br>
              <a:rPr lang="en-GB" dirty="0"/>
            </a:b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2808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813F-CEB4-EA45-A370-C735EC93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4400" dirty="0"/>
              <a:t>Muss ich erwähnen, dass ich diesen Source Code in meiner Software verwende?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7A82-7537-914F-80A3-D6B7FC84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GB" dirty="0"/>
              <a:t>Die GPL </a:t>
            </a:r>
            <a:r>
              <a:rPr lang="en-GB" dirty="0" err="1"/>
              <a:t>verlangt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Sie den </a:t>
            </a:r>
            <a:r>
              <a:rPr lang="en-GB" dirty="0" err="1"/>
              <a:t>geänderten</a:t>
            </a:r>
            <a:r>
              <a:rPr lang="en-GB" dirty="0"/>
              <a:t> </a:t>
            </a:r>
            <a:r>
              <a:rPr lang="en-GB" dirty="0" err="1"/>
              <a:t>Quellcode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freigeben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Sie </a:t>
            </a:r>
            <a:r>
              <a:rPr lang="en-GB" dirty="0" err="1"/>
              <a:t>auch</a:t>
            </a:r>
            <a:r>
              <a:rPr lang="en-GB" dirty="0"/>
              <a:t> das </a:t>
            </a:r>
            <a:r>
              <a:rPr lang="en-GB" dirty="0" err="1"/>
              <a:t>geänderte</a:t>
            </a:r>
            <a:r>
              <a:rPr lang="en-GB" dirty="0"/>
              <a:t> </a:t>
            </a:r>
            <a:r>
              <a:rPr lang="en-GB" dirty="0" err="1"/>
              <a:t>Programm</a:t>
            </a:r>
            <a:r>
              <a:rPr lang="en-GB" dirty="0"/>
              <a:t> </a:t>
            </a:r>
            <a:r>
              <a:rPr lang="en-GB" dirty="0" err="1"/>
              <a:t>freigeben</a:t>
            </a:r>
            <a:r>
              <a:rPr lang="en-GB" dirty="0"/>
              <a:t>. </a:t>
            </a:r>
            <a:r>
              <a:rPr lang="en-GB" dirty="0" err="1"/>
              <a:t>Wenn</a:t>
            </a:r>
            <a:r>
              <a:rPr lang="en-GB" dirty="0"/>
              <a:t> Sie den </a:t>
            </a:r>
            <a:r>
              <a:rPr lang="en-GB" dirty="0" err="1"/>
              <a:t>Quellcode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Programms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</a:t>
            </a:r>
            <a:r>
              <a:rPr lang="en-GB" dirty="0" err="1"/>
              <a:t>persönlichen</a:t>
            </a:r>
            <a:r>
              <a:rPr lang="en-GB" dirty="0"/>
              <a:t> </a:t>
            </a:r>
            <a:r>
              <a:rPr lang="en-GB" dirty="0" err="1"/>
              <a:t>Gebrauch</a:t>
            </a:r>
            <a:r>
              <a:rPr lang="en-GB" dirty="0"/>
              <a:t> </a:t>
            </a:r>
            <a:r>
              <a:rPr lang="en-GB" dirty="0" err="1"/>
              <a:t>geändert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, </a:t>
            </a:r>
            <a:r>
              <a:rPr lang="en-GB" dirty="0" err="1"/>
              <a:t>müssen</a:t>
            </a:r>
            <a:r>
              <a:rPr lang="en-GB" dirty="0"/>
              <a:t> Sie den </a:t>
            </a:r>
            <a:r>
              <a:rPr lang="en-GB" dirty="0" err="1"/>
              <a:t>Quellcode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veröffentlichen</a:t>
            </a:r>
            <a:r>
              <a:rPr lang="en-GB" dirty="0"/>
              <a:t>. </a:t>
            </a:r>
            <a:r>
              <a:rPr lang="en-GB" dirty="0" err="1"/>
              <a:t>Wenn</a:t>
            </a:r>
            <a:r>
              <a:rPr lang="en-GB" dirty="0"/>
              <a:t> Sie </a:t>
            </a:r>
            <a:r>
              <a:rPr lang="en-GB" dirty="0" err="1"/>
              <a:t>jedoch</a:t>
            </a:r>
            <a:r>
              <a:rPr lang="en-GB" dirty="0"/>
              <a:t> das </a:t>
            </a:r>
            <a:r>
              <a:rPr lang="en-GB" dirty="0" err="1"/>
              <a:t>geänderte</a:t>
            </a:r>
            <a:r>
              <a:rPr lang="en-GB" dirty="0"/>
              <a:t> </a:t>
            </a:r>
            <a:r>
              <a:rPr lang="en-GB" dirty="0" err="1"/>
              <a:t>Programm</a:t>
            </a:r>
            <a:r>
              <a:rPr lang="en-GB" dirty="0"/>
              <a:t> der </a:t>
            </a:r>
            <a:r>
              <a:rPr lang="en-GB" dirty="0" err="1"/>
              <a:t>Öffentlichkeit</a:t>
            </a:r>
            <a:r>
              <a:rPr lang="en-GB" dirty="0"/>
              <a:t> </a:t>
            </a:r>
            <a:r>
              <a:rPr lang="en-GB" dirty="0" err="1"/>
              <a:t>zugänglich</a:t>
            </a:r>
            <a:r>
              <a:rPr lang="en-GB" dirty="0"/>
              <a:t> </a:t>
            </a:r>
            <a:r>
              <a:rPr lang="en-GB" dirty="0" err="1"/>
              <a:t>machen</a:t>
            </a:r>
            <a:r>
              <a:rPr lang="en-GB" dirty="0"/>
              <a:t>, </a:t>
            </a:r>
            <a:r>
              <a:rPr lang="en-GB" dirty="0" err="1"/>
              <a:t>müssen</a:t>
            </a:r>
            <a:r>
              <a:rPr lang="en-GB" dirty="0"/>
              <a:t> Sie </a:t>
            </a:r>
            <a:r>
              <a:rPr lang="en-GB" dirty="0" err="1"/>
              <a:t>auch</a:t>
            </a:r>
            <a:r>
              <a:rPr lang="en-GB" dirty="0"/>
              <a:t> den </a:t>
            </a:r>
            <a:r>
              <a:rPr lang="en-GB" dirty="0" err="1"/>
              <a:t>Quellcode</a:t>
            </a:r>
            <a:r>
              <a:rPr lang="en-GB" dirty="0"/>
              <a:t> </a:t>
            </a:r>
            <a:r>
              <a:rPr lang="en-GB" dirty="0" err="1"/>
              <a:t>veröffentlichen</a:t>
            </a:r>
            <a:r>
              <a:rPr lang="en-GB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673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F3F3-A8C8-DD4D-9484-8FDE1059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4400" dirty="0"/>
              <a:t>Wie ist die Haltung der Lizenz gegenüber kommerziellen Projekten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6CD5-8DEE-8E4F-BA6A-AE51CEDD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GB" dirty="0" err="1"/>
              <a:t>Wird</a:t>
            </a:r>
            <a:r>
              <a:rPr lang="en-GB" dirty="0"/>
              <a:t> Software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 err="1"/>
              <a:t>Verstoß</a:t>
            </a:r>
            <a:r>
              <a:rPr lang="en-GB" dirty="0"/>
              <a:t> </a:t>
            </a:r>
            <a:r>
              <a:rPr lang="en-GB" dirty="0" err="1"/>
              <a:t>gegen</a:t>
            </a:r>
            <a:r>
              <a:rPr lang="en-GB" dirty="0"/>
              <a:t> die GNU GPL </a:t>
            </a:r>
            <a:r>
              <a:rPr lang="en-GB" dirty="0" err="1"/>
              <a:t>Lizenzbedingungen</a:t>
            </a:r>
            <a:r>
              <a:rPr lang="en-GB" dirty="0"/>
              <a:t> </a:t>
            </a:r>
            <a:r>
              <a:rPr lang="en-GB" dirty="0" err="1"/>
              <a:t>angeboten</a:t>
            </a:r>
            <a:r>
              <a:rPr lang="en-GB" dirty="0"/>
              <a:t>, </a:t>
            </a:r>
            <a:r>
              <a:rPr lang="en-GB" dirty="0" err="1"/>
              <a:t>liegt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Urheberrechtsverstoß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. Der </a:t>
            </a:r>
            <a:r>
              <a:rPr lang="en-GB" dirty="0" err="1"/>
              <a:t>Rechteinhaber</a:t>
            </a:r>
            <a:r>
              <a:rPr lang="en-GB" dirty="0"/>
              <a:t> </a:t>
            </a:r>
            <a:r>
              <a:rPr lang="en-GB" dirty="0" err="1"/>
              <a:t>darf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Unterlassung</a:t>
            </a:r>
            <a:r>
              <a:rPr lang="en-GB" dirty="0"/>
              <a:t> und </a:t>
            </a:r>
            <a:r>
              <a:rPr lang="en-GB" dirty="0" err="1"/>
              <a:t>Erstattung</a:t>
            </a:r>
            <a:r>
              <a:rPr lang="en-GB" dirty="0"/>
              <a:t> von </a:t>
            </a:r>
            <a:r>
              <a:rPr lang="en-GB" dirty="0" err="1"/>
              <a:t>Abmahnkosten</a:t>
            </a:r>
            <a:r>
              <a:rPr lang="en-GB" dirty="0"/>
              <a:t> </a:t>
            </a:r>
            <a:r>
              <a:rPr lang="en-GB" dirty="0" err="1"/>
              <a:t>verlangen</a:t>
            </a:r>
            <a:r>
              <a:rPr lang="en-GB" dirty="0"/>
              <a:t>,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Zahlung</a:t>
            </a:r>
            <a:r>
              <a:rPr lang="en-GB" dirty="0"/>
              <a:t> von </a:t>
            </a:r>
            <a:r>
              <a:rPr lang="en-GB" dirty="0" err="1"/>
              <a:t>Schadensersatz</a:t>
            </a:r>
            <a:r>
              <a:rPr lang="en-GB" dirty="0"/>
              <a:t> (OLG Hamm, </a:t>
            </a:r>
            <a:r>
              <a:rPr lang="en-GB" dirty="0" err="1"/>
              <a:t>Urteil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13.06.2017, Az. </a:t>
            </a:r>
            <a:r>
              <a:rPr lang="en-GB" dirty="0">
                <a:hlinkClick r:id="rId2" tooltip="https://dejure.org/dienste/vernetzung/rechtsprechung?text=4%20u%2072/16"/>
              </a:rPr>
              <a:t>4 U 72/16</a:t>
            </a:r>
            <a:r>
              <a:rPr lang="en-GB" dirty="0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765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28D1-DB7A-A946-8A45-1A35E336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 dirty="0"/>
              <a:t>Gibt die Lizenzen Einschränkungen vor, wenn ich meinen Code unter anderen Lizenzen veröffentlichen möchte?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CAAA-A718-7944-AC28-874E9286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228600" indent="0">
              <a:buNone/>
            </a:pPr>
            <a:r>
              <a:rPr lang="en-GB" dirty="0"/>
              <a:t>Die GNU GPL hat </a:t>
            </a:r>
            <a:r>
              <a:rPr lang="en-GB" dirty="0" err="1"/>
              <a:t>eine</a:t>
            </a:r>
            <a:r>
              <a:rPr lang="en-GB" dirty="0"/>
              <a:t> Vielzahl von </a:t>
            </a:r>
            <a:r>
              <a:rPr lang="en-GB" dirty="0" err="1"/>
              <a:t>verschiedenen</a:t>
            </a:r>
            <a:r>
              <a:rPr lang="en-GB" dirty="0"/>
              <a:t> </a:t>
            </a:r>
            <a:r>
              <a:rPr lang="en-GB" dirty="0" err="1"/>
              <a:t>freizügigen</a:t>
            </a:r>
            <a:r>
              <a:rPr lang="en-GB" dirty="0"/>
              <a:t> </a:t>
            </a:r>
            <a:r>
              <a:rPr lang="en-GB" dirty="0" err="1"/>
              <a:t>Lizenzen</a:t>
            </a:r>
            <a:r>
              <a:rPr lang="en-GB" dirty="0"/>
              <a:t> die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kompatibel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 Bei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Kombination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GPL-</a:t>
            </a:r>
            <a:r>
              <a:rPr lang="en-GB" dirty="0" err="1"/>
              <a:t>lizenzierten</a:t>
            </a:r>
            <a:r>
              <a:rPr lang="en-GB" dirty="0"/>
              <a:t> Software-Code-</a:t>
            </a:r>
            <a:r>
              <a:rPr lang="en-GB" dirty="0" err="1"/>
              <a:t>Teilen</a:t>
            </a:r>
            <a:r>
              <a:rPr lang="en-GB" dirty="0"/>
              <a:t> 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solch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Entziehen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erlaubt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die </a:t>
            </a:r>
            <a:r>
              <a:rPr lang="en-GB" dirty="0" err="1"/>
              <a:t>durch</a:t>
            </a:r>
            <a:r>
              <a:rPr lang="en-GB" dirty="0"/>
              <a:t> die GPL-</a:t>
            </a:r>
            <a:r>
              <a:rPr lang="en-GB" dirty="0" err="1"/>
              <a:t>gewährten</a:t>
            </a:r>
            <a:r>
              <a:rPr lang="en-GB" dirty="0"/>
              <a:t> </a:t>
            </a:r>
            <a:r>
              <a:rPr lang="en-GB" dirty="0" err="1"/>
              <a:t>Freiheiten</a:t>
            </a:r>
            <a:r>
              <a:rPr lang="en-GB" dirty="0"/>
              <a:t> </a:t>
            </a:r>
            <a:r>
              <a:rPr lang="en-GB" dirty="0" err="1"/>
              <a:t>einschränken</a:t>
            </a:r>
            <a:r>
              <a:rPr lang="en-GB" dirty="0"/>
              <a:t> </a:t>
            </a:r>
            <a:r>
              <a:rPr lang="en-GB" dirty="0" err="1"/>
              <a:t>würde</a:t>
            </a:r>
            <a:r>
              <a:rPr lang="en-GB" dirty="0"/>
              <a:t>. GPL-</a:t>
            </a:r>
            <a:r>
              <a:rPr lang="en-GB" dirty="0" err="1"/>
              <a:t>lizenzierte</a:t>
            </a:r>
            <a:r>
              <a:rPr lang="en-GB" dirty="0"/>
              <a:t> Software-Code-</a:t>
            </a:r>
            <a:r>
              <a:rPr lang="en-GB" dirty="0" err="1"/>
              <a:t>Teile</a:t>
            </a:r>
            <a:r>
              <a:rPr lang="en-GB" dirty="0"/>
              <a:t> </a:t>
            </a:r>
            <a:r>
              <a:rPr lang="en-GB" dirty="0" err="1"/>
              <a:t>dürfen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verändert</a:t>
            </a:r>
            <a:r>
              <a:rPr lang="en-GB" dirty="0"/>
              <a:t>, </a:t>
            </a:r>
            <a:r>
              <a:rPr lang="en-GB" dirty="0" err="1"/>
              <a:t>erweitert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Software-</a:t>
            </a:r>
            <a:r>
              <a:rPr lang="en-GB" dirty="0" err="1"/>
              <a:t>Teilen</a:t>
            </a:r>
            <a:r>
              <a:rPr lang="en-GB" dirty="0"/>
              <a:t> </a:t>
            </a:r>
            <a:r>
              <a:rPr lang="en-GB" dirty="0" err="1"/>
              <a:t>zusammengefügt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das </a:t>
            </a:r>
            <a:r>
              <a:rPr lang="en-GB" dirty="0" err="1"/>
              <a:t>kombinierte</a:t>
            </a:r>
            <a:r>
              <a:rPr lang="en-GB" dirty="0"/>
              <a:t> </a:t>
            </a:r>
            <a:r>
              <a:rPr lang="en-GB" dirty="0" err="1"/>
              <a:t>Resultat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,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Empfängern</a:t>
            </a:r>
            <a:r>
              <a:rPr lang="en-GB" dirty="0"/>
              <a:t> die </a:t>
            </a:r>
            <a:r>
              <a:rPr lang="en-GB" dirty="0" err="1"/>
              <a:t>Freiheiten</a:t>
            </a:r>
            <a:r>
              <a:rPr lang="en-GB" dirty="0"/>
              <a:t> der GPL </a:t>
            </a:r>
            <a:r>
              <a:rPr lang="en-GB" dirty="0" err="1"/>
              <a:t>gewährt</a:t>
            </a:r>
            <a:r>
              <a:rPr lang="en-GB" dirty="0"/>
              <a:t> (das Copyleft der GPL muss </a:t>
            </a:r>
            <a:r>
              <a:rPr lang="en-GB" dirty="0" err="1"/>
              <a:t>erhalten</a:t>
            </a:r>
            <a:r>
              <a:rPr lang="en-GB" dirty="0"/>
              <a:t> </a:t>
            </a:r>
            <a:r>
              <a:rPr lang="en-GB" dirty="0" err="1"/>
              <a:t>bleiben</a:t>
            </a:r>
            <a:r>
              <a:rPr lang="en-GB" dirty="0"/>
              <a:t>).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465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ention - Imgflip">
            <a:extLst>
              <a:ext uri="{FF2B5EF4-FFF2-40B4-BE49-F238E27FC236}">
                <a16:creationId xmlns:a16="http://schemas.microsoft.com/office/drawing/2014/main" id="{E0AD4B73-90B7-814D-9D09-70A38E06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6" y="483016"/>
            <a:ext cx="11218583" cy="59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Tok: Who Is Quandale Dingle? Pennsauken High School Footballer Meme">
            <a:extLst>
              <a:ext uri="{FF2B5EF4-FFF2-40B4-BE49-F238E27FC236}">
                <a16:creationId xmlns:a16="http://schemas.microsoft.com/office/drawing/2014/main" id="{0E46C60A-93CE-0743-8F30-A2C12BC9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468" y="749508"/>
            <a:ext cx="3187516" cy="235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DBF9A6-0F3B-E944-B4A2-4B7415700A2E}"/>
              </a:ext>
            </a:extLst>
          </p:cNvPr>
          <p:cNvGrpSpPr/>
          <p:nvPr/>
        </p:nvGrpSpPr>
        <p:grpSpPr>
          <a:xfrm>
            <a:off x="8020617" y="590660"/>
            <a:ext cx="4161600" cy="4707720"/>
            <a:chOff x="8020617" y="590660"/>
            <a:chExt cx="4161600" cy="47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FDCC4E-3E91-CD4A-8961-8716A5A7E6E9}"/>
                    </a:ext>
                  </a:extLst>
                </p14:cNvPr>
                <p14:cNvContentPartPr/>
                <p14:nvPr/>
              </p14:nvContentPartPr>
              <p14:xfrm>
                <a:off x="8020617" y="590660"/>
                <a:ext cx="4161600" cy="324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FDCC4E-3E91-CD4A-8961-8716A5A7E6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7617" y="527660"/>
                  <a:ext cx="4287240" cy="33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C773D4-B16D-FF4A-B3BC-43797068970B}"/>
                    </a:ext>
                  </a:extLst>
                </p14:cNvPr>
                <p14:cNvContentPartPr/>
                <p14:nvPr/>
              </p14:nvContentPartPr>
              <p14:xfrm>
                <a:off x="10360617" y="4381100"/>
                <a:ext cx="4320" cy="91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C773D4-B16D-FF4A-B3BC-4379706897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97617" y="4318100"/>
                  <a:ext cx="129960" cy="10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993151-BB7E-F142-9827-8B1AB848976B}"/>
                    </a:ext>
                  </a:extLst>
                </p14:cNvPr>
                <p14:cNvContentPartPr/>
                <p14:nvPr/>
              </p14:nvContentPartPr>
              <p14:xfrm>
                <a:off x="10373937" y="4165100"/>
                <a:ext cx="334800" cy="59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993151-BB7E-F142-9827-8B1AB84897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10937" y="4102100"/>
                  <a:ext cx="4604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E07E7D-8A41-0E41-823F-A0A50B9A8E02}"/>
                    </a:ext>
                  </a:extLst>
                </p14:cNvPr>
                <p14:cNvContentPartPr/>
                <p14:nvPr/>
              </p14:nvContentPartPr>
              <p14:xfrm>
                <a:off x="9681657" y="4147460"/>
                <a:ext cx="608040" cy="65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E07E7D-8A41-0E41-823F-A0A50B9A8E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19017" y="4084820"/>
                  <a:ext cx="733680" cy="77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524638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420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LuminousVTI</vt:lpstr>
      <vt:lpstr>GPL 2.0/3.0</vt:lpstr>
      <vt:lpstr>Was ist GPL?</vt:lpstr>
      <vt:lpstr>GPL 2 vs. 3</vt:lpstr>
      <vt:lpstr>Was darf ich mit dem Source Code Machen?</vt:lpstr>
      <vt:lpstr>Muss ich erwähnen, dass ich diesen Source Code in meiner Software verwende?</vt:lpstr>
      <vt:lpstr>Wie ist die Haltung der Lizenz gegenüber kommerziellen Projekten</vt:lpstr>
      <vt:lpstr>Gibt die Lizenzen Einschränkungen vor, wenn ich meinen Code unter anderen Lizenzen veröffentlichen möchte?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GPL 2.0/3.0</dc:title>
  <dc:creator>BBZW-Emmen;BBZW-Sursee; Beqiraj Florian</dc:creator>
  <cp:lastModifiedBy>BBZW-Emmen;BBZW-Sursee; Beqiraj Florian</cp:lastModifiedBy>
  <cp:revision>3</cp:revision>
  <dcterms:created xsi:type="dcterms:W3CDTF">2022-03-31T12:03:48Z</dcterms:created>
  <dcterms:modified xsi:type="dcterms:W3CDTF">2022-03-31T12:31:51Z</dcterms:modified>
</cp:coreProperties>
</file>