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9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77"/>
      <p:regular r:id="rId22"/>
      <p:bold r:id="rId23"/>
      <p:italic r:id="rId24"/>
      <p:bold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Nunito Light" pitchFamily="2" charset="77"/>
      <p:regular r:id="rId30"/>
      <p:bold r:id="rId31"/>
      <p:italic r:id="rId32"/>
      <p:boldItalic r:id="rId33"/>
    </p:embeddedFont>
    <p:embeddedFont>
      <p:font typeface="Wingdings 2" pitchFamily="2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63"/>
  </p:normalViewPr>
  <p:slideViewPr>
    <p:cSldViewPr snapToGrid="0" snapToObjects="1">
      <p:cViewPr varScale="1">
        <p:scale>
          <a:sx n="131" d="100"/>
          <a:sy n="131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ffe9d2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ffe9d2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feb1f113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feb1f113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feb1f113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feb1f113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feb1f113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feb1f113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99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eb1f113_2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eb1f113_2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eb1f113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eb1f113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feb1f11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feb1f11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feb1f113_2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feb1f113_2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feb1f113_2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feb1f113_2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feb1f113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feb1f113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feb1f113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feb1f113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feb1f11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feb1f11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804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359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848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212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7953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994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184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38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7638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820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21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2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62648" y="2065376"/>
            <a:ext cx="8628434" cy="66429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cap="none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Software Engineering 2 Project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996927"/>
            <a:ext cx="53613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cap="none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made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700" cap="none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Luca Alessandrelli 846260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Caraffa 919970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Bionda 921082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83" y="1084569"/>
            <a:ext cx="1141657" cy="9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9FD6C-D363-E842-B06D-ABC89762DE37}"/>
              </a:ext>
            </a:extLst>
          </p:cNvPr>
          <p:cNvSpPr txBox="1"/>
          <p:nvPr/>
        </p:nvSpPr>
        <p:spPr>
          <a:xfrm>
            <a:off x="2058469" y="499793"/>
            <a:ext cx="534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School of Industrial and Information Engineering </a:t>
            </a:r>
          </a:p>
          <a:p>
            <a:pPr algn="ctr"/>
            <a:r>
              <a:rPr lang="en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 </a:t>
            </a: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5894325" y="954477"/>
            <a:ext cx="264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interfaced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third parties and partner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956125" y="3084240"/>
            <a:ext cx="25860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retrieve information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956124" y="3728502"/>
            <a:ext cx="2876979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support system operations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</a:t>
            </a: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601950" y="1069175"/>
            <a:ext cx="2064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the system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601950" y="1986348"/>
            <a:ext cx="17229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of our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6601950" y="2648750"/>
            <a:ext cx="1863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 the external world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50" y="578625"/>
            <a:ext cx="5060049" cy="4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452800" y="17311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52800" y="2199188"/>
            <a:ext cx="3157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Dependency between components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52800" y="29443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Implementation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38" y="1295400"/>
            <a:ext cx="3067649" cy="15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50" y="3005934"/>
            <a:ext cx="5280627" cy="165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Integration and Test Plan</a:t>
            </a:r>
          </a:p>
        </p:txBody>
      </p:sp>
      <p:sp>
        <p:nvSpPr>
          <p:cNvPr id="276" name="Google Shape;276;p25"/>
          <p:cNvSpPr txBox="1"/>
          <p:nvPr/>
        </p:nvSpPr>
        <p:spPr>
          <a:xfrm>
            <a:off x="335700" y="10358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335700" y="1405100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Unit testing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35700" y="17660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35700" y="2091931"/>
            <a:ext cx="31575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Incremental Integration and Testing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121675" y="3597763"/>
            <a:ext cx="202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Nunito"/>
              </a:rPr>
              <a:t>System Testing</a:t>
            </a:r>
            <a:endParaRPr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601650" y="3047950"/>
            <a:ext cx="2293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Query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03800" y="4215850"/>
            <a:ext cx="1557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Algorithm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768750" y="4147600"/>
            <a:ext cx="2020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Recovery after failure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2351875" y="3981600"/>
            <a:ext cx="4170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5"/>
          <p:cNvCxnSpPr/>
          <p:nvPr/>
        </p:nvCxnSpPr>
        <p:spPr>
          <a:xfrm flipH="1">
            <a:off x="1288150" y="4047775"/>
            <a:ext cx="29280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5"/>
          <p:cNvCxnSpPr/>
          <p:nvPr/>
        </p:nvCxnSpPr>
        <p:spPr>
          <a:xfrm rot="10800000">
            <a:off x="1580950" y="3436850"/>
            <a:ext cx="246000" cy="2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33683-3EA1-FB4C-85E3-32060E4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680230"/>
            <a:ext cx="7505700" cy="808102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>
                <a:solidFill>
                  <a:schemeClr val="accent1"/>
                </a:solidFill>
              </a:rPr>
              <a:t>Thank</a:t>
            </a:r>
            <a:r>
              <a:rPr lang="it-IT" sz="4000" dirty="0">
                <a:solidFill>
                  <a:schemeClr val="accent1"/>
                </a:solidFill>
              </a:rPr>
              <a:t> </a:t>
            </a:r>
            <a:r>
              <a:rPr lang="it-IT" sz="4000" dirty="0" err="1">
                <a:solidFill>
                  <a:schemeClr val="accent1"/>
                </a:solidFill>
              </a:rPr>
              <a:t>you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C9F92-FD04-C945-91F2-10F11C5F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5" y="83974"/>
            <a:ext cx="8492247" cy="3941551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146050" indent="0" algn="ctr">
              <a:buNone/>
            </a:pPr>
            <a:r>
              <a:rPr lang="it-IT" sz="18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 </a:t>
            </a:r>
            <a:r>
              <a:rPr lang="it-IT" sz="18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Documents</a:t>
            </a:r>
            <a:endParaRPr lang="it-IT" sz="1800" dirty="0">
              <a:solidFill>
                <a:schemeClr val="accent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46050" indent="0">
              <a:buNone/>
            </a:pP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i="1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963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B90F0490-F1C7-5546-B84B-15491BAD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6" y="1047012"/>
            <a:ext cx="8492247" cy="3941551"/>
          </a:xfrm>
          <a:solidFill>
            <a:schemeClr val="bg1">
              <a:alpha val="84000"/>
            </a:schemeClr>
          </a:solidFill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 Analysis and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Specification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600" dirty="0" err="1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</a:t>
            </a:r>
            <a:r>
              <a:rPr lang="it-IT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"Structure of RASD".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"Use of Alloy in RE".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www.lucidchart.com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endParaRPr lang="en" sz="1600" dirty="0">
              <a:solidFill>
                <a:schemeClr val="accent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Document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Specification Document "Mandatory Project Assignment AY 2018-2019".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"Design".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Slides about "Implementation, Integration and Test Plan".</a:t>
            </a:r>
            <a:b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www.nomagic.com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/products/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magicdraw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Mockups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www.fluidui.com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https://www.simbla.com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Component Diagram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online.visual-paradigm.com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Diagrams created with https://</a:t>
            </a:r>
            <a:r>
              <a:rPr lang="en" sz="1600" dirty="0" err="1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www.draw.io</a:t>
            </a:r>
            <a:r>
              <a:rPr lang="en" sz="1600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endParaRPr lang="it-IT" dirty="0"/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1E102DD0-AF83-4E49-B2FE-F424ED7E9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Reference </a:t>
            </a: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Documents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0277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60250" y="1904088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Partner Application (a),(b),(D.1)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60250" y="2441844"/>
            <a:ext cx="3771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Individuals accept Individual Request one by one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439950" y="2240938"/>
            <a:ext cx="4011600" cy="1252200"/>
          </a:xfrm>
          <a:prstGeom prst="mathMultiply">
            <a:avLst>
              <a:gd name="adj1" fmla="val 23520"/>
            </a:avLst>
          </a:prstGeom>
          <a:solidFill>
            <a:srgbClr val="12335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560250" y="3343600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Privacy Policy Conditions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rgbClr val="00206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sp>
        <p:nvSpPr>
          <p:cNvPr id="149" name="Google Shape;149;p15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60250" y="1904108"/>
            <a:ext cx="3939694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No additional service for third parties (d)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560250" y="2470025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Using historical data to check user’s health status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</a:t>
            </a: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50" y="2797900"/>
            <a:ext cx="1537050" cy="16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560249" y="1904100"/>
            <a:ext cx="3955597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Organize runs and invite athletes (c),(d)</a:t>
            </a:r>
            <a:endParaRPr sz="10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560249" y="2571750"/>
            <a:ext cx="3844279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Accepting/Discarding invites to runs (f)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560249" y="3234844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Spectate the present runs (e)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2401200" y="10614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616800" y="1618950"/>
            <a:ext cx="5657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G.2  Provide to third parties, the user’s position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and health status.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76400" y="2381550"/>
            <a:ext cx="5181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R.7   The system should allow third parties to send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information requests.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151050" y="3157675"/>
            <a:ext cx="4961818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R.10 The system has to send to the third party all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the raw data collected until the moment of  the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request.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4" y="3556948"/>
            <a:ext cx="1441850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84" name="Google Shape;184;p18"/>
          <p:cNvSpPr txBox="1"/>
          <p:nvPr/>
        </p:nvSpPr>
        <p:spPr>
          <a:xfrm>
            <a:off x="2401200" y="10509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AutomatedS0S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616800" y="1608450"/>
            <a:ext cx="5791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G.7  Send an ambulance to user’s location whenever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certain parameters are below the threshold.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3509124"/>
            <a:ext cx="1432450" cy="13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8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76400" y="2371050"/>
            <a:ext cx="5505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R.23    The application has to control health status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with data retrieved in local to immediately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realize  whether certain parameters are critical</a:t>
            </a:r>
            <a:r>
              <a:rPr lang="en" sz="1700" dirty="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151050" y="3315150"/>
            <a:ext cx="52323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R.24/R.26  The application sends an ambulance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request to the nearest hospital whenever 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parameters are critical, repeating it until an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answer from the hospital is reached.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96" name="Google Shape;196;p19"/>
          <p:cNvSpPr txBox="1"/>
          <p:nvPr/>
        </p:nvSpPr>
        <p:spPr>
          <a:xfrm>
            <a:off x="2401200" y="107235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16800" y="1629875"/>
            <a:ext cx="579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G.9   Allow athlete to enroll on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616800" y="3001675"/>
            <a:ext cx="57918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G.10  Allow spectators to watch in real time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every athletes in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750" y="1960638"/>
            <a:ext cx="509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R.35  Deny user to enroll to a run if maximum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number of participants is already reached.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750" y="3731812"/>
            <a:ext cx="5010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R.38 The application receives and displays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all the other athletes involved</a:t>
            </a: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Montserrat"/>
                <a:sym typeface="Montserrat"/>
              </a:rPr>
              <a:t>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0" y="3470816"/>
            <a:ext cx="1201675" cy="1295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75" y="120025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</a:t>
            </a:r>
            <a:r>
              <a:rPr lang="en" sz="1000"/>
              <a:t>I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</a:t>
            </a: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and Patterns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710775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F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Model</a:t>
            </a:r>
            <a:endParaRPr sz="2400" dirty="0">
              <a:solidFill>
                <a:srgbClr val="00FF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22060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View</a:t>
            </a:r>
            <a:endParaRPr sz="2400" dirty="0">
              <a:solidFill>
                <a:srgbClr val="FF00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957300" y="4423300"/>
            <a:ext cx="151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Controller</a:t>
            </a:r>
            <a:endParaRPr sz="2400" dirty="0">
              <a:solidFill>
                <a:srgbClr val="0000FF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 rot="2171">
            <a:off x="5936538" y="3042907"/>
            <a:ext cx="950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5109100" y="3304900"/>
            <a:ext cx="1361400" cy="1070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RMI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9333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 and Patterns</a:t>
            </a:r>
            <a:endParaRPr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{5C7BF86C-5FF8-2942-8DF0-F3BC0E75C193}tf10001123</Template>
  <TotalTime>115</TotalTime>
  <Words>488</Words>
  <Application>Microsoft Macintosh PowerPoint</Application>
  <PresentationFormat>Presentazione su schermo (16:9)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Helvetica Neue Light</vt:lpstr>
      <vt:lpstr>Arial</vt:lpstr>
      <vt:lpstr>Wingdings 2</vt:lpstr>
      <vt:lpstr>Nunito Light</vt:lpstr>
      <vt:lpstr>Helvetica Neue UltraLight</vt:lpstr>
      <vt:lpstr>Helvetica Neue Thin</vt:lpstr>
      <vt:lpstr>Gill Sans MT</vt:lpstr>
      <vt:lpstr>Montserrat</vt:lpstr>
      <vt:lpstr>Helvetica Neue</vt:lpstr>
      <vt:lpstr>Calibri</vt:lpstr>
      <vt:lpstr>Dividendi</vt:lpstr>
      <vt:lpstr>Software Engineering 2 Project</vt:lpstr>
      <vt:lpstr>Some assumptions we made </vt:lpstr>
      <vt:lpstr>Some assumptions we made </vt:lpstr>
      <vt:lpstr>Some assumptions we made</vt:lpstr>
      <vt:lpstr>Goal and Requirements </vt:lpstr>
      <vt:lpstr>Goal and Requirements </vt:lpstr>
      <vt:lpstr>Goal and Requirements </vt:lpstr>
      <vt:lpstr>System Architecture and Patterns</vt:lpstr>
      <vt:lpstr>System Architecture and Patterns</vt:lpstr>
      <vt:lpstr>System’s Components </vt:lpstr>
      <vt:lpstr>System’s Components</vt:lpstr>
      <vt:lpstr>Implementation</vt:lpstr>
      <vt:lpstr>Integration and Test Plan</vt:lpstr>
      <vt:lpstr>Thank you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 Project</dc:title>
  <cp:lastModifiedBy>Andrea Caraffa</cp:lastModifiedBy>
  <cp:revision>10</cp:revision>
  <dcterms:modified xsi:type="dcterms:W3CDTF">2018-12-17T20:14:07Z</dcterms:modified>
</cp:coreProperties>
</file>