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24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ill Sans MT" panose="020B0502020104020203" pitchFamily="34" charset="77"/>
      <p:regular r:id="rId20"/>
      <p:bold r:id="rId21"/>
      <p:italic r:id="rId22"/>
      <p:boldItalic r:id="rId23"/>
    </p:embeddedFont>
    <p:embeddedFont>
      <p:font typeface="Montserrat" pitchFamily="2" charset="77"/>
      <p:regular r:id="rId24"/>
      <p:bold r:id="rId25"/>
      <p:italic r:id="rId26"/>
      <p:boldItalic r:id="rId27"/>
    </p:embeddedFont>
    <p:embeddedFont>
      <p:font typeface="Nunito Light" pitchFamily="2" charset="77"/>
      <p:regular r:id="rId28"/>
      <p:bold r:id="rId29"/>
      <p:italic r:id="rId30"/>
      <p:boldItalic r:id="rId31"/>
    </p:embeddedFont>
    <p:embeddedFont>
      <p:font typeface="Wingdings 2" pitchFamily="2" charset="2"/>
      <p:regular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2"/>
  </p:normalViewPr>
  <p:slideViewPr>
    <p:cSldViewPr snapToGrid="0" snapToObjects="1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9ffe9d2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9ffe9d2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9feb1f113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9feb1f113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9feb1f113_0_1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9feb1f113_0_1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9feb1f113_0_1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9feb1f113_0_1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feb1f113_2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feb1f113_2_1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feb1f113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feb1f113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feb1f113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feb1f113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9feb1f113_2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9feb1f113_2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feb1f113_2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feb1f113_2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9feb1f113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9feb1f113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9feb1f113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9feb1f113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9feb1f113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9feb1f113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00501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897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4742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866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2862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64415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9561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3350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673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5445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4793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9860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3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58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101253" y="1223200"/>
            <a:ext cx="6941489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cap="none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Software Engineering 2 Project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91347" y="2840454"/>
            <a:ext cx="53613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cap="none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made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it-IT" sz="700" cap="none" dirty="0">
              <a:solidFill>
                <a:schemeClr val="bg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 cap="non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Luca Alessandrelli 846260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 cap="non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Andrea Caraffa 919970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700" cap="non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Andrea Bionda 921082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998" y="491260"/>
            <a:ext cx="1330001" cy="10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25" y="1069175"/>
            <a:ext cx="7274312" cy="376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25" y="1069175"/>
            <a:ext cx="7274312" cy="37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2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 err="1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System’s</a:t>
            </a: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 Components </a:t>
            </a:r>
          </a:p>
        </p:txBody>
      </p:sp>
      <p:pic>
        <p:nvPicPr>
          <p:cNvPr id="245" name="Google Shape;2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725" y="1069175"/>
            <a:ext cx="7274312" cy="37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2"/>
          <p:cNvSpPr txBox="1"/>
          <p:nvPr/>
        </p:nvSpPr>
        <p:spPr>
          <a:xfrm>
            <a:off x="5894325" y="954477"/>
            <a:ext cx="2647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interfaced 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with third parties and partner applications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5956125" y="3084240"/>
            <a:ext cx="25860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that retrieve information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5956124" y="3728502"/>
            <a:ext cx="2876979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that support system operations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 err="1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System’s</a:t>
            </a: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 Components</a:t>
            </a:r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25" y="1069175"/>
            <a:ext cx="6042991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25" y="1069175"/>
            <a:ext cx="6042991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725" y="1069175"/>
            <a:ext cx="6042991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3"/>
          <p:cNvSpPr txBox="1"/>
          <p:nvPr/>
        </p:nvSpPr>
        <p:spPr>
          <a:xfrm>
            <a:off x="6601950" y="1069175"/>
            <a:ext cx="2064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interfaced with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the system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6601950" y="1986348"/>
            <a:ext cx="17229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of our applications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6601950" y="2648750"/>
            <a:ext cx="18633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interfaced with the external world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450" y="578625"/>
            <a:ext cx="5060049" cy="42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4"/>
          <p:cNvSpPr txBox="1"/>
          <p:nvPr/>
        </p:nvSpPr>
        <p:spPr>
          <a:xfrm>
            <a:off x="452800" y="1731175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Critical components first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452800" y="2199188"/>
            <a:ext cx="3157500" cy="6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Dependency between components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452800" y="2944313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Top-Down approach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 err="1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Implementation</a:t>
            </a:r>
            <a:endParaRPr lang="it-IT" cap="none" dirty="0">
              <a:solidFill>
                <a:schemeClr val="accent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ExtraLight"/>
              <a:sym typeface="Nunito ExtraLigh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038" y="1295400"/>
            <a:ext cx="3067649" cy="154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550" y="3005934"/>
            <a:ext cx="5280627" cy="165166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5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Integration and Test Plan</a:t>
            </a:r>
          </a:p>
        </p:txBody>
      </p:sp>
      <p:sp>
        <p:nvSpPr>
          <p:cNvPr id="276" name="Google Shape;276;p25"/>
          <p:cNvSpPr txBox="1"/>
          <p:nvPr/>
        </p:nvSpPr>
        <p:spPr>
          <a:xfrm>
            <a:off x="335700" y="1035875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Critical components first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335700" y="1405100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Unit testing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335700" y="1766013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Top-Down approach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335700" y="2091931"/>
            <a:ext cx="31575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Incremental Integration and Testing approach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Montserrat"/>
              <a:sym typeface="Montserrat"/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1121675" y="3597763"/>
            <a:ext cx="2020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sym typeface="Nunito"/>
              </a:rPr>
              <a:t>System Testing</a:t>
            </a:r>
            <a:endParaRPr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601650" y="3047950"/>
            <a:ext cx="2293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Query Optimization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403800" y="4215850"/>
            <a:ext cx="15576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Algorithm Optimization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2768750" y="4147600"/>
            <a:ext cx="20205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Recovery after failure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Montserrat"/>
              <a:sym typeface="Montserrat"/>
            </a:endParaRPr>
          </a:p>
        </p:txBody>
      </p:sp>
      <p:cxnSp>
        <p:nvCxnSpPr>
          <p:cNvPr id="284" name="Google Shape;284;p25"/>
          <p:cNvCxnSpPr/>
          <p:nvPr/>
        </p:nvCxnSpPr>
        <p:spPr>
          <a:xfrm>
            <a:off x="2351875" y="3981600"/>
            <a:ext cx="417000" cy="3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25"/>
          <p:cNvCxnSpPr/>
          <p:nvPr/>
        </p:nvCxnSpPr>
        <p:spPr>
          <a:xfrm flipH="1">
            <a:off x="1288150" y="4047775"/>
            <a:ext cx="292800" cy="27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25"/>
          <p:cNvCxnSpPr/>
          <p:nvPr/>
        </p:nvCxnSpPr>
        <p:spPr>
          <a:xfrm rot="10800000">
            <a:off x="1580950" y="3436850"/>
            <a:ext cx="246000" cy="27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4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Some assumptions we made </a:t>
            </a: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88" y="1243175"/>
            <a:ext cx="1537075" cy="16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899" y="3017512"/>
            <a:ext cx="1628450" cy="13688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4209825" y="1204000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Data4Help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4560250" y="1904088"/>
            <a:ext cx="3771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Partner Application (a),(b),(D.1)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4560250" y="2441844"/>
            <a:ext cx="37710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Individuals accept Individual Request one by one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4439950" y="2240938"/>
            <a:ext cx="4011600" cy="1252200"/>
          </a:xfrm>
          <a:prstGeom prst="mathMultiply">
            <a:avLst>
              <a:gd name="adj1" fmla="val 23520"/>
            </a:avLst>
          </a:prstGeom>
          <a:solidFill>
            <a:srgbClr val="12335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4560250" y="3343600"/>
            <a:ext cx="3771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Privacy Policy Conditions (e)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419" y="1132775"/>
            <a:ext cx="1799506" cy="169301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rgbClr val="00206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Some assumptions we made </a:t>
            </a:r>
          </a:p>
        </p:txBody>
      </p:sp>
      <p:sp>
        <p:nvSpPr>
          <p:cNvPr id="149" name="Google Shape;149;p15"/>
          <p:cNvSpPr txBox="1"/>
          <p:nvPr/>
        </p:nvSpPr>
        <p:spPr>
          <a:xfrm>
            <a:off x="4209825" y="1204000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AutomatedSOS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4560250" y="1904108"/>
            <a:ext cx="3939694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No additional service for third parties (d)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4560250" y="2470025"/>
            <a:ext cx="37710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Using historical data to check user’s health status (e)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88" y="1243175"/>
            <a:ext cx="1537075" cy="16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899" y="3017512"/>
            <a:ext cx="1628450" cy="136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Some assumptions we made</a:t>
            </a: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650" y="2797900"/>
            <a:ext cx="1537050" cy="165748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4209825" y="1204000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Track4Run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4560249" y="1904100"/>
            <a:ext cx="3955597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Organize runs and invite athletes (c),(d)</a:t>
            </a:r>
            <a:endParaRPr sz="10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4560249" y="2571750"/>
            <a:ext cx="3844279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Accepting/Discarding invites to runs (f)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4560249" y="3234844"/>
            <a:ext cx="37710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Spectate the present runs (e)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3419" y="1132775"/>
            <a:ext cx="1799506" cy="169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288" y="1243175"/>
            <a:ext cx="1537075" cy="16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899" y="3017512"/>
            <a:ext cx="1628450" cy="136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Goal and Requirements </a:t>
            </a:r>
          </a:p>
        </p:txBody>
      </p:sp>
      <p:sp>
        <p:nvSpPr>
          <p:cNvPr id="172" name="Google Shape;172;p17"/>
          <p:cNvSpPr txBox="1"/>
          <p:nvPr/>
        </p:nvSpPr>
        <p:spPr>
          <a:xfrm>
            <a:off x="2401200" y="1061425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Data4Help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2616800" y="1618950"/>
            <a:ext cx="56577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G.2  Provide to third parties, the user’s position 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and health status.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3176400" y="2381550"/>
            <a:ext cx="5181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R.7   The system should allow third parties to send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information requests.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3151050" y="3157675"/>
            <a:ext cx="52323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R.10 The system has to send to the third party all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the raw data collected until the moment of  the   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request.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cxnSp>
        <p:nvCxnSpPr>
          <p:cNvPr id="176" name="Google Shape;176;p17"/>
          <p:cNvCxnSpPr/>
          <p:nvPr/>
        </p:nvCxnSpPr>
        <p:spPr>
          <a:xfrm rot="10800000" flipH="1">
            <a:off x="1146124" y="2857948"/>
            <a:ext cx="327600" cy="6990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74" y="3556948"/>
            <a:ext cx="1441850" cy="12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113099"/>
            <a:ext cx="1582050" cy="1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Goal and Requirements </a:t>
            </a:r>
          </a:p>
        </p:txBody>
      </p:sp>
      <p:sp>
        <p:nvSpPr>
          <p:cNvPr id="184" name="Google Shape;184;p18"/>
          <p:cNvSpPr txBox="1"/>
          <p:nvPr/>
        </p:nvSpPr>
        <p:spPr>
          <a:xfrm>
            <a:off x="2401200" y="1050925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AutomatedS0S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2616800" y="1608450"/>
            <a:ext cx="5791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G.7  Send an ambulance to user’s location whenever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certain parameters are below the threshold.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25" y="3509124"/>
            <a:ext cx="1432450" cy="13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18"/>
          <p:cNvCxnSpPr/>
          <p:nvPr/>
        </p:nvCxnSpPr>
        <p:spPr>
          <a:xfrm rot="10800000" flipH="1">
            <a:off x="1146124" y="2857948"/>
            <a:ext cx="327600" cy="6990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8" name="Google Shape;1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113099"/>
            <a:ext cx="1582050" cy="16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 txBox="1"/>
          <p:nvPr/>
        </p:nvSpPr>
        <p:spPr>
          <a:xfrm>
            <a:off x="3176400" y="2371050"/>
            <a:ext cx="5505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R.23    The application has to control health status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with data retrieved in local to immediately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realize  whether certain parameters are critical</a:t>
            </a:r>
            <a:r>
              <a:rPr lang="en" sz="1700" dirty="0">
                <a:latin typeface="Nunito Light"/>
                <a:ea typeface="Nunito Light"/>
                <a:cs typeface="Nunito Light"/>
                <a:sym typeface="Nunito Light"/>
              </a:rPr>
              <a:t>.</a:t>
            </a: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3151050" y="3315150"/>
            <a:ext cx="52323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R.24/R.26  The application sends an ambulance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request to the nearest hospital whenever    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parameters are critical, repeating it until an   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answer from the hospital is reached.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Goal and Requirements </a:t>
            </a:r>
          </a:p>
        </p:txBody>
      </p:sp>
      <p:sp>
        <p:nvSpPr>
          <p:cNvPr id="196" name="Google Shape;196;p19"/>
          <p:cNvSpPr txBox="1"/>
          <p:nvPr/>
        </p:nvSpPr>
        <p:spPr>
          <a:xfrm>
            <a:off x="2401200" y="1072350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Track4Run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2616800" y="1629875"/>
            <a:ext cx="5791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G.9   Allow athlete to enroll on a specific run.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2616800" y="3001675"/>
            <a:ext cx="57918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G.10  Allow spectators to watch in real time the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position of every athletes in a specific run.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3228750" y="1960638"/>
            <a:ext cx="509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R.35  Deny user to enroll to a run if maximum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number of participants is already reached.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3228750" y="3731812"/>
            <a:ext cx="5010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R.38 The application receives and displays the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Position of all the other athletes involved</a:t>
            </a: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Montserrat"/>
                <a:sym typeface="Montserrat"/>
              </a:rPr>
              <a:t>.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00" y="3470816"/>
            <a:ext cx="1201675" cy="12958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19"/>
          <p:cNvCxnSpPr/>
          <p:nvPr/>
        </p:nvCxnSpPr>
        <p:spPr>
          <a:xfrm rot="10800000" flipH="1">
            <a:off x="1146124" y="2857948"/>
            <a:ext cx="327600" cy="6990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3" name="Google Shape;2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113099"/>
            <a:ext cx="1582050" cy="1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275" y="1200250"/>
            <a:ext cx="6679402" cy="34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/>
        </p:nvSpPr>
        <p:spPr>
          <a:xfrm rot="2354328">
            <a:off x="2189032" y="2370460"/>
            <a:ext cx="931936" cy="3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 rot="1730962">
            <a:off x="2065153" y="2724919"/>
            <a:ext cx="878534" cy="32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5849012" y="2969864"/>
            <a:ext cx="5790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RM</a:t>
            </a:r>
            <a:r>
              <a:rPr lang="en" sz="1000"/>
              <a:t>I</a:t>
            </a:r>
            <a:endParaRPr sz="1000"/>
          </a:p>
        </p:txBody>
      </p:sp>
      <p:sp>
        <p:nvSpPr>
          <p:cNvPr id="212" name="Google Shape;212;p20"/>
          <p:cNvSpPr txBox="1"/>
          <p:nvPr/>
        </p:nvSpPr>
        <p:spPr>
          <a:xfrm rot="1927">
            <a:off x="6285675" y="2408853"/>
            <a:ext cx="5352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JDBC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 rot="1192">
            <a:off x="2094175" y="3197775"/>
            <a:ext cx="8655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 rot="-1477487">
            <a:off x="2094110" y="3635729"/>
            <a:ext cx="534951" cy="32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 rot="-1464369">
            <a:off x="4538830" y="2725007"/>
            <a:ext cx="865436" cy="32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</a:t>
            </a: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 rot="1722905">
            <a:off x="4655121" y="3483599"/>
            <a:ext cx="865431" cy="32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System Architecture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25" y="1192100"/>
            <a:ext cx="6679402" cy="34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825" y="1192100"/>
            <a:ext cx="6679402" cy="34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/>
          <p:nvPr/>
        </p:nvSpPr>
        <p:spPr>
          <a:xfrm>
            <a:off x="7107750" y="4423300"/>
            <a:ext cx="1059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FF0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Calibri"/>
                <a:sym typeface="Calibri"/>
              </a:rPr>
              <a:t>Model</a:t>
            </a:r>
            <a:endParaRPr sz="2400" dirty="0">
              <a:solidFill>
                <a:srgbClr val="00FF0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Calibri"/>
              <a:sym typeface="Calibri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1220600" y="4423300"/>
            <a:ext cx="1059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000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Calibri"/>
                <a:sym typeface="Calibri"/>
              </a:rPr>
              <a:t>View</a:t>
            </a:r>
            <a:endParaRPr sz="2400" dirty="0">
              <a:solidFill>
                <a:srgbClr val="FF000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Calibri"/>
              <a:sym typeface="Calibri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4957300" y="4423300"/>
            <a:ext cx="1513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FF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Calibri"/>
                <a:sym typeface="Calibri"/>
              </a:rPr>
              <a:t>Controller</a:t>
            </a:r>
            <a:endParaRPr sz="2400" dirty="0">
              <a:solidFill>
                <a:srgbClr val="0000FF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Calibri"/>
              <a:sym typeface="Calibri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 rot="2171">
            <a:off x="5936538" y="3042907"/>
            <a:ext cx="9501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Proxy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5109100" y="3304900"/>
            <a:ext cx="1361400" cy="1070700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 txBox="1"/>
          <p:nvPr/>
        </p:nvSpPr>
        <p:spPr>
          <a:xfrm rot="2354328">
            <a:off x="2189032" y="2370460"/>
            <a:ext cx="931936" cy="3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 rot="1730962">
            <a:off x="2065153" y="2724919"/>
            <a:ext cx="878534" cy="32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5849012" y="2969864"/>
            <a:ext cx="5790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RMI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 rot="1927">
            <a:off x="6285675" y="2408853"/>
            <a:ext cx="5352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JDBC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 rot="1192">
            <a:off x="2094175" y="3197775"/>
            <a:ext cx="8655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 rot="-1477487">
            <a:off x="2094110" y="3635729"/>
            <a:ext cx="534951" cy="32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 rot="-1464369">
            <a:off x="4538830" y="2725007"/>
            <a:ext cx="865436" cy="32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</a:t>
            </a: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 rot="1722905">
            <a:off x="4655121" y="3483599"/>
            <a:ext cx="865431" cy="32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7" name="Google Shape;237;p21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9333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System Architecture and Patterns</a:t>
            </a:r>
            <a:endParaRPr dirty="0">
              <a:solidFill>
                <a:schemeClr val="accent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ExtraLight"/>
              <a:sym typeface="Nunito Extra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i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{5C7BF86C-5FF8-2942-8DF0-F3BC0E75C193}tf10001123</Template>
  <TotalTime>24</TotalTime>
  <Words>430</Words>
  <Application>Microsoft Macintosh PowerPoint</Application>
  <PresentationFormat>Presentazione su schermo (16:9)</PresentationFormat>
  <Paragraphs>98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2" baseType="lpstr">
      <vt:lpstr>Helvetica Neue Light</vt:lpstr>
      <vt:lpstr>Arial</vt:lpstr>
      <vt:lpstr>Wingdings 2</vt:lpstr>
      <vt:lpstr>Nunito Light</vt:lpstr>
      <vt:lpstr>Helvetica Neue Thin</vt:lpstr>
      <vt:lpstr>Gill Sans MT</vt:lpstr>
      <vt:lpstr>Montserrat</vt:lpstr>
      <vt:lpstr>Calibri</vt:lpstr>
      <vt:lpstr>Dividendi</vt:lpstr>
      <vt:lpstr>Software Engineering 2 Project</vt:lpstr>
      <vt:lpstr>Some assumptions we made </vt:lpstr>
      <vt:lpstr>Some assumptions we made </vt:lpstr>
      <vt:lpstr>Some assumptions we made</vt:lpstr>
      <vt:lpstr>Goal and Requirements </vt:lpstr>
      <vt:lpstr>Goal and Requirements </vt:lpstr>
      <vt:lpstr>Goal and Requirements </vt:lpstr>
      <vt:lpstr>System Architecture</vt:lpstr>
      <vt:lpstr>System Architecture and Patterns</vt:lpstr>
      <vt:lpstr>System’s Components </vt:lpstr>
      <vt:lpstr>System’s Components</vt:lpstr>
      <vt:lpstr>Implementation</vt:lpstr>
      <vt:lpstr>Integration and Test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 Project</dc:title>
  <cp:lastModifiedBy>Andrea Caraffa</cp:lastModifiedBy>
  <cp:revision>4</cp:revision>
  <dcterms:modified xsi:type="dcterms:W3CDTF">2018-12-17T18:19:31Z</dcterms:modified>
</cp:coreProperties>
</file>