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3"/>
  </p:notesMasterIdLst>
  <p:handoutMasterIdLst>
    <p:handoutMasterId r:id="rId84"/>
  </p:handoutMasterIdLst>
  <p:sldIdLst>
    <p:sldId id="256" r:id="rId3"/>
    <p:sldId id="461" r:id="rId4"/>
    <p:sldId id="278" r:id="rId5"/>
    <p:sldId id="377" r:id="rId6"/>
    <p:sldId id="376" r:id="rId7"/>
    <p:sldId id="468" r:id="rId8"/>
    <p:sldId id="378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6" r:id="rId23"/>
    <p:sldId id="398" r:id="rId24"/>
    <p:sldId id="379" r:id="rId25"/>
    <p:sldId id="400" r:id="rId26"/>
    <p:sldId id="401" r:id="rId27"/>
    <p:sldId id="403" r:id="rId28"/>
    <p:sldId id="402" r:id="rId29"/>
    <p:sldId id="404" r:id="rId30"/>
    <p:sldId id="405" r:id="rId31"/>
    <p:sldId id="406" r:id="rId32"/>
    <p:sldId id="469" r:id="rId33"/>
    <p:sldId id="407" r:id="rId34"/>
    <p:sldId id="408" r:id="rId35"/>
    <p:sldId id="470" r:id="rId36"/>
    <p:sldId id="409" r:id="rId37"/>
    <p:sldId id="410" r:id="rId38"/>
    <p:sldId id="471" r:id="rId39"/>
    <p:sldId id="411" r:id="rId40"/>
    <p:sldId id="412" r:id="rId41"/>
    <p:sldId id="472" r:id="rId42"/>
    <p:sldId id="413" r:id="rId43"/>
    <p:sldId id="414" r:id="rId44"/>
    <p:sldId id="415" r:id="rId45"/>
    <p:sldId id="416" r:id="rId46"/>
    <p:sldId id="460" r:id="rId47"/>
    <p:sldId id="417" r:id="rId48"/>
    <p:sldId id="419" r:id="rId49"/>
    <p:sldId id="423" r:id="rId50"/>
    <p:sldId id="418" r:id="rId51"/>
    <p:sldId id="422" r:id="rId52"/>
    <p:sldId id="424" r:id="rId53"/>
    <p:sldId id="427" r:id="rId54"/>
    <p:sldId id="467" r:id="rId55"/>
    <p:sldId id="452" r:id="rId56"/>
    <p:sldId id="453" r:id="rId57"/>
    <p:sldId id="454" r:id="rId58"/>
    <p:sldId id="395" r:id="rId59"/>
    <p:sldId id="425" r:id="rId60"/>
    <p:sldId id="428" r:id="rId61"/>
    <p:sldId id="429" r:id="rId62"/>
    <p:sldId id="462" r:id="rId63"/>
    <p:sldId id="465" r:id="rId64"/>
    <p:sldId id="466" r:id="rId65"/>
    <p:sldId id="430" r:id="rId66"/>
    <p:sldId id="455" r:id="rId67"/>
    <p:sldId id="463" r:id="rId68"/>
    <p:sldId id="464" r:id="rId69"/>
    <p:sldId id="442" r:id="rId70"/>
    <p:sldId id="444" r:id="rId71"/>
    <p:sldId id="443" r:id="rId72"/>
    <p:sldId id="432" r:id="rId73"/>
    <p:sldId id="437" r:id="rId74"/>
    <p:sldId id="438" r:id="rId75"/>
    <p:sldId id="440" r:id="rId76"/>
    <p:sldId id="445" r:id="rId77"/>
    <p:sldId id="446" r:id="rId78"/>
    <p:sldId id="450" r:id="rId79"/>
    <p:sldId id="447" r:id="rId80"/>
    <p:sldId id="426" r:id="rId81"/>
    <p:sldId id="473" r:id="rId82"/>
  </p:sldIdLst>
  <p:sldSz cx="9144000" cy="6858000" type="screen4x3"/>
  <p:notesSz cx="7304088" cy="9590088"/>
  <p:defaultTextStyle>
    <a:defPPr>
      <a:defRPr lang="en-GB"/>
    </a:defPPr>
    <a:lvl1pPr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94660"/>
  </p:normalViewPr>
  <p:slideViewPr>
    <p:cSldViewPr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-1" charset="0"/>
              <a:buNone/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Lucida Sans Unicode" charset="0"/>
              </a:defRPr>
            </a:lvl1pPr>
          </a:lstStyle>
          <a:p>
            <a:pPr>
              <a:defRPr/>
            </a:pPr>
            <a:fld id="{1057869A-77DE-F344-83C8-59EA962EFEEB}" type="datetime1">
              <a:rPr lang="en-US"/>
              <a:pPr>
                <a:defRPr/>
              </a:pPr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-1" charset="0"/>
              <a:buNone/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Lucida Sans Unicode" charset="0"/>
              </a:defRPr>
            </a:lvl1pPr>
          </a:lstStyle>
          <a:p>
            <a:pPr>
              <a:defRPr/>
            </a:pPr>
            <a:fld id="{065CAF3C-4416-8D46-B934-F61BEBFC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7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286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56125"/>
            <a:ext cx="5842000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4534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5713" y="728663"/>
            <a:ext cx="4792662" cy="3595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0250" y="4556125"/>
            <a:ext cx="5843588" cy="4316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99" tIns="45650" rIns="91299" bIns="45650"/>
          <a:lstStyle>
            <a:lvl1pPr defTabSz="954088" eaLnBrk="0" hangingPunct="0"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4088" eaLnBrk="0" hangingPunct="0"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4088" eaLnBrk="0" hangingPunct="0"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4088" eaLnBrk="0" hangingPunct="0"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408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408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408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408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9138" algn="l"/>
                <a:tab pos="1441450" algn="l"/>
                <a:tab pos="2166938" algn="l"/>
                <a:tab pos="28892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84EEF7-4F2F-DA47-A37A-2DC5FC0D1A21}" type="slidenum">
              <a:rPr lang="en-GB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81075" y="719138"/>
            <a:ext cx="5341938" cy="3597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9" tIns="45650" rIns="91299" bIns="45650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2500"/>
          </a:p>
        </p:txBody>
      </p:sp>
      <p:sp>
        <p:nvSpPr>
          <p:cNvPr id="32772" name="Text Box 2"/>
          <p:cNvSpPr>
            <a:spLocks noGrp="1" noChangeArrowheads="1"/>
          </p:cNvSpPr>
          <p:nvPr>
            <p:ph type="body"/>
          </p:nvPr>
        </p:nvSpPr>
        <p:spPr>
          <a:xfrm>
            <a:off x="730250" y="4557713"/>
            <a:ext cx="5837238" cy="440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 = C</a:t>
            </a:r>
            <a:r>
              <a:rPr lang="en-US" baseline="0" dirty="0" smtClean="0"/>
              <a:t> * 9/5 + 32</a:t>
            </a:r>
          </a:p>
          <a:p>
            <a:r>
              <a:rPr lang="en-US" baseline="0" smtClean="0"/>
              <a:t>C = (F-32)*5/9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Missing measure (just number</a:t>
            </a:r>
            <a:r>
              <a:rPr lang="en-US" baseline="0" dirty="0" smtClean="0"/>
              <a:t> is not enough)</a:t>
            </a:r>
          </a:p>
          <a:p>
            <a:r>
              <a:rPr lang="en-US" baseline="0" dirty="0" smtClean="0"/>
              <a:t>Ok</a:t>
            </a:r>
          </a:p>
          <a:p>
            <a:r>
              <a:rPr lang="en-US" baseline="0" dirty="0" smtClean="0"/>
              <a:t>Complexity has no single interpretation, leave alone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064C7-0BA2-3840-8EE4-90242B6B37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99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20609-4D33-0241-8374-6306719EA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-107950"/>
            <a:ext cx="2151063" cy="6202363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07950"/>
            <a:ext cx="6305550" cy="6202363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DBDBE-4D4E-554C-8C43-61088D6647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5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0F80-4AB0-8547-B195-73828D825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1B79-689A-7743-A9BC-71E362CCF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0DE9-F78D-C841-AA29-FD1479FF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11CB-498E-D74B-B8A9-7AEC11E6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0954A-35F6-4740-B849-1A86FB676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3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A9235-9750-E845-8E9E-0FFBD25B4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12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1ADA7-526E-2D47-8F0C-A2EF048876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3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0E4DF-5CB3-4D41-9963-E9DD7CBC21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57BE2-1E7F-AB4D-B6DF-9B828501F7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6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03A6-00DC-DE42-ABF5-AC6B17BE2B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58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62A2B-FC55-3745-9249-0051F3F24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36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1965-EAF6-E443-9CA7-4EB2920405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0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31622-E66D-F94A-9837-D4EC727217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21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C400-7F7E-3F44-B6EC-ABB99A415E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04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88D1-29C1-9046-A0E8-0B354CADED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40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E48F-FEB8-6D42-A569-B352BB7E2C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75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5813" cy="55959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59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EE77-1BEB-F847-B88E-777D285A6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0813" cy="289401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E37F3-B841-B24A-ACFA-19C8F7BEFA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9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E9C9-E066-5147-AF6B-BAE48D49EB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1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37013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2954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69E6E-9A25-0D4B-B3A2-FD54FBE7D7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E92C1-64A0-0346-9B09-CCEF0AA522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7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A9FD7-204F-8841-9113-FC25D15038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8BB7E-BE57-4A41-8A40-2FE4E664A7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5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7A520-1FE0-D246-9874-3C1BE83EE5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EF7E2-268D-C446-A0E2-991027A597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-107950"/>
            <a:ext cx="86090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Cliccate per modificare il formato del testo del titolo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228013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Cliccate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553200"/>
            <a:ext cx="2894013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Lucida Sans Unicode" charset="0"/>
              <a:buNone/>
              <a:defRPr sz="1200">
                <a:solidFill>
                  <a:srgbClr val="000000"/>
                </a:solidFill>
                <a:latin typeface="Lucida Sans Unicode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43800" y="6553200"/>
            <a:ext cx="137001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Lucida Sans Unicode" charset="0"/>
              <a:buNone/>
              <a:defRPr sz="1200">
                <a:solidFill>
                  <a:srgbClr val="000000"/>
                </a:solidFill>
                <a:latin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338031E7-229C-9E4A-A2A5-CF772FFBA3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 flipH="1">
            <a:off x="303213" y="990600"/>
            <a:ext cx="8842375" cy="1588"/>
          </a:xfrm>
          <a:prstGeom prst="line">
            <a:avLst/>
          </a:prstGeom>
          <a:noFill/>
          <a:ln w="381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684213" y="6477000"/>
            <a:ext cx="8461375" cy="1588"/>
          </a:xfrm>
          <a:prstGeom prst="line">
            <a:avLst/>
          </a:prstGeom>
          <a:noFill/>
          <a:ln w="381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59488"/>
            <a:ext cx="18288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ftr="0" dt="0"/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5pPr>
      <a:lvl6pPr marL="4572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6pPr>
      <a:lvl7pPr marL="9144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7pPr>
      <a:lvl8pPr marL="1371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8pPr>
      <a:lvl9pPr marL="18288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9pPr>
    </p:titleStyle>
    <p:bodyStyle>
      <a:lvl1pPr marL="341313" indent="-341313" algn="l" defTabSz="457200" rtl="0" eaLnBrk="0" fontAlgn="base" hangingPunct="0">
        <a:lnSpc>
          <a:spcPct val="101000"/>
        </a:lnSpc>
        <a:spcBef>
          <a:spcPts val="800"/>
        </a:spcBef>
        <a:spcAft>
          <a:spcPts val="200"/>
        </a:spcAft>
        <a:buClr>
          <a:srgbClr val="000000"/>
        </a:buClr>
        <a:buSzPct val="100000"/>
        <a:buFont typeface="Wingdings" charset="0"/>
        <a:buChar char="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1363" indent="-284163" algn="l" defTabSz="457200" rtl="0" eaLnBrk="0" fontAlgn="base" hangingPunct="0">
        <a:lnSpc>
          <a:spcPct val="10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charset="0"/>
        <a:buChar char="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7708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Cliccate per modificare il formato del testo del titolo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StarSymbol" charset="0"/>
              <a:buNone/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SzPct val="45000"/>
              <a:buFont typeface="StarSymbol" charset="0"/>
              <a:buNone/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L2 - Misure nella SE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StarSymbol" charset="0"/>
              <a:buNone/>
              <a:defRPr sz="140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48268718-714E-E942-B504-903D25CD39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15000"/>
            <a:ext cx="8699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868988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685800" y="3429000"/>
            <a:ext cx="7772400" cy="1588"/>
          </a:xfrm>
          <a:prstGeom prst="line">
            <a:avLst/>
          </a:prstGeom>
          <a:noFill/>
          <a:ln w="381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Cliccate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hdr="0" ftr="0" dt="0"/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0"/>
        <a:defRPr sz="4400">
          <a:solidFill>
            <a:srgbClr val="000000"/>
          </a:solidFill>
          <a:latin typeface="Lucida Sans Unicode" charset="-52"/>
          <a:ea typeface="ＭＳ Ｐゴシック" charset="0"/>
          <a:cs typeface="Lucida Sans Unicode" charset="-52"/>
        </a:defRPr>
      </a:lvl5pPr>
      <a:lvl6pPr marL="4572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6pPr>
      <a:lvl7pPr marL="9144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7pPr>
      <a:lvl8pPr marL="1371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8pPr>
      <a:lvl9pPr marL="18288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Lucida Sans Unicode" charset="-52"/>
        <a:defRPr sz="4400">
          <a:solidFill>
            <a:srgbClr val="000000"/>
          </a:solidFill>
          <a:latin typeface="Lucida Sans Unicode" charset="-52"/>
          <a:ea typeface="Lucida Sans Unicode" charset="-52"/>
          <a:cs typeface="Lucida Sans Unicode" charset="-52"/>
        </a:defRPr>
      </a:lvl9pPr>
    </p:titleStyle>
    <p:bodyStyle>
      <a:lvl1pPr marL="341313" indent="-341313" algn="l" defTabSz="457200" rtl="0" eaLnBrk="0" fontAlgn="base" hangingPunct="0">
        <a:lnSpc>
          <a:spcPct val="101000"/>
        </a:lnSpc>
        <a:spcBef>
          <a:spcPts val="800"/>
        </a:spcBef>
        <a:spcAft>
          <a:spcPts val="200"/>
        </a:spcAft>
        <a:buClr>
          <a:srgbClr val="000000"/>
        </a:buClr>
        <a:buSzPct val="100000"/>
        <a:buFont typeface="Wingdings" charset="0"/>
        <a:buChar char="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1363" indent="-284163" algn="l" defTabSz="457200" rtl="0" eaLnBrk="0" fontAlgn="base" hangingPunct="0">
        <a:lnSpc>
          <a:spcPct val="10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charset="0"/>
        <a:buChar char="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Lucida Sans Unicode" charset="-5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658966"/>
            <a:ext cx="77724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Lucida Sans Unicode" charset="0"/>
              </a:rPr>
              <a:t>Measurement</a:t>
            </a:r>
            <a:endParaRPr lang="en-GB" b="1" dirty="0">
              <a:latin typeface="Lucida Sans Unicode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93800" y="3886200"/>
            <a:ext cx="7340600" cy="2100191"/>
          </a:xfrm>
        </p:spPr>
        <p:txBody>
          <a:bodyPr lIns="90000" tIns="46800" rIns="90000" bIns="46800">
            <a:spAutoFit/>
          </a:bodyPr>
          <a:lstStyle/>
          <a:p>
            <a:pPr marL="0" indent="0" algn="r" eaLnBrk="1" hangingPunct="1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Lucida Sans Unicode" charset="0"/>
              </a:rPr>
              <a:t>Empirical Methods in Software Engineering</a:t>
            </a:r>
            <a:br>
              <a:rPr lang="en-GB" b="1" dirty="0">
                <a:latin typeface="Lucida Sans Unicode" charset="0"/>
              </a:rPr>
            </a:br>
            <a:r>
              <a:rPr lang="en-GB" b="1" dirty="0">
                <a:latin typeface="Lucida Sans Unicode" charset="0"/>
              </a:rPr>
              <a:t>(</a:t>
            </a:r>
            <a:r>
              <a:rPr lang="en-US" dirty="0">
                <a:latin typeface="Lucida Sans Unicode" charset="0"/>
              </a:rPr>
              <a:t>01OPJIU</a:t>
            </a:r>
            <a:r>
              <a:rPr lang="en-US" dirty="0" smtClean="0">
                <a:latin typeface="Lucida Sans Unicode" charset="0"/>
              </a:rPr>
              <a:t>)</a:t>
            </a:r>
            <a:endParaRPr lang="en-GB" dirty="0">
              <a:latin typeface="Lucida Sans Unicode" charset="0"/>
            </a:endParaRPr>
          </a:p>
          <a:p>
            <a:pPr marL="0" indent="0" algn="r" eaLnBrk="1" hangingPunct="1">
              <a:lnSpc>
                <a:spcPct val="100000"/>
              </a:lnSpc>
              <a:buFont typeface="Wingding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latin typeface="Courier New" charset="0"/>
              </a:rPr>
              <a:t>http://</a:t>
            </a:r>
            <a:r>
              <a:rPr lang="en-GB" sz="2600" b="1" dirty="0" err="1">
                <a:latin typeface="Courier New" charset="0"/>
              </a:rPr>
              <a:t>softeng.polito.it</a:t>
            </a:r>
            <a:r>
              <a:rPr lang="en-GB" sz="2600" b="1" dirty="0">
                <a:latin typeface="Courier New" charset="0"/>
              </a:rPr>
              <a:t>/EMSE/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63785" y="5876925"/>
            <a:ext cx="1780190" cy="38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1000" dirty="0">
                <a:solidFill>
                  <a:srgbClr val="000000"/>
                </a:solidFill>
                <a:latin typeface="Lucida Sans Unicode" charset="0"/>
              </a:rPr>
              <a:t>Version </a:t>
            </a:r>
            <a:r>
              <a:rPr lang="en-GB" sz="1000" dirty="0" smtClean="0">
                <a:solidFill>
                  <a:srgbClr val="000000"/>
                </a:solidFill>
                <a:latin typeface="Lucida Sans Unicode" charset="0"/>
              </a:rPr>
              <a:t>1.4</a:t>
            </a:r>
            <a:endParaRPr lang="en-GB" sz="1000" dirty="0">
              <a:solidFill>
                <a:srgbClr val="000000"/>
              </a:solidFill>
              <a:latin typeface="Lucida Sans Unicode" charset="0"/>
            </a:endParaRPr>
          </a:p>
          <a:p>
            <a:pPr algn="r" eaLnBrk="1" hangingPunct="1"/>
            <a:r>
              <a:rPr lang="en-GB" sz="1000" dirty="0">
                <a:solidFill>
                  <a:srgbClr val="000000"/>
                </a:solidFill>
                <a:latin typeface="Lucida Sans Unicode" charset="0"/>
              </a:rPr>
              <a:t>© Marco Torchiano, </a:t>
            </a:r>
            <a:r>
              <a:rPr lang="en-GB" sz="1000" dirty="0" smtClean="0">
                <a:solidFill>
                  <a:srgbClr val="000000"/>
                </a:solidFill>
                <a:latin typeface="Lucida Sans Unicode" charset="0"/>
              </a:rPr>
              <a:t>2015</a:t>
            </a:r>
            <a:endParaRPr lang="en-GB" sz="1000" dirty="0">
              <a:solidFill>
                <a:srgbClr val="000000"/>
              </a:solidFill>
              <a:latin typeface="Lucida Sans Unicode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237288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Type and use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Types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Direct measurement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Indirect measurement</a:t>
            </a:r>
          </a:p>
          <a:p>
            <a:r>
              <a:rPr lang="en-US">
                <a:latin typeface="Lucida Sans Unicode" charset="0"/>
              </a:rPr>
              <a:t>Uses of measurement: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for assessment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for prediction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Measurement for prediction requires a prediction system/model 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0F3E031-AAF8-D84C-8E9C-96C9D0D2968C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Direct measures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dirty="0">
                <a:solidFill>
                  <a:srgbClr val="FF6600"/>
                </a:solidFill>
                <a:latin typeface="Lucida Sans Unicode" charset="0"/>
              </a:rPr>
              <a:t>Length</a:t>
            </a:r>
            <a:r>
              <a:rPr lang="en-US" b="1" i="1" dirty="0">
                <a:solidFill>
                  <a:srgbClr val="FF6600"/>
                </a:solidFill>
                <a:latin typeface="Lucida Sans Unicode" charset="0"/>
              </a:rPr>
              <a:t> </a:t>
            </a:r>
            <a:r>
              <a:rPr lang="en-US" dirty="0">
                <a:latin typeface="Lucida Sans Unicode" charset="0"/>
              </a:rPr>
              <a:t>of source code 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measured by LOC</a:t>
            </a:r>
          </a:p>
          <a:p>
            <a:pPr>
              <a:lnSpc>
                <a:spcPct val="91000"/>
              </a:lnSpc>
            </a:pPr>
            <a:r>
              <a:rPr lang="en-US" dirty="0">
                <a:solidFill>
                  <a:srgbClr val="FF6600"/>
                </a:solidFill>
                <a:latin typeface="Lucida Sans Unicode" charset="0"/>
              </a:rPr>
              <a:t>Duration</a:t>
            </a:r>
            <a:r>
              <a:rPr lang="en-US" b="1" i="1" dirty="0">
                <a:solidFill>
                  <a:srgbClr val="FF6600"/>
                </a:solidFill>
                <a:latin typeface="Lucida Sans Unicode" charset="0"/>
              </a:rPr>
              <a:t> </a:t>
            </a:r>
            <a:r>
              <a:rPr lang="en-US" dirty="0">
                <a:latin typeface="Lucida Sans Unicode" charset="0"/>
              </a:rPr>
              <a:t>of testing process 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measured by elapsed time in hours</a:t>
            </a:r>
          </a:p>
          <a:p>
            <a:pPr>
              <a:lnSpc>
                <a:spcPct val="91000"/>
              </a:lnSpc>
            </a:pPr>
            <a:r>
              <a:rPr lang="en-US" dirty="0">
                <a:solidFill>
                  <a:srgbClr val="FF6600"/>
                </a:solidFill>
                <a:latin typeface="Lucida Sans Unicode" charset="0"/>
              </a:rPr>
              <a:t>Number of defects </a:t>
            </a:r>
            <a:r>
              <a:rPr lang="en-US" dirty="0">
                <a:latin typeface="Lucida Sans Unicode" charset="0"/>
              </a:rPr>
              <a:t>discovered</a:t>
            </a:r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 </a:t>
            </a:r>
            <a:r>
              <a:rPr lang="en-US" dirty="0">
                <a:latin typeface="Lucida Sans Unicode" charset="0"/>
              </a:rPr>
              <a:t>during the testing process 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measured by counting defects</a:t>
            </a:r>
          </a:p>
          <a:p>
            <a:pPr>
              <a:lnSpc>
                <a:spcPct val="91000"/>
              </a:lnSpc>
            </a:pPr>
            <a:r>
              <a:rPr lang="en-US" dirty="0">
                <a:solidFill>
                  <a:srgbClr val="FF6600"/>
                </a:solidFill>
                <a:latin typeface="Lucida Sans Unicode" charset="0"/>
              </a:rPr>
              <a:t>Effort</a:t>
            </a:r>
            <a:r>
              <a:rPr lang="en-US" b="1" i="1" dirty="0">
                <a:solidFill>
                  <a:srgbClr val="FF6600"/>
                </a:solidFill>
                <a:latin typeface="Lucida Sans Unicode" charset="0"/>
              </a:rPr>
              <a:t> </a:t>
            </a:r>
            <a:r>
              <a:rPr lang="en-US" dirty="0">
                <a:latin typeface="Lucida Sans Unicode" charset="0"/>
              </a:rPr>
              <a:t>of a programmer on a project 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measured by person months worked</a:t>
            </a:r>
          </a:p>
          <a:p>
            <a:pPr>
              <a:lnSpc>
                <a:spcPct val="91000"/>
              </a:lnSpc>
            </a:pPr>
            <a:endParaRPr lang="en-US" dirty="0">
              <a:latin typeface="Lucida Sans Unicode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90EF84-EE5D-9E4A-8A08-34889F1B4C0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11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Indirect measures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4724400" cy="4799013"/>
          </a:xfrm>
        </p:spPr>
        <p:txBody>
          <a:bodyPr/>
          <a:lstStyle/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Programmer productivity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Module defect density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Defect detection efficiency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Requirements stability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Test effectiveness ratio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  <a:p>
            <a:pPr algn="r">
              <a:lnSpc>
                <a:spcPct val="81000"/>
              </a:lnSpc>
              <a:buFont typeface="Wingdings" charset="0"/>
              <a:buNone/>
            </a:pPr>
            <a:r>
              <a:rPr lang="en-US" sz="2500">
                <a:latin typeface="Lucida Sans Unicode" charset="0"/>
              </a:rPr>
              <a:t>System spoilage  =</a:t>
            </a:r>
          </a:p>
          <a:p>
            <a:pPr algn="r">
              <a:lnSpc>
                <a:spcPct val="81000"/>
              </a:lnSpc>
              <a:buFont typeface="Wingdings" charset="0"/>
              <a:buNone/>
            </a:pPr>
            <a:endParaRPr lang="en-US" sz="2500">
              <a:latin typeface="Lucida Sans Unicode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D0A3AF7-236A-2B41-B401-0DF8A516EF95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5257800" y="1143000"/>
            <a:ext cx="3581400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LOC produced person months of effort 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number of defects module size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number of defects detected total number of defects </a:t>
            </a:r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endParaRPr lang="en-US" sz="2000" b="1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# of initial requirements total #of requirements</a:t>
            </a: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 </a:t>
            </a:r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number of items covered total number of items 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r>
              <a:rPr lang="en-US" sz="2000" b="1">
                <a:solidFill>
                  <a:schemeClr val="tx1"/>
                </a:solidFill>
                <a:latin typeface="Lucida Sans Unicode" charset="0"/>
              </a:rPr>
              <a:t>effort spent fixing faults total project effort </a:t>
            </a:r>
            <a:endParaRPr lang="en-US" sz="2000">
              <a:solidFill>
                <a:schemeClr val="tx1"/>
              </a:solidFill>
              <a:latin typeface="Lucida Sans Unicode" charset="0"/>
            </a:endParaRPr>
          </a:p>
          <a:p>
            <a:pPr algn="ctr" eaLnBrk="1" hangingPunct="1"/>
            <a:endParaRPr lang="en-US" sz="2000">
              <a:solidFill>
                <a:schemeClr val="tx1"/>
              </a:solidFill>
              <a:latin typeface="Lucida Sans Unicode" charset="0"/>
            </a:endParaRPr>
          </a:p>
        </p:txBody>
      </p:sp>
      <p:cxnSp>
        <p:nvCxnSpPr>
          <p:cNvPr id="46085" name="Straight Connector 6"/>
          <p:cNvCxnSpPr>
            <a:cxnSpLocks noChangeShapeType="1"/>
          </p:cNvCxnSpPr>
          <p:nvPr/>
        </p:nvCxnSpPr>
        <p:spPr bwMode="auto">
          <a:xfrm>
            <a:off x="5638800" y="1522413"/>
            <a:ext cx="289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Connector 7"/>
          <p:cNvCxnSpPr>
            <a:cxnSpLocks noChangeShapeType="1"/>
          </p:cNvCxnSpPr>
          <p:nvPr/>
        </p:nvCxnSpPr>
        <p:spPr bwMode="auto">
          <a:xfrm>
            <a:off x="5410200" y="2360613"/>
            <a:ext cx="3276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Straight Connector 9"/>
          <p:cNvCxnSpPr>
            <a:cxnSpLocks noChangeShapeType="1"/>
          </p:cNvCxnSpPr>
          <p:nvPr/>
        </p:nvCxnSpPr>
        <p:spPr bwMode="auto">
          <a:xfrm>
            <a:off x="5334000" y="32004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Connector 11"/>
          <p:cNvCxnSpPr>
            <a:cxnSpLocks noChangeShapeType="1"/>
          </p:cNvCxnSpPr>
          <p:nvPr/>
        </p:nvCxnSpPr>
        <p:spPr bwMode="auto">
          <a:xfrm>
            <a:off x="5410200" y="4114800"/>
            <a:ext cx="3276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Straight Connector 13"/>
          <p:cNvCxnSpPr>
            <a:cxnSpLocks noChangeShapeType="1"/>
          </p:cNvCxnSpPr>
          <p:nvPr/>
        </p:nvCxnSpPr>
        <p:spPr bwMode="auto">
          <a:xfrm>
            <a:off x="5486400" y="4953000"/>
            <a:ext cx="320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Straight Connector 15"/>
          <p:cNvCxnSpPr>
            <a:cxnSpLocks noChangeShapeType="1"/>
          </p:cNvCxnSpPr>
          <p:nvPr/>
        </p:nvCxnSpPr>
        <p:spPr bwMode="auto">
          <a:xfrm>
            <a:off x="5486400" y="5867400"/>
            <a:ext cx="3124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Predictive measurement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Requires a </a:t>
            </a:r>
            <a:r>
              <a:rPr lang="en-US" sz="3000" i="1">
                <a:latin typeface="Lucida Sans Unicode" charset="0"/>
              </a:rPr>
              <a:t>prediction system</a:t>
            </a:r>
            <a:r>
              <a:rPr lang="en-US" sz="3000">
                <a:latin typeface="Lucida Sans Unicode" charset="0"/>
              </a:rPr>
              <a:t> 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Mathematical model 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e.g. ‘E=aS</a:t>
            </a:r>
            <a:r>
              <a:rPr lang="en-US" sz="2200" baseline="30000">
                <a:latin typeface="Lucida Sans Unicode" charset="0"/>
                <a:ea typeface="Lucida Sans Unicode" charset="0"/>
                <a:cs typeface="Lucida Sans Unicode" charset="0"/>
              </a:rPr>
              <a:t>b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’ where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E 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is effort in person months (to be predicted),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S 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is size (LOC), and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a 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and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b 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are constants. 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Procedures for determining model parameters 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e.g. ‘Use regression analysis on past project data to determine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a </a:t>
            </a: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and </a:t>
            </a:r>
            <a:r>
              <a:rPr lang="en-US" sz="2200" i="1">
                <a:latin typeface="Lucida Sans Unicode" charset="0"/>
                <a:ea typeface="Lucida Sans Unicode" charset="0"/>
                <a:cs typeface="Lucida Sans Unicode" charset="0"/>
              </a:rPr>
              <a:t>b’.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Procedures for interpreting the results 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e.g. ‘Use Bayesian probability to determine the likelihood that your prediction is accurate to within 10%’ </a:t>
            </a:r>
          </a:p>
          <a:p>
            <a:pPr>
              <a:lnSpc>
                <a:spcPct val="81000"/>
              </a:lnSpc>
            </a:pPr>
            <a:endParaRPr lang="en-US" sz="3000">
              <a:latin typeface="Lucida Sans Unicode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2D91A6-42F4-E44A-884E-36309B20983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Entity classes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1A8B7D3-5D1A-4644-91E7-68FE5DB6BCC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14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2590800"/>
            <a:ext cx="2057400" cy="914400"/>
          </a:xfrm>
          <a:prstGeom prst="roundRect">
            <a:avLst/>
          </a:prstGeom>
          <a:solidFill>
            <a:srgbClr val="FF6600"/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6" name="Data 5"/>
          <p:cNvSpPr/>
          <p:nvPr/>
        </p:nvSpPr>
        <p:spPr bwMode="auto">
          <a:xfrm>
            <a:off x="533400" y="1524000"/>
            <a:ext cx="2819400" cy="822325"/>
          </a:xfrm>
          <a:prstGeom prst="flowChartInputOutput">
            <a:avLst/>
          </a:prstGeom>
          <a:solidFill>
            <a:srgbClr val="FF6600"/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Times New Roman" pitchFamily="-1" charset="0"/>
              <a:buNone/>
              <a:defRPr/>
            </a:pPr>
            <a:r>
              <a:rPr lang="en-US" dirty="0"/>
              <a:t>Resource</a:t>
            </a:r>
          </a:p>
        </p:txBody>
      </p:sp>
      <p:sp>
        <p:nvSpPr>
          <p:cNvPr id="7" name="Document 6"/>
          <p:cNvSpPr/>
          <p:nvPr/>
        </p:nvSpPr>
        <p:spPr bwMode="auto">
          <a:xfrm>
            <a:off x="6781800" y="3581400"/>
            <a:ext cx="1981200" cy="990600"/>
          </a:xfrm>
          <a:prstGeom prst="flowChartDocument">
            <a:avLst/>
          </a:prstGeom>
          <a:solidFill>
            <a:srgbClr val="FF6600"/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Product</a:t>
            </a:r>
          </a:p>
        </p:txBody>
      </p:sp>
      <p:cxnSp>
        <p:nvCxnSpPr>
          <p:cNvPr id="48134" name="Shape 8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3070225" y="1935163"/>
            <a:ext cx="1616075" cy="6556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hape 10"/>
          <p:cNvCxnSpPr>
            <a:cxnSpLocks noChangeShapeType="1"/>
            <a:stCxn id="5" idx="2"/>
            <a:endCxn id="7" idx="1"/>
          </p:cNvCxnSpPr>
          <p:nvPr/>
        </p:nvCxnSpPr>
        <p:spPr bwMode="auto">
          <a:xfrm rot="16200000" flipH="1">
            <a:off x="5448300" y="2743200"/>
            <a:ext cx="571500" cy="2095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ounded Rectangular Callout 14"/>
          <p:cNvSpPr/>
          <p:nvPr/>
        </p:nvSpPr>
        <p:spPr bwMode="auto">
          <a:xfrm>
            <a:off x="381000" y="3429000"/>
            <a:ext cx="2286000" cy="1219200"/>
          </a:xfrm>
          <a:prstGeom prst="wedgeRoundRectCallout">
            <a:avLst>
              <a:gd name="adj1" fmla="val 55711"/>
              <a:gd name="adj2" fmla="val -147902"/>
              <a:gd name="adj3" fmla="val 16667"/>
            </a:avLst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sz="2000" dirty="0"/>
              <a:t>an item which is input to a process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048000" y="4572000"/>
            <a:ext cx="2286000" cy="1219200"/>
          </a:xfrm>
          <a:prstGeom prst="wedgeRoundRectCallout">
            <a:avLst>
              <a:gd name="adj1" fmla="val 55711"/>
              <a:gd name="adj2" fmla="val -147902"/>
              <a:gd name="adj3" fmla="val 16667"/>
            </a:avLst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sz="2000" dirty="0"/>
              <a:t>a software related activity or event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553200" y="1143000"/>
            <a:ext cx="2286000" cy="1219200"/>
          </a:xfrm>
          <a:prstGeom prst="wedgeRoundRectCallout">
            <a:avLst>
              <a:gd name="adj1" fmla="val -33932"/>
              <a:gd name="adj2" fmla="val 156280"/>
              <a:gd name="adj3" fmla="val 16667"/>
            </a:avLst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sz="2000" dirty="0"/>
              <a:t>an object which results from a process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Internal vs. External</a:t>
            </a:r>
          </a:p>
        </p:txBody>
      </p:sp>
      <p:sp>
        <p:nvSpPr>
          <p:cNvPr id="4915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  <a:buFont typeface="Wingdings" charset="0"/>
              <a:buNone/>
            </a:pPr>
            <a:r>
              <a:rPr lang="en-US" sz="3000" dirty="0">
                <a:latin typeface="Lucida Sans Unicode" charset="0"/>
              </a:rPr>
              <a:t>Given an entity (process, product, or resource)</a:t>
            </a:r>
          </a:p>
          <a:p>
            <a:pPr>
              <a:lnSpc>
                <a:spcPct val="81000"/>
              </a:lnSpc>
            </a:pPr>
            <a:r>
              <a:rPr lang="en-US" sz="3000" dirty="0">
                <a:solidFill>
                  <a:srgbClr val="FF6600"/>
                </a:solidFill>
                <a:latin typeface="Lucida Sans Unicode" charset="0"/>
              </a:rPr>
              <a:t>Internal</a:t>
            </a:r>
            <a:r>
              <a:rPr lang="en-US" sz="3000" dirty="0">
                <a:latin typeface="Lucida Sans Unicode" charset="0"/>
              </a:rPr>
              <a:t> attributes can be measured purely in terms of the entity itself </a:t>
            </a:r>
            <a:r>
              <a:rPr lang="en-US" sz="3000" dirty="0" smtClean="0">
                <a:latin typeface="Lucida Sans Unicode" charset="0"/>
              </a:rPr>
              <a:t>(static)</a:t>
            </a:r>
            <a:endParaRPr lang="en-US" sz="3000" dirty="0">
              <a:latin typeface="Lucida Sans Unicode" charset="0"/>
            </a:endParaRPr>
          </a:p>
          <a:p>
            <a:pPr lvl="1">
              <a:lnSpc>
                <a:spcPct val="81000"/>
              </a:lnSpc>
            </a:pPr>
            <a:r>
              <a:rPr lang="en-US" sz="2600" dirty="0">
                <a:latin typeface="Lucida Sans Unicode" charset="0"/>
                <a:ea typeface="Lucida Sans Unicode" charset="0"/>
                <a:cs typeface="Lucida Sans Unicode" charset="0"/>
              </a:rPr>
              <a:t>e.g. length or complexity of source code (product) </a:t>
            </a:r>
          </a:p>
          <a:p>
            <a:pPr>
              <a:lnSpc>
                <a:spcPct val="81000"/>
              </a:lnSpc>
            </a:pPr>
            <a:r>
              <a:rPr lang="en-US" sz="3000" dirty="0">
                <a:solidFill>
                  <a:srgbClr val="FF6600"/>
                </a:solidFill>
                <a:latin typeface="Lucida Sans Unicode" charset="0"/>
              </a:rPr>
              <a:t>External </a:t>
            </a:r>
            <a:r>
              <a:rPr lang="en-US" sz="3000" dirty="0">
                <a:latin typeface="Lucida Sans Unicode" charset="0"/>
              </a:rPr>
              <a:t>attributes can only be measured with respect to how the entity relates to its environment </a:t>
            </a:r>
            <a:r>
              <a:rPr lang="en-US" sz="3000" dirty="0" smtClean="0">
                <a:latin typeface="Lucida Sans Unicode" charset="0"/>
              </a:rPr>
              <a:t>(dynamic)</a:t>
            </a:r>
            <a:endParaRPr lang="en-US" sz="3000" dirty="0">
              <a:latin typeface="Lucida Sans Unicode" charset="0"/>
            </a:endParaRPr>
          </a:p>
          <a:p>
            <a:pPr lvl="1">
              <a:lnSpc>
                <a:spcPct val="81000"/>
              </a:lnSpc>
            </a:pPr>
            <a:r>
              <a:rPr lang="en-US" sz="2600" dirty="0">
                <a:latin typeface="Lucida Sans Unicode" charset="0"/>
                <a:ea typeface="Lucida Sans Unicode" charset="0"/>
                <a:cs typeface="Lucida Sans Unicode" charset="0"/>
              </a:rPr>
              <a:t>e.g. reliability or maintainability of source code (product) </a:t>
            </a:r>
          </a:p>
          <a:p>
            <a:pPr>
              <a:lnSpc>
                <a:spcPct val="81000"/>
              </a:lnSpc>
            </a:pPr>
            <a:endParaRPr lang="en-US" sz="3000" dirty="0">
              <a:latin typeface="Lucida Sans Unicode" charset="0"/>
            </a:endParaRPr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E8200D-8BC6-384D-890B-A02BA8B7DA37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Metrics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27171"/>
              </p:ext>
            </p:extLst>
          </p:nvPr>
        </p:nvGraphicFramePr>
        <p:xfrm>
          <a:off x="323850" y="990600"/>
          <a:ext cx="8589963" cy="5486401"/>
        </p:xfrm>
        <a:graphic>
          <a:graphicData uri="http://schemas.openxmlformats.org/drawingml/2006/table">
            <a:tbl>
              <a:tblPr/>
              <a:tblGrid>
                <a:gridCol w="2343384"/>
                <a:gridCol w="3809857"/>
                <a:gridCol w="243672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Attributes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Entities</a:t>
                      </a:r>
                    </a:p>
                  </a:txBody>
                  <a:tcPr marL="91437" marR="9143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Internal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External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15986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PRODUCTS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Specification Source Code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.... </a:t>
                      </a:r>
                    </a:p>
                  </a:txBody>
                  <a:tcPr marL="91437" marR="9143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Length, functionality modularity, structuredness, reuse ....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maintainability reliability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.....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37" marR="91437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86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PROCESSES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Design</a:t>
                      </a:r>
                      <a:b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</a:b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Test</a:t>
                      </a:r>
                      <a:b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</a:b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time, effort, #spec faults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found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.... 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stability cost-effectiveness ....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37" marR="91437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1222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RESOURCES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People</a:t>
                      </a:r>
                      <a:r>
                        <a:rPr kumimoji="0" lang="en-US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Tools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age, price, CMM level price, size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....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productivity usability, quality .... </a:t>
                      </a:r>
                    </a:p>
                  </a:txBody>
                  <a:tcPr marL="91437" marR="91437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154058F-4964-AA45-9B24-4B05CB02492C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Lucida Sans Unicode" charset="0"/>
              </a:rPr>
              <a:t>MEASUREMENT THEORY BASICS</a:t>
            </a:r>
            <a:endParaRPr lang="en-US" cap="none" dirty="0">
              <a:latin typeface="Lucida Sans Unicode" charset="0"/>
            </a:endParaRPr>
          </a:p>
        </p:txBody>
      </p:sp>
      <p:sp>
        <p:nvSpPr>
          <p:cNvPr id="51202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A9E18E-2F52-B745-BB1D-89F73712727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17</a:t>
            </a:fld>
            <a:endParaRPr lang="en-GB" sz="1200" dirty="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Evolution of </a:t>
            </a:r>
            <a:r>
              <a:rPr lang="en-US" dirty="0" smtClean="0">
                <a:latin typeface="Lucida Sans Unicode" charset="0"/>
              </a:rPr>
              <a:t>metrics</a:t>
            </a:r>
            <a:endParaRPr lang="en-US" dirty="0">
              <a:latin typeface="Lucida Sans Unicode" charset="0"/>
            </a:endParaRPr>
          </a:p>
        </p:txBody>
      </p:sp>
      <p:sp>
        <p:nvSpPr>
          <p:cNvPr id="5222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dirty="0" smtClean="0">
                <a:latin typeface="Lucida Sans Unicode" charset="0"/>
              </a:rPr>
              <a:t>Metrics depend on the understandin</a:t>
            </a:r>
            <a:r>
              <a:rPr lang="en-US" dirty="0" smtClean="0">
                <a:latin typeface="Lucida Sans Unicode" charset="0"/>
              </a:rPr>
              <a:t>g of the attribute</a:t>
            </a:r>
            <a:endParaRPr lang="en-US" dirty="0" smtClean="0">
              <a:latin typeface="Lucida Sans Unicode" charset="0"/>
            </a:endParaRPr>
          </a:p>
          <a:p>
            <a:pPr>
              <a:lnSpc>
                <a:spcPct val="91000"/>
              </a:lnSpc>
            </a:pPr>
            <a:r>
              <a:rPr lang="en-US" dirty="0" smtClean="0">
                <a:latin typeface="Lucida Sans Unicode" charset="0"/>
              </a:rPr>
              <a:t>More sophistication as </a:t>
            </a:r>
            <a:r>
              <a:rPr lang="en-US" dirty="0">
                <a:latin typeface="Lucida Sans Unicode" charset="0"/>
              </a:rPr>
              <a:t>understanding of an attribute grows</a:t>
            </a:r>
          </a:p>
          <a:p>
            <a:pPr>
              <a:lnSpc>
                <a:spcPct val="91000"/>
              </a:lnSpc>
            </a:pPr>
            <a:r>
              <a:rPr lang="en-US" dirty="0">
                <a:latin typeface="Lucida Sans Unicode" charset="0"/>
              </a:rPr>
              <a:t>E.g. temperature of </a:t>
            </a:r>
            <a:r>
              <a:rPr lang="en-US" dirty="0" smtClean="0">
                <a:latin typeface="Lucida Sans Unicode" charset="0"/>
              </a:rPr>
              <a:t>matter: </a:t>
            </a:r>
            <a:endParaRPr lang="en-US" dirty="0">
              <a:latin typeface="Lucida Sans Unicode" charset="0"/>
            </a:endParaRP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200BC: rankings, “hotter than”</a:t>
            </a:r>
            <a:endParaRPr lang="en-US" altLang="ja-JP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1600: first thermometer still “hotter than”</a:t>
            </a:r>
            <a:endParaRPr lang="en-US" altLang="ja-JP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1720: Fahrenheit scale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1742: Centigrade scale</a:t>
            </a:r>
          </a:p>
          <a:p>
            <a:pPr lvl="1">
              <a:lnSpc>
                <a:spcPct val="91000"/>
              </a:lnSpc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1854: Absolute zero, Kelvin scale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5554880-D634-014B-89CE-0847FFFFD64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Measurement theory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Scientific basis to determine formally: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When we have really defined a measure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Which statements involving measurement are meaningful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What the appropriate scale type is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What types of statistical operations can be applied to measurement </a:t>
            </a:r>
            <a:r>
              <a:rPr lang="en-US" dirty="0" smtClean="0">
                <a:latin typeface="Lucida Sans Unicode" charset="0"/>
                <a:ea typeface="Lucida Sans Unicode" charset="0"/>
                <a:cs typeface="Lucida Sans Unicode" charset="0"/>
              </a:rPr>
              <a:t>data</a:t>
            </a:r>
          </a:p>
          <a:p>
            <a:r>
              <a:rPr lang="en-US" dirty="0" smtClean="0">
                <a:latin typeface="Lucida Sans Unicode" charset="0"/>
                <a:ea typeface="Lucida Sans Unicode" charset="0"/>
                <a:cs typeface="Lucida Sans Unicode" charset="0"/>
              </a:rPr>
              <a:t>Based on foundation laid down by Stevens (1946) </a:t>
            </a:r>
            <a:endParaRPr lang="en-US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en-US" dirty="0">
              <a:latin typeface="Lucida Sans Unicode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B08A965-E430-D244-9770-DF3E1E107A4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19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53200"/>
            <a:ext cx="13652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defTabSz="412750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12750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12750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12750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12750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127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127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127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127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C3B75A-F3FC-A44C-A06B-EAE7D297A262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1625" algn="l"/>
                <a:tab pos="4570413" algn="l"/>
                <a:tab pos="5026025" algn="l"/>
                <a:tab pos="5484813" algn="l"/>
                <a:tab pos="5940425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Lucida Sans Unicode" charset="0"/>
                <a:cs typeface="ＭＳ Ｐゴシック" charset="0"/>
              </a:rPr>
              <a:t>Licensing Note</a:t>
            </a: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52513"/>
            <a:ext cx="8229600" cy="5805487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/>
              <a:t>This work is licensed under the Creative Commons Attribution-</a:t>
            </a:r>
            <a:r>
              <a:rPr lang="en-GB" sz="1800" b="1" dirty="0" err="1"/>
              <a:t>NonCommercial</a:t>
            </a:r>
            <a:r>
              <a:rPr lang="en-GB" sz="1800" b="1" dirty="0"/>
              <a:t>-</a:t>
            </a:r>
            <a:r>
              <a:rPr lang="en-GB" sz="1800" b="1" dirty="0" err="1"/>
              <a:t>NoDerivatives</a:t>
            </a:r>
            <a:r>
              <a:rPr lang="en-GB" sz="1800" b="1" dirty="0"/>
              <a:t> 4.0 International License. </a:t>
            </a:r>
            <a:endParaRPr lang="en-GB" sz="1800" b="1" dirty="0" smtClean="0"/>
          </a:p>
          <a:p>
            <a:pPr marL="0" indent="0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 smtClean="0"/>
              <a:t>To </a:t>
            </a:r>
            <a:r>
              <a:rPr lang="en-GB" sz="1800" b="1" dirty="0"/>
              <a:t>view a copy of this license, visit </a:t>
            </a:r>
            <a:r>
              <a:rPr lang="en-GB" sz="1800" b="1" dirty="0">
                <a:hlinkClick r:id="rId3"/>
              </a:rPr>
              <a:t>http://creativecommons.org/licenses/by-nc-nd/4.0/</a:t>
            </a:r>
            <a:r>
              <a:rPr lang="en-GB" sz="1800" b="1" dirty="0" smtClean="0"/>
              <a:t>.</a:t>
            </a:r>
          </a:p>
          <a:p>
            <a:pPr marL="0" indent="0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 smtClean="0"/>
              <a:t>You </a:t>
            </a:r>
            <a:r>
              <a:rPr lang="en-GB" sz="1800" b="1" dirty="0"/>
              <a:t>are free:</a:t>
            </a:r>
            <a:r>
              <a:rPr lang="en-GB" sz="1800" dirty="0"/>
              <a:t>  to copy, distribute, display, and perform the work </a:t>
            </a:r>
          </a:p>
          <a:p>
            <a:pPr marL="295174" indent="-29517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800" dirty="0"/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/>
              <a:t>Under the following conditions:</a:t>
            </a:r>
            <a:r>
              <a:rPr lang="en-GB" sz="1800" dirty="0"/>
              <a:t> 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/>
              <a:t>Attribution</a:t>
            </a:r>
            <a:r>
              <a:rPr lang="en-GB" sz="1800" dirty="0"/>
              <a:t>. You must attribute the work in the manner specified by the author or licensor.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300"/>
              </a:spcBef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200" dirty="0"/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 smtClean="0"/>
              <a:t>Non-commercial</a:t>
            </a:r>
            <a:r>
              <a:rPr lang="en-GB" sz="1800" dirty="0"/>
              <a:t>. You may not use this work for commercial purposes.  </a:t>
            </a:r>
          </a:p>
          <a:p>
            <a:pPr marL="1451391" lvl="3" indent="-207341" defTabSz="414683" eaLnBrk="1" hangingPunct="1">
              <a:lnSpc>
                <a:spcPct val="80000"/>
              </a:lnSpc>
              <a:spcBef>
                <a:spcPts val="300"/>
              </a:spcBef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200" dirty="0"/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/>
              <a:t>No Derivative Works</a:t>
            </a:r>
            <a:r>
              <a:rPr lang="en-GB" sz="1800" dirty="0"/>
              <a:t>. You may not alter, transform, or build upon this work. 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300"/>
              </a:spcBef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200" dirty="0"/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dirty="0"/>
              <a:t>For any reuse or distribution, you must make clear to others the license terms of this work. 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dirty="0"/>
              <a:t>Any of these conditions can be waived if you get permission from the copyright holder. 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800" dirty="0"/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r>
              <a:rPr lang="en-GB" sz="1800" b="1" dirty="0"/>
              <a:t>Your fair use and other rights are in no way affected by the above.</a:t>
            </a:r>
            <a:r>
              <a:rPr lang="en-GB" sz="1800" dirty="0"/>
              <a:t> </a:t>
            </a:r>
          </a:p>
          <a:p>
            <a:pPr marL="334894" indent="-334894" defTabSz="414683" eaLnBrk="1" hangingPunct="1">
              <a:lnSpc>
                <a:spcPct val="80000"/>
              </a:lnSpc>
              <a:spcBef>
                <a:spcPts val="450"/>
              </a:spcBef>
              <a:spcAft>
                <a:spcPts val="113"/>
              </a:spcAft>
              <a:buFont typeface="Wingdings" charset="0"/>
              <a:buNone/>
              <a:tabLst>
                <a:tab pos="455518" algn="l"/>
                <a:tab pos="912624" algn="l"/>
                <a:tab pos="1369729" algn="l"/>
                <a:tab pos="1826835" algn="l"/>
                <a:tab pos="2283939" algn="l"/>
                <a:tab pos="2741045" algn="l"/>
                <a:tab pos="3198151" algn="l"/>
                <a:tab pos="3655255" algn="l"/>
                <a:tab pos="4112361" algn="l"/>
                <a:tab pos="4569465" algn="l"/>
                <a:tab pos="5026571" algn="l"/>
                <a:tab pos="5483675" algn="l"/>
                <a:tab pos="5940781" algn="l"/>
                <a:tab pos="6397886" algn="l"/>
                <a:tab pos="6854991" algn="l"/>
                <a:tab pos="7312097" algn="l"/>
                <a:tab pos="7769202" algn="l"/>
                <a:tab pos="8226307" algn="l"/>
                <a:tab pos="8683412" algn="l"/>
                <a:tab pos="9140517" algn="l"/>
              </a:tabLst>
              <a:defRPr/>
            </a:pPr>
            <a:endParaRPr lang="en-GB" sz="18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34975" y="2925763"/>
            <a:ext cx="431800" cy="194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/>
          <a:p>
            <a:endParaRPr lang="en-US"/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0591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5048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6562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397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relation system 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Sans Unicode" charset="0"/>
                <a:cs typeface="Lucida Sans Unicode" charset="0"/>
              </a:rPr>
              <a:t>A set of </a:t>
            </a:r>
            <a:r>
              <a:rPr lang="en-US" dirty="0" smtClean="0">
                <a:solidFill>
                  <a:srgbClr val="FF6600"/>
                </a:solidFill>
                <a:latin typeface="Lucida Sans Unicode" charset="0"/>
                <a:cs typeface="Lucida Sans Unicode" charset="0"/>
              </a:rPr>
              <a:t>entities</a:t>
            </a:r>
            <a:endParaRPr lang="en-US" dirty="0" smtClean="0">
              <a:latin typeface="Lucida Sans Unicode" charset="0"/>
            </a:endParaRPr>
          </a:p>
          <a:p>
            <a:r>
              <a:rPr lang="en-US" dirty="0" smtClean="0">
                <a:latin typeface="Lucida Sans Unicode" charset="0"/>
              </a:rPr>
              <a:t>The </a:t>
            </a:r>
            <a:r>
              <a:rPr lang="en-US" dirty="0">
                <a:solidFill>
                  <a:srgbClr val="FF6600"/>
                </a:solidFill>
                <a:latin typeface="Lucida Sans Unicode" charset="0"/>
              </a:rPr>
              <a:t>relations </a:t>
            </a:r>
            <a:r>
              <a:rPr lang="en-US" dirty="0">
                <a:latin typeface="Lucida Sans Unicode" charset="0"/>
              </a:rPr>
              <a:t>about entities, observed in the real world, which characterize our understanding of the attribute under consideration</a:t>
            </a:r>
          </a:p>
          <a:p>
            <a:pPr lvl="1">
              <a:defRPr/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‘Fred taller than Joe’ (for </a:t>
            </a:r>
            <a:r>
              <a:rPr lang="en-US" b="1" i="1" dirty="0">
                <a:latin typeface="Lucida Sans Unicode" charset="0"/>
                <a:ea typeface="Lucida Sans Unicode" charset="0"/>
                <a:cs typeface="Lucida Sans Unicode" charset="0"/>
              </a:rPr>
              <a:t>height </a:t>
            </a: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of </a:t>
            </a:r>
            <a:r>
              <a:rPr lang="en-US" b="1" i="1" dirty="0">
                <a:latin typeface="Lucida Sans Unicode" charset="0"/>
                <a:ea typeface="Lucida Sans Unicode" charset="0"/>
                <a:cs typeface="Lucida Sans Unicode" charset="0"/>
              </a:rPr>
              <a:t>people) </a:t>
            </a:r>
          </a:p>
          <a:p>
            <a:r>
              <a:rPr lang="en-US" dirty="0" smtClean="0">
                <a:latin typeface="Lucida Sans Unicode" charset="0"/>
                <a:ea typeface="Lucida Sans Unicode" charset="0"/>
                <a:cs typeface="Lucida Sans Unicode" charset="0"/>
              </a:rPr>
              <a:t>The </a:t>
            </a: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closed </a:t>
            </a:r>
            <a:r>
              <a:rPr lang="en-US" dirty="0">
                <a:solidFill>
                  <a:srgbClr val="FF66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operations</a:t>
            </a: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 that can be performed on the </a:t>
            </a:r>
            <a:r>
              <a:rPr lang="en-US" dirty="0" smtClean="0">
                <a:latin typeface="Lucida Sans Unicode" charset="0"/>
                <a:ea typeface="Lucida Sans Unicode" charset="0"/>
                <a:cs typeface="Lucida Sans Unicode" charset="0"/>
              </a:rPr>
              <a:t>objects</a:t>
            </a:r>
            <a:endParaRPr lang="en-US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71AF887-89AF-F54B-81AE-7D2BEC84C189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Measurement mapping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Mapping from the empirical world to the formal world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Measure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Relation mapping</a:t>
            </a:r>
          </a:p>
          <a:p>
            <a:r>
              <a:rPr lang="en-US">
                <a:latin typeface="Lucida Sans Unicode" charset="0"/>
              </a:rPr>
              <a:t>A.k.a. representation, homomorphism</a:t>
            </a:r>
          </a:p>
          <a:p>
            <a:r>
              <a:rPr lang="en-US">
                <a:latin typeface="Lucida Sans Unicode" charset="0"/>
              </a:rPr>
              <a:t>Measure: the quantity assigned to an entity in order to characterize an attribute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F3686ED-B6B1-A34D-A6E9-4A4EF79A70C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21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Measurement mapping</a:t>
            </a:r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B7D1669-9A55-044F-81DE-3D0F22841467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1600200"/>
            <a:ext cx="533400" cy="533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325" name="Straight Connector 7"/>
          <p:cNvCxnSpPr>
            <a:cxnSpLocks noChangeShapeType="1"/>
            <a:stCxn id="5" idx="4"/>
          </p:cNvCxnSpPr>
          <p:nvPr/>
        </p:nvCxnSpPr>
        <p:spPr bwMode="auto">
          <a:xfrm rot="16200000" flipH="1">
            <a:off x="628650" y="2838450"/>
            <a:ext cx="14478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Straight Connector 9"/>
          <p:cNvCxnSpPr>
            <a:cxnSpLocks noChangeShapeType="1"/>
          </p:cNvCxnSpPr>
          <p:nvPr/>
        </p:nvCxnSpPr>
        <p:spPr bwMode="auto">
          <a:xfrm rot="5400000">
            <a:off x="2209007" y="3277394"/>
            <a:ext cx="1066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Straight Connector 14"/>
          <p:cNvCxnSpPr>
            <a:cxnSpLocks noChangeShapeType="1"/>
          </p:cNvCxnSpPr>
          <p:nvPr/>
        </p:nvCxnSpPr>
        <p:spPr bwMode="auto">
          <a:xfrm rot="16200000" flipH="1">
            <a:off x="1028700" y="39243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Straight Connector 17"/>
          <p:cNvCxnSpPr>
            <a:cxnSpLocks noChangeShapeType="1"/>
          </p:cNvCxnSpPr>
          <p:nvPr/>
        </p:nvCxnSpPr>
        <p:spPr bwMode="auto">
          <a:xfrm rot="5400000">
            <a:off x="723900" y="39243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Straight Connector 19"/>
          <p:cNvCxnSpPr>
            <a:cxnSpLocks noChangeShapeType="1"/>
          </p:cNvCxnSpPr>
          <p:nvPr/>
        </p:nvCxnSpPr>
        <p:spPr bwMode="auto">
          <a:xfrm rot="5400000">
            <a:off x="2247900" y="40767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Straight Connector 22"/>
          <p:cNvCxnSpPr>
            <a:cxnSpLocks noChangeShapeType="1"/>
          </p:cNvCxnSpPr>
          <p:nvPr/>
        </p:nvCxnSpPr>
        <p:spPr bwMode="auto">
          <a:xfrm rot="16200000" flipH="1">
            <a:off x="2476500" y="40767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Straight Connector 24"/>
          <p:cNvCxnSpPr>
            <a:cxnSpLocks noChangeShapeType="1"/>
          </p:cNvCxnSpPr>
          <p:nvPr/>
        </p:nvCxnSpPr>
        <p:spPr bwMode="auto">
          <a:xfrm>
            <a:off x="914400" y="24384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Straight Connector 26"/>
          <p:cNvCxnSpPr>
            <a:cxnSpLocks noChangeShapeType="1"/>
          </p:cNvCxnSpPr>
          <p:nvPr/>
        </p:nvCxnSpPr>
        <p:spPr bwMode="auto">
          <a:xfrm>
            <a:off x="2362200" y="29718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28"/>
          <p:cNvCxnSpPr>
            <a:cxnSpLocks noChangeShapeType="1"/>
          </p:cNvCxnSpPr>
          <p:nvPr/>
        </p:nvCxnSpPr>
        <p:spPr bwMode="auto">
          <a:xfrm rot="5400000">
            <a:off x="304800" y="2667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31"/>
          <p:cNvCxnSpPr>
            <a:cxnSpLocks noChangeShapeType="1"/>
          </p:cNvCxnSpPr>
          <p:nvPr/>
        </p:nvCxnSpPr>
        <p:spPr bwMode="auto">
          <a:xfrm rot="16200000" flipH="1">
            <a:off x="1447800" y="2743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33"/>
          <p:cNvCxnSpPr>
            <a:cxnSpLocks noChangeShapeType="1"/>
          </p:cNvCxnSpPr>
          <p:nvPr/>
        </p:nvCxnSpPr>
        <p:spPr bwMode="auto">
          <a:xfrm rot="5400000">
            <a:off x="1905000" y="3276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Straight Connector 35"/>
          <p:cNvCxnSpPr>
            <a:cxnSpLocks noChangeShapeType="1"/>
          </p:cNvCxnSpPr>
          <p:nvPr/>
        </p:nvCxnSpPr>
        <p:spPr bwMode="auto">
          <a:xfrm rot="16200000" flipH="1">
            <a:off x="2895600" y="3276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990600" y="1066800"/>
            <a:ext cx="666750" cy="446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2200" y="1611313"/>
            <a:ext cx="841375" cy="446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5562600"/>
            <a:ext cx="3924300" cy="446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 </a:t>
            </a:r>
            <a:r>
              <a:rPr 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IS TALLER THAN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0600" y="4800600"/>
            <a:ext cx="1169988" cy="446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91200" y="2297113"/>
            <a:ext cx="2128838" cy="446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M(Joe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180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3211513"/>
            <a:ext cx="2328863" cy="446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M(Fred) = 172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1200" y="5562600"/>
            <a:ext cx="3055938" cy="446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M(Joe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  <a:r>
              <a:rPr lang="en-US" b="1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M(Fred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56344" name="Curved Connector 44"/>
          <p:cNvCxnSpPr>
            <a:cxnSpLocks noChangeShapeType="1"/>
            <a:stCxn id="37" idx="3"/>
            <a:endCxn id="41" idx="0"/>
          </p:cNvCxnSpPr>
          <p:nvPr/>
        </p:nvCxnSpPr>
        <p:spPr bwMode="auto">
          <a:xfrm>
            <a:off x="1657350" y="1290638"/>
            <a:ext cx="5199063" cy="10064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5" name="Curved Connector 48"/>
          <p:cNvCxnSpPr>
            <a:cxnSpLocks noChangeShapeType="1"/>
            <a:stCxn id="38" idx="3"/>
            <a:endCxn id="42" idx="1"/>
          </p:cNvCxnSpPr>
          <p:nvPr/>
        </p:nvCxnSpPr>
        <p:spPr bwMode="auto">
          <a:xfrm>
            <a:off x="3203575" y="1835150"/>
            <a:ext cx="3044825" cy="1600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6" name="Curved Connector 50"/>
          <p:cNvCxnSpPr>
            <a:cxnSpLocks noChangeShapeType="1"/>
            <a:stCxn id="39" idx="0"/>
            <a:endCxn id="43" idx="0"/>
          </p:cNvCxnSpPr>
          <p:nvPr/>
        </p:nvCxnSpPr>
        <p:spPr bwMode="auto">
          <a:xfrm rot="5400000" flipH="1" flipV="1">
            <a:off x="4753769" y="2997994"/>
            <a:ext cx="3175" cy="5129213"/>
          </a:xfrm>
          <a:prstGeom prst="curvedConnector3">
            <a:avLst>
              <a:gd name="adj1" fmla="val 6073961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Representation condition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Measurement mapping implies that all empirical relations are preserved in numerical relations and no new relations are created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e.g. M(Fred) &gt; M(Joe) precisely when Fred is taller than Joe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Admissible measure</a:t>
            </a: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 if the representation condition holds</a:t>
            </a:r>
          </a:p>
          <a:p>
            <a:pPr lvl="1">
              <a:defRPr/>
            </a:pPr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Measurement </a:t>
            </a:r>
            <a:r>
              <a:rPr lang="en-US" dirty="0">
                <a:solidFill>
                  <a:srgbClr val="FF66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scale</a:t>
            </a:r>
          </a:p>
          <a:p>
            <a:endParaRPr lang="en-US" dirty="0">
              <a:latin typeface="Lucida Sans Unicode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76773E9-B692-194C-9B3B-AB940D4FEA7C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23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Lucida Sans Unicode" charset="0"/>
              </a:rPr>
              <a:t>MEASUREMENT SCALES</a:t>
            </a:r>
          </a:p>
        </p:txBody>
      </p:sp>
      <p:sp>
        <p:nvSpPr>
          <p:cNvPr id="5837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7E47D59-ECD2-424F-BC7C-2393D0476A1E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24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Issues</a:t>
            </a:r>
          </a:p>
        </p:txBody>
      </p:sp>
      <p:sp>
        <p:nvSpPr>
          <p:cNvPr id="5939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Representation problem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How do we know if a particular empirical relation system has a representation in a given numerical relation system?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Uniqueness problem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How do we deal with several possible alternative representations (scales) in the same numerical relation system?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Pragmatic problem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Which is the preferred numerical relation system for a given empirical relation system?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EB2A241-9119-E84B-8241-B879D8B6DB58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Relation system richness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RS A is richer than RS B if at least all relations in RS B are contained in RS A</a:t>
            </a:r>
          </a:p>
          <a:p>
            <a:r>
              <a:rPr lang="en-US" dirty="0">
                <a:latin typeface="Lucida Sans Unicode" charset="0"/>
              </a:rPr>
              <a:t>The richer the empirical system the more sophisticate the scale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14E37BD-7CEB-CC41-9069-098B94C730E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26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Scale types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latin typeface="Lucida Sans Unicode" charset="0"/>
              </a:rPr>
              <a:t>Nominal</a:t>
            </a:r>
          </a:p>
          <a:p>
            <a:r>
              <a:rPr lang="en-US" sz="4400" dirty="0">
                <a:latin typeface="Lucida Sans Unicode" charset="0"/>
              </a:rPr>
              <a:t>Ordinal</a:t>
            </a:r>
          </a:p>
          <a:p>
            <a:r>
              <a:rPr lang="en-US" sz="4400" dirty="0">
                <a:latin typeface="Lucida Sans Unicode" charset="0"/>
              </a:rPr>
              <a:t>Interval</a:t>
            </a:r>
          </a:p>
          <a:p>
            <a:r>
              <a:rPr lang="en-US" sz="4400" dirty="0">
                <a:latin typeface="Lucida Sans Unicode" charset="0"/>
              </a:rPr>
              <a:t>Ratio</a:t>
            </a:r>
          </a:p>
          <a:p>
            <a:r>
              <a:rPr lang="en-US" sz="4400" dirty="0">
                <a:latin typeface="Lucida Sans Unicode" charset="0"/>
              </a:rPr>
              <a:t>Absolute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65CEA5-A729-0B44-8EA7-6E2572B879DC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27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 rot="10800000">
            <a:off x="4419600" y="1447800"/>
            <a:ext cx="1219200" cy="3781400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sz="3200" dirty="0" smtClean="0">
                <a:solidFill>
                  <a:srgbClr val="FF6600"/>
                </a:solidFill>
                <a:latin typeface="Lucida Sans Unicode" charset="0"/>
                <a:ea typeface="ＭＳ Ｐゴシック" charset="0"/>
                <a:cs typeface="Lucida Sans Unicode" charset="0"/>
              </a:rPr>
              <a:t>+   Richness     -</a:t>
            </a:r>
            <a:endParaRPr lang="en-US" sz="3200" dirty="0">
              <a:solidFill>
                <a:srgbClr val="FF6600"/>
              </a:solidFill>
              <a:latin typeface="Lucida Sans Unicode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6372200" y="1484784"/>
            <a:ext cx="1219200" cy="374441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3200" dirty="0" smtClean="0">
                <a:solidFill>
                  <a:srgbClr val="FF6600"/>
                </a:solidFill>
                <a:latin typeface="Lucida Sans Unicode" charset="0"/>
                <a:ea typeface="ＭＳ Ｐゴシック" charset="0"/>
                <a:cs typeface="Lucida Sans Unicode" charset="0"/>
              </a:rPr>
              <a:t>-   Simplicity   +</a:t>
            </a:r>
            <a:endParaRPr lang="en-US" sz="3200" dirty="0">
              <a:solidFill>
                <a:srgbClr val="FF6600"/>
              </a:solidFill>
              <a:latin typeface="Lucida Sans Unicode" charset="0"/>
              <a:ea typeface="ＭＳ Ｐゴシック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Admissible measure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Measure that is able to represent all the empirical relations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There may exist several admissible measure</a:t>
            </a:r>
          </a:p>
          <a:p>
            <a:pPr lvl="2">
              <a:lnSpc>
                <a:spcPct val="9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E.g. Length: inch, cm, feet, meter, miles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Admissible transformation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Mapping between two admissible measures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The more sophisticated the scale the more restricted the class of admissible transformation</a:t>
            </a:r>
          </a:p>
          <a:p>
            <a:pPr lvl="2">
              <a:lnSpc>
                <a:spcPct val="9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E.g. Admissible Length transformation: M’ = a*M</a:t>
            </a:r>
          </a:p>
          <a:p>
            <a:pPr lvl="2">
              <a:lnSpc>
                <a:spcPct val="9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Inadmissible transformation: M’ = a*M + b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8201C3-E763-8840-9409-93F54601C00D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Nominal scale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Places elements in classification schema</a:t>
            </a:r>
          </a:p>
          <a:p>
            <a:r>
              <a:rPr lang="en-US">
                <a:latin typeface="Lucida Sans Unicode" charset="0"/>
              </a:rPr>
              <a:t>Empirical scale: different classes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No ordering relation</a:t>
            </a:r>
          </a:p>
          <a:p>
            <a:r>
              <a:rPr lang="en-US">
                <a:latin typeface="Lucida Sans Unicode" charset="0"/>
              </a:rPr>
              <a:t>Any representation based on a set of distinct numbers or symbols is acceptable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No notion of magnitude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615E6C6-EB65-3A43-B8FF-905A160E34A0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29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Contents</a:t>
            </a:r>
          </a:p>
        </p:txBody>
      </p:sp>
      <p:sp>
        <p:nvSpPr>
          <p:cNvPr id="3789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Introduction to measurement</a:t>
            </a:r>
          </a:p>
          <a:p>
            <a:r>
              <a:rPr lang="en-US" dirty="0">
                <a:latin typeface="Lucida Sans Unicode" charset="0"/>
              </a:rPr>
              <a:t>Theory of measurement</a:t>
            </a:r>
          </a:p>
          <a:p>
            <a:r>
              <a:rPr lang="en-US" dirty="0">
                <a:latin typeface="Lucida Sans Unicode" charset="0"/>
              </a:rPr>
              <a:t>Measurement </a:t>
            </a:r>
            <a:r>
              <a:rPr lang="en-US" dirty="0" smtClean="0">
                <a:latin typeface="Lucida Sans Unicode" charset="0"/>
              </a:rPr>
              <a:t>scales</a:t>
            </a:r>
          </a:p>
          <a:p>
            <a:r>
              <a:rPr lang="en-US" dirty="0" smtClean="0">
                <a:latin typeface="Lucida Sans Unicode" charset="0"/>
              </a:rPr>
              <a:t>Software Product Quality measures</a:t>
            </a:r>
            <a:endParaRPr lang="en-US" dirty="0">
              <a:latin typeface="Lucida Sans Unicode" charset="0"/>
            </a:endParaRPr>
          </a:p>
          <a:p>
            <a:r>
              <a:rPr lang="en-US" dirty="0">
                <a:latin typeface="Lucida Sans Unicode" charset="0"/>
              </a:rPr>
              <a:t>Common metrics</a:t>
            </a:r>
          </a:p>
          <a:p>
            <a:endParaRPr lang="en-US" dirty="0">
              <a:latin typeface="Lucida Sans Unicode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070F8B4-E339-7A48-B466-8E31ED21E078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Nominal scale example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system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Entity: fault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Attribute: artifact type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Specification, design, code</a:t>
            </a:r>
          </a:p>
          <a:p>
            <a:r>
              <a:rPr lang="en-US">
                <a:latin typeface="Lucida Sans Unicode" charset="0"/>
              </a:rPr>
              <a:t>Admissible mapping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M(x) =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1  if x is a specification fault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2  if x is a design fault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3  if x is a code fault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4066AC-0253-6340-97E0-D862BCB6CDA8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" name="Snip Diagonal Corner Rectangle 4"/>
          <p:cNvSpPr/>
          <p:nvPr/>
        </p:nvSpPr>
        <p:spPr bwMode="auto">
          <a:xfrm rot="20629540">
            <a:off x="1335088" y="4500563"/>
            <a:ext cx="879475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101</a:t>
            </a:r>
          </a:p>
        </p:txBody>
      </p:sp>
      <p:sp>
        <p:nvSpPr>
          <p:cNvPr id="7" name="Snip Diagonal Corner Rectangle 6"/>
          <p:cNvSpPr/>
          <p:nvPr/>
        </p:nvSpPr>
        <p:spPr bwMode="auto">
          <a:xfrm rot="20629540">
            <a:off x="1258888" y="4991100"/>
            <a:ext cx="879475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3.1</a:t>
            </a:r>
          </a:p>
        </p:txBody>
      </p:sp>
      <p:sp>
        <p:nvSpPr>
          <p:cNvPr id="8" name="Snip Diagonal Corner Rectangle 7"/>
          <p:cNvSpPr/>
          <p:nvPr/>
        </p:nvSpPr>
        <p:spPr bwMode="auto">
          <a:xfrm rot="20629540">
            <a:off x="1335088" y="5448300"/>
            <a:ext cx="879475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5</a:t>
            </a:r>
          </a:p>
        </p:txBody>
      </p:sp>
      <p:sp>
        <p:nvSpPr>
          <p:cNvPr id="9" name="Snip Diagonal Corner Rectangle 8"/>
          <p:cNvSpPr/>
          <p:nvPr/>
        </p:nvSpPr>
        <p:spPr bwMode="auto">
          <a:xfrm rot="20629540">
            <a:off x="1450975" y="4489450"/>
            <a:ext cx="560388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S</a:t>
            </a:r>
          </a:p>
        </p:txBody>
      </p:sp>
      <p:sp>
        <p:nvSpPr>
          <p:cNvPr id="10" name="Snip Diagonal Corner Rectangle 9"/>
          <p:cNvSpPr/>
          <p:nvPr/>
        </p:nvSpPr>
        <p:spPr bwMode="auto">
          <a:xfrm rot="20629540">
            <a:off x="1417638" y="4951413"/>
            <a:ext cx="590550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D</a:t>
            </a:r>
          </a:p>
        </p:txBody>
      </p:sp>
      <p:sp>
        <p:nvSpPr>
          <p:cNvPr id="11" name="Snip Diagonal Corner Rectangle 10"/>
          <p:cNvSpPr/>
          <p:nvPr/>
        </p:nvSpPr>
        <p:spPr bwMode="auto">
          <a:xfrm rot="20629540">
            <a:off x="1493838" y="5405438"/>
            <a:ext cx="568325" cy="41275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-1" charset="0"/>
              <a:buNone/>
              <a:defRPr/>
            </a:pPr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 base operation: count</a:t>
            </a:r>
          </a:p>
          <a:p>
            <a:r>
              <a:rPr lang="en-US" dirty="0" smtClean="0"/>
              <a:t>Available statistics</a:t>
            </a:r>
          </a:p>
          <a:p>
            <a:pPr lvl="1"/>
            <a:r>
              <a:rPr lang="en-US" dirty="0" smtClean="0"/>
              <a:t>Frequency (per category)</a:t>
            </a:r>
          </a:p>
          <a:p>
            <a:pPr lvl="1"/>
            <a:r>
              <a:rPr lang="en-US" dirty="0" smtClean="0"/>
              <a:t>Mode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72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Ordinal scale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system: classes ordered wrt the attribute</a:t>
            </a:r>
          </a:p>
          <a:p>
            <a:r>
              <a:rPr lang="en-US">
                <a:latin typeface="Lucida Sans Unicode" charset="0"/>
              </a:rPr>
              <a:t>Acceptable mapping: any mapping preserving the order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Measure represent ranking only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Acceptable transformations are the set of all monotonic mappings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&lt;C1, C2, .. Cn&gt; 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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&lt;a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1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, 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2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, .. 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n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&gt;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Where 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   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i&gt;j,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  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i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 &gt; 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j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B80201-02F0-DE41-82DF-5FC859DE733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pic>
        <p:nvPicPr>
          <p:cNvPr id="6554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81650"/>
            <a:ext cx="355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Ordinal scale example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system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Entity: code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Attribute: size class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Small, medium, large</a:t>
            </a:r>
          </a:p>
          <a:p>
            <a:r>
              <a:rPr lang="en-US">
                <a:latin typeface="Lucida Sans Unicode" charset="0"/>
              </a:rPr>
              <a:t>Admissible mapping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M(x) = 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1  if x is small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2  if x is medium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3  if x is large</a:t>
            </a:r>
          </a:p>
          <a:p>
            <a:pPr lvl="1"/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B16D9F5-319F-E544-BB03-15337C6A764E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33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Counting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Available statistics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Frequency (per category)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Mode</a:t>
            </a:r>
          </a:p>
          <a:p>
            <a:pPr lvl="1"/>
            <a:r>
              <a:rPr lang="en-US" dirty="0" smtClean="0"/>
              <a:t>Rank</a:t>
            </a:r>
          </a:p>
          <a:p>
            <a:pPr lvl="1"/>
            <a:r>
              <a:rPr lang="en-US" dirty="0" err="1" smtClean="0"/>
              <a:t>Quantiles</a:t>
            </a:r>
            <a:r>
              <a:rPr lang="en-US" dirty="0" smtClean="0"/>
              <a:t> (Median)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50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Interval scale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Empirical system: order and differences between classes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Acceptable mappings: preserve order and difference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Addition and subtraction make sense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The ratio makes no sense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Acceptable transformations are affine transformations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M’ = a * M + b</a:t>
            </a:r>
          </a:p>
          <a:p>
            <a:pPr lvl="1">
              <a:lnSpc>
                <a:spcPct val="91000"/>
              </a:lnSpc>
            </a:pP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1">
              <a:lnSpc>
                <a:spcPct val="91000"/>
              </a:lnSpc>
            </a:pP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C12871-1F9E-AF41-93A9-C76A6A2520C9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Interval scale example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Empirical system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Entity: project activity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Attribute: time of start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Months since the beginning of the project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Years since funding available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Admissible transformation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PM counts month since project start: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April 1, 2010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CEO counts years since received funds:</a:t>
            </a:r>
          </a:p>
          <a:p>
            <a:pPr lvl="2">
              <a:lnSpc>
                <a:spcPct val="81000"/>
              </a:lnSpc>
            </a:pPr>
            <a:r>
              <a:rPr lang="en-US" sz="2200">
                <a:latin typeface="Lucida Sans Unicode" charset="0"/>
                <a:ea typeface="Lucida Sans Unicode" charset="0"/>
                <a:cs typeface="Lucida Sans Unicode" charset="0"/>
              </a:rPr>
              <a:t>January 1, 2011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M</a:t>
            </a:r>
            <a:r>
              <a:rPr lang="en-US" sz="2600" baseline="-25000">
                <a:latin typeface="Lucida Sans Unicode" charset="0"/>
                <a:ea typeface="Lucida Sans Unicode" charset="0"/>
                <a:cs typeface="Lucida Sans Unicode" charset="0"/>
              </a:rPr>
              <a:t>PM</a:t>
            </a: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 = 12*M</a:t>
            </a:r>
            <a:r>
              <a:rPr lang="en-US" sz="2600" baseline="-25000">
                <a:latin typeface="Lucida Sans Unicode" charset="0"/>
                <a:ea typeface="Lucida Sans Unicode" charset="0"/>
                <a:cs typeface="Lucida Sans Unicode" charset="0"/>
              </a:rPr>
              <a:t>CEO</a:t>
            </a: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 + 9</a:t>
            </a:r>
          </a:p>
          <a:p>
            <a:pPr lvl="1">
              <a:lnSpc>
                <a:spcPct val="81000"/>
              </a:lnSpc>
            </a:pPr>
            <a:endParaRPr lang="en-US" sz="260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7F13804-8978-D74C-BCAD-F66C09D269A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36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Counting, sorting</a:t>
            </a:r>
          </a:p>
          <a:p>
            <a:pPr lvl="1"/>
            <a:r>
              <a:rPr lang="en-US" dirty="0" smtClean="0"/>
              <a:t>Sum, Difference, Scalar division</a:t>
            </a:r>
          </a:p>
          <a:p>
            <a:r>
              <a:rPr lang="en-US" dirty="0" smtClean="0"/>
              <a:t>Available statistics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Frequency, Mode, Rank, </a:t>
            </a:r>
            <a:r>
              <a:rPr lang="en-US" dirty="0" err="1" smtClean="0">
                <a:solidFill>
                  <a:srgbClr val="BFBFBF"/>
                </a:solidFill>
              </a:rPr>
              <a:t>Quantiles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r>
              <a:rPr lang="en-US" dirty="0" smtClean="0"/>
              <a:t>Mean (Arithmetic Average)</a:t>
            </a:r>
          </a:p>
          <a:p>
            <a:pPr lvl="1"/>
            <a:r>
              <a:rPr lang="en-US" dirty="0" smtClean="0"/>
              <a:t>Variance (and derivatives)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73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Ratio scale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Preserves ordering, size of intervals, and ratios between entities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There is a </a:t>
            </a:r>
            <a:r>
              <a:rPr lang="en-US" sz="3000">
                <a:solidFill>
                  <a:srgbClr val="FF6600"/>
                </a:solidFill>
                <a:latin typeface="Lucida Sans Unicode" charset="0"/>
              </a:rPr>
              <a:t>zero </a:t>
            </a:r>
            <a:r>
              <a:rPr lang="en-US" sz="3000">
                <a:latin typeface="Lucida Sans Unicode" charset="0"/>
              </a:rPr>
              <a:t>element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Represents total lack of attribute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Measurement starts at zero and increases at equal intervals: called </a:t>
            </a:r>
            <a:r>
              <a:rPr lang="en-US" sz="2600">
                <a:solidFill>
                  <a:srgbClr val="FF66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units</a:t>
            </a:r>
          </a:p>
          <a:p>
            <a:pPr lvl="1">
              <a:lnSpc>
                <a:spcPct val="81000"/>
              </a:lnSpc>
            </a:pPr>
            <a:r>
              <a:rPr lang="en-US" sz="26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All arithmetic can be applied meaningfully to classes in the range of the mapping</a:t>
            </a:r>
          </a:p>
          <a:p>
            <a:pPr>
              <a:lnSpc>
                <a:spcPct val="81000"/>
              </a:lnSpc>
            </a:pPr>
            <a:r>
              <a:rPr lang="en-US" sz="3000">
                <a:solidFill>
                  <a:schemeClr val="tx1"/>
                </a:solidFill>
                <a:latin typeface="Lucida Sans Unicode" charset="0"/>
              </a:rPr>
              <a:t>Admissible transformation</a:t>
            </a:r>
          </a:p>
          <a:p>
            <a:pPr lvl="1">
              <a:lnSpc>
                <a:spcPct val="81000"/>
              </a:lnSpc>
            </a:pPr>
            <a:r>
              <a:rPr lang="en-US" sz="26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Ratio transformation</a:t>
            </a:r>
          </a:p>
          <a:p>
            <a:pPr lvl="1">
              <a:lnSpc>
                <a:spcPct val="81000"/>
              </a:lnSpc>
            </a:pPr>
            <a:r>
              <a:rPr lang="en-US" sz="26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M’ = a*M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9C34D36-9C0E-F94C-B79E-32974BCD5045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Ratio scale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system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Entity: code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Attribute: length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LOC</a:t>
            </a:r>
          </a:p>
          <a:p>
            <a:r>
              <a:rPr lang="en-US">
                <a:latin typeface="Lucida Sans Unicode" charset="0"/>
              </a:rPr>
              <a:t>Admissible transformation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LOC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= lines of code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Char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= characters of code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Char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= a * M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LOC</a:t>
            </a: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Where a = average chars per line of code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81F330D-0AD0-A142-9AE7-59F8E5D7609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39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Measurement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charset="0"/>
              <a:buNone/>
            </a:pPr>
            <a:endParaRPr lang="en-US" i="1">
              <a:latin typeface="Lucida Sans Unicode" charset="0"/>
            </a:endParaRPr>
          </a:p>
          <a:p>
            <a:pPr marL="0" indent="0" algn="ctr">
              <a:buFont typeface="Wingdings" charset="0"/>
              <a:buNone/>
            </a:pPr>
            <a:r>
              <a:rPr lang="en-US" sz="4400" i="1">
                <a:latin typeface="Lucida Sans Unicode" charset="0"/>
              </a:rPr>
              <a:t>the process of empirical </a:t>
            </a:r>
            <a:r>
              <a:rPr lang="en-US" sz="4400" i="1">
                <a:solidFill>
                  <a:srgbClr val="FF6600"/>
                </a:solidFill>
                <a:latin typeface="Lucida Sans Unicode" charset="0"/>
              </a:rPr>
              <a:t>objective </a:t>
            </a:r>
            <a:r>
              <a:rPr lang="en-US" sz="4400" i="1">
                <a:latin typeface="Lucida Sans Unicode" charset="0"/>
              </a:rPr>
              <a:t>assignment of numbers to </a:t>
            </a:r>
            <a:r>
              <a:rPr lang="en-US" sz="4400" i="1">
                <a:solidFill>
                  <a:srgbClr val="FF6600"/>
                </a:solidFill>
                <a:latin typeface="Lucida Sans Unicode" charset="0"/>
              </a:rPr>
              <a:t>entities</a:t>
            </a:r>
            <a:r>
              <a:rPr lang="en-US" sz="4400" i="1">
                <a:latin typeface="Lucida Sans Unicode" charset="0"/>
              </a:rPr>
              <a:t>, in order to characterize a specific </a:t>
            </a:r>
            <a:r>
              <a:rPr lang="en-US" sz="4400" i="1">
                <a:solidFill>
                  <a:srgbClr val="FF6600"/>
                </a:solidFill>
                <a:latin typeface="Lucida Sans Unicode" charset="0"/>
              </a:rPr>
              <a:t>attribute </a:t>
            </a:r>
            <a:r>
              <a:rPr lang="en-US" sz="4400" i="1">
                <a:solidFill>
                  <a:schemeClr val="tx1"/>
                </a:solidFill>
                <a:latin typeface="Lucida Sans Unicode" charset="0"/>
              </a:rPr>
              <a:t>thereof</a:t>
            </a:r>
          </a:p>
          <a:p>
            <a:pPr marL="0" indent="0" algn="ctr"/>
            <a:endParaRPr lang="en-US" sz="4000">
              <a:latin typeface="Lucida Sans Unicode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A619C91-FBCB-704C-B6CC-DDEEE0576BB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Counting, sorting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Sum, Difference, Scalar division</a:t>
            </a:r>
          </a:p>
          <a:p>
            <a:pPr lvl="1"/>
            <a:r>
              <a:rPr lang="en-US" dirty="0" smtClean="0"/>
              <a:t>Division, (Multiplication)</a:t>
            </a:r>
          </a:p>
          <a:p>
            <a:r>
              <a:rPr lang="en-US" dirty="0" smtClean="0"/>
              <a:t>Available statistics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Frequency, Mode, Rank, </a:t>
            </a:r>
            <a:r>
              <a:rPr lang="en-US" dirty="0" err="1" smtClean="0">
                <a:solidFill>
                  <a:srgbClr val="BFBFBF"/>
                </a:solidFill>
              </a:rPr>
              <a:t>Quantiles</a:t>
            </a:r>
            <a:r>
              <a:rPr lang="en-US" dirty="0" smtClean="0">
                <a:solidFill>
                  <a:srgbClr val="BFBFBF"/>
                </a:solidFill>
              </a:rPr>
              <a:t>, Mean (Arithmetic Average), Variance (and derivatives)</a:t>
            </a:r>
          </a:p>
          <a:p>
            <a:pPr lvl="1"/>
            <a:r>
              <a:rPr lang="en-US" dirty="0" smtClean="0"/>
              <a:t>Standardized mean, etc.</a:t>
            </a:r>
          </a:p>
          <a:p>
            <a:pPr lvl="1"/>
            <a:r>
              <a:rPr lang="en-US" dirty="0" smtClean="0"/>
              <a:t>Geometric mean,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6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Absolute scale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Measurement made simply counting items in the entity set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Number of occurrences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Only one possible mapping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All arithmetic analysis is meaningful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4B8B89D-401A-0E42-B5F4-954070628C02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41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Lucida Sans Unicode" charset="0"/>
              </a:rPr>
              <a:t>Absolute scale (counter)examples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Empirical system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Entity: project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Attribute: full time staff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Number of full time developers</a:t>
            </a:r>
          </a:p>
          <a:p>
            <a:r>
              <a:rPr lang="en-US">
                <a:latin typeface="Lucida Sans Unicode" charset="0"/>
              </a:rPr>
              <a:t>The attribute definition implies the items to be counted!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Length is not measurable on an absolute scale, # of lines it is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Age is not measurable on absolute scale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5ACE84-EF88-0E41-86F3-E5087C3171E4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Scales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1472"/>
              </p:ext>
            </p:extLst>
          </p:nvPr>
        </p:nvGraphicFramePr>
        <p:xfrm>
          <a:off x="304800" y="990600"/>
          <a:ext cx="8686800" cy="5505451"/>
        </p:xfrm>
        <a:graphic>
          <a:graphicData uri="http://schemas.openxmlformats.org/drawingml/2006/table">
            <a:tbl>
              <a:tblPr/>
              <a:tblGrid>
                <a:gridCol w="1752600"/>
                <a:gridCol w="3505200"/>
                <a:gridCol w="3429000"/>
              </a:tblGrid>
              <a:tr h="100595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Scale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Admissible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Transformations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Example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</a:tr>
              <a:tr h="9891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Nominal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1-to-1 mapping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Labeling, classifying entities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9891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Ordinal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Monotonic increasing function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Preference, hardness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91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Interval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M’ = a*M+b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With: a&gt;0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Relative time, temperature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9891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Ratio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M’ = a*M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With: a&gt;0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Time interval, length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Absolute</a:t>
                      </a:r>
                    </a:p>
                  </a:txBody>
                  <a:tcPr marT="45725" marB="4572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M’ = 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Counting entities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</a:tbl>
          </a:graphicData>
        </a:graphic>
      </p:graphicFrame>
      <p:sp>
        <p:nvSpPr>
          <p:cNvPr id="737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F0D4C54-5E3C-A043-A8B4-E8041A6CE698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43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Meaningful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A statement involving measurement is meaningful if its truth is invariant of transformation of allowable scales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7A742B-1C80-C740-89B2-BCED2681EF47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44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Meaningful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Statements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The number of errors discovered during the integration testing was at least 100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The cost of fixing each error is at least 100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A semantic error takes twice as long to fix as a syntactic error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A semantic error is twice as complex as a syntactic error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A48C9FB-8496-EC43-A8C0-21258CDD94D8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2667000"/>
            <a:ext cx="320675" cy="446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itchFamily="-1" charset="0"/>
              <a:buNone/>
              <a:defRPr/>
            </a:pPr>
            <a:r>
              <a:rPr 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943600" y="4267200"/>
            <a:ext cx="1447800" cy="762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8388" y="1752600"/>
            <a:ext cx="4556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280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66800" y="3000375"/>
            <a:ext cx="455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28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Meaningful statements?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Fred is twice as tall as Jane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The temperature in Tokyo today is twice that in London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The difference in temperature between Tokyo and London today is twice what it was yesterday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13E7C22-F3F0-FE4B-86B4-7E977307956D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46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Statistical operations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Central tendency</a:t>
            </a:r>
          </a:p>
          <a:p>
            <a:pPr lvl="1">
              <a:buFont typeface="Wingdings" charset="0"/>
              <a:buNone/>
            </a:pP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D05892-7403-374E-88D2-6CEAE8C867A1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47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057400"/>
          <a:ext cx="7239000" cy="3806825"/>
        </p:xfrm>
        <a:graphic>
          <a:graphicData uri="http://schemas.openxmlformats.org/drawingml/2006/table">
            <a:tbl>
              <a:tblPr/>
              <a:tblGrid>
                <a:gridCol w="1809750"/>
                <a:gridCol w="1809750"/>
                <a:gridCol w="1809750"/>
                <a:gridCol w="180975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Type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Mean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Median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Mode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751D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Nominal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✗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✗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Ordinal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✗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Interval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Ratio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ＭＳ Ｐゴシック" charset="0"/>
                          <a:cs typeface="Lucida Sans Unicode" charset="0"/>
                        </a:rPr>
                        <a:t>Absolute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EB60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Zapf Dingbats" charset="0"/>
                          <a:ea typeface="ＭＳ Ｐゴシック" charset="0"/>
                          <a:cs typeface="Zapf Dingbats" charset="0"/>
                        </a:rPr>
                        <a:t>✓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EB60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Objective vs. Subjective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Objective measures do not depend on the environment or the person collecting the measure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A small portion of subjectivity cannot be avoided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Subjective measures depend on the context where they are collected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Can change according to the person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They reflect the perception and judgment of the person performing the measurement</a:t>
            </a:r>
          </a:p>
          <a:p>
            <a:pPr lvl="1">
              <a:lnSpc>
                <a:spcPct val="91000"/>
              </a:lnSpc>
              <a:buFont typeface="Wingdings" charset="0"/>
              <a:buNone/>
            </a:pPr>
            <a:endParaRPr lang="en-US" sz="260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1000"/>
              </a:lnSpc>
            </a:pPr>
            <a:endParaRPr lang="en-US" sz="3000">
              <a:latin typeface="Lucida Sans Unicode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0E790C-300C-0449-B3AD-3CA67C472A55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Lucida Sans Unicode" charset="0"/>
              </a:rPr>
              <a:t>SOFTWARE MEASURES</a:t>
            </a:r>
          </a:p>
        </p:txBody>
      </p:sp>
      <p:sp>
        <p:nvSpPr>
          <p:cNvPr id="79874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36070C5-65D4-A94F-BCF4-0ABB3084724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49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Measurement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Entity: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an object or event</a:t>
            </a:r>
          </a:p>
          <a:p>
            <a:r>
              <a:rPr lang="en-US">
                <a:latin typeface="Lucida Sans Unicode" charset="0"/>
              </a:rPr>
              <a:t>Attribute: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 feature or property of an entity</a:t>
            </a:r>
          </a:p>
          <a:p>
            <a:r>
              <a:rPr lang="en-US">
                <a:latin typeface="Lucida Sans Unicode" charset="0"/>
              </a:rPr>
              <a:t>Objective: 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the measurement process must be based on well-defined rules and procedures whose results are repeatable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5FD3E6-EBD8-C247-8F07-D1ED3667CBD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Process measures</a:t>
            </a:r>
          </a:p>
        </p:txBody>
      </p:sp>
      <p:sp>
        <p:nvSpPr>
          <p:cNvPr id="8089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Duration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Of process or one of its activities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Effort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Of process or one of its activities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Number of events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Of a given type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Arising during process or one of its activities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Subjective measures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38D8AEE-F99F-1C4A-8412-34842A1EF69A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Product measures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External attributes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Reliability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Understandability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Usability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Integrity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Efficiency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Testability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Reusability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Portability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CF4B94C-8C2B-3F48-8E1A-20DBCDBECA50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51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562600" y="2667000"/>
            <a:ext cx="1828800" cy="612775"/>
          </a:xfrm>
          <a:prstGeom prst="wedgeRoundRectCallout">
            <a:avLst>
              <a:gd name="adj1" fmla="val -99744"/>
              <a:gd name="adj2" fmla="val -1942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ISO 9126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Quality myth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Term used to describe an internal attribute</a:t>
            </a:r>
          </a:p>
          <a:p>
            <a:r>
              <a:rPr lang="en-US">
                <a:latin typeface="Lucida Sans Unicode" charset="0"/>
              </a:rPr>
              <a:t>Inherently multidimensional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There are several aspects to quality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 single aggregate (indirect) measure of quality implies weighting all different aspects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C80A30E-FAE5-A646-BC7F-023ADB46276B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52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ISO 9126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Lucida Sans Unicode" charset="0"/>
              </a:rPr>
              <a:t>Software product quality</a:t>
            </a:r>
          </a:p>
          <a:p>
            <a:pPr lvl="1"/>
            <a:r>
              <a:rPr lang="en-US" sz="2400" dirty="0">
                <a:latin typeface="Lucida Sans Unicode" charset="0"/>
                <a:ea typeface="Lucida Sans Unicode" charset="0"/>
                <a:cs typeface="Lucida Sans Unicode" charset="0"/>
              </a:rPr>
              <a:t>Issued 1991, revised 2001</a:t>
            </a:r>
          </a:p>
          <a:p>
            <a:pPr lvl="1"/>
            <a:r>
              <a:rPr lang="en-US" sz="2400" dirty="0">
                <a:latin typeface="Lucida Sans Unicode" charset="0"/>
                <a:ea typeface="Lucida Sans Unicode" charset="0"/>
                <a:cs typeface="Lucida Sans Unicode" charset="0"/>
              </a:rPr>
              <a:t>Being </a:t>
            </a:r>
            <a:r>
              <a:rPr lang="en-US" sz="2400" dirty="0" smtClean="0">
                <a:latin typeface="Lucida Sans Unicode" charset="0"/>
                <a:ea typeface="Lucida Sans Unicode" charset="0"/>
                <a:cs typeface="Lucida Sans Unicode" charset="0"/>
              </a:rPr>
              <a:t>superseded by </a:t>
            </a:r>
            <a:r>
              <a:rPr lang="en-US" sz="2400" dirty="0">
                <a:latin typeface="Lucida Sans Unicode" charset="0"/>
                <a:ea typeface="Lucida Sans Unicode" charset="0"/>
                <a:cs typeface="Lucida Sans Unicode" charset="0"/>
              </a:rPr>
              <a:t>ISO/IEC 250xx</a:t>
            </a:r>
          </a:p>
          <a:p>
            <a:pPr lvl="2"/>
            <a:r>
              <a:rPr lang="en-US" sz="2000" b="1" dirty="0" err="1">
                <a:latin typeface="Lucida Sans Unicode" charset="0"/>
                <a:ea typeface="Lucida Sans Unicode" charset="0"/>
                <a:cs typeface="Lucida Sans Unicode" charset="0"/>
              </a:rPr>
              <a:t>SQuaRE</a:t>
            </a:r>
            <a:r>
              <a:rPr lang="en-US" sz="2000" dirty="0">
                <a:latin typeface="Lucida Sans Unicode" charset="0"/>
                <a:ea typeface="Lucida Sans Unicode" charset="0"/>
                <a:cs typeface="Lucida Sans Unicode" charset="0"/>
              </a:rPr>
              <a:t> (Software product Quality Requirements and Evaluation)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11560" y="4005064"/>
            <a:ext cx="1224136" cy="1152128"/>
          </a:xfrm>
          <a:prstGeom prst="ellipse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Process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 Quality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55776" y="4005064"/>
            <a:ext cx="1224136" cy="1152128"/>
          </a:xfrm>
          <a:prstGeom prst="ellips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Internal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properties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72000" y="4005064"/>
            <a:ext cx="1224136" cy="1152128"/>
          </a:xfrm>
          <a:prstGeom prst="ellips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External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properties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76256" y="3861048"/>
            <a:ext cx="1224136" cy="1152128"/>
          </a:xfrm>
          <a:prstGeom prst="ellips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Quality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use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2240" y="3933056"/>
            <a:ext cx="1224136" cy="1152128"/>
          </a:xfrm>
          <a:prstGeom prst="ellips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Quality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use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588224" y="4005064"/>
            <a:ext cx="1224136" cy="1152128"/>
          </a:xfrm>
          <a:prstGeom prst="ellips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Quality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use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63688" y="4221088"/>
            <a:ext cx="79208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779912" y="4221088"/>
            <a:ext cx="79208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796136" y="4221088"/>
            <a:ext cx="79208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1835696" y="4869160"/>
            <a:ext cx="648072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779912" y="4869160"/>
            <a:ext cx="648072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5796136" y="4869160"/>
            <a:ext cx="648072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E2751D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19672" y="3789040"/>
            <a:ext cx="1072091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Influences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7904" y="3789040"/>
            <a:ext cx="1072091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Influences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3789040"/>
            <a:ext cx="1072091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Influences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9672" y="5013176"/>
            <a:ext cx="1226643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Depends 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35896" y="5013176"/>
            <a:ext cx="1226643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Depends 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0112" y="5013176"/>
            <a:ext cx="1226643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Depends 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3429000"/>
            <a:ext cx="842674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EAC77"/>
                </a:solidFill>
                <a:latin typeface="+mn-lt"/>
              </a:rPr>
              <a:t>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1880" y="3429000"/>
            <a:ext cx="1672854" cy="2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Software product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4208" y="3357577"/>
            <a:ext cx="1708971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Effect of software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0320" y="5661248"/>
            <a:ext cx="1019405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EEAC77"/>
                </a:solidFill>
                <a:latin typeface="+mn-lt"/>
              </a:rPr>
              <a:t>Process</a:t>
            </a:r>
            <a:br>
              <a:rPr lang="en-US" sz="1400" dirty="0" smtClean="0">
                <a:solidFill>
                  <a:srgbClr val="EEAC77"/>
                </a:solidFill>
                <a:latin typeface="+mn-lt"/>
              </a:rPr>
            </a:br>
            <a:r>
              <a:rPr lang="en-US" sz="1400" dirty="0" smtClean="0">
                <a:solidFill>
                  <a:srgbClr val="EEAC77"/>
                </a:solidFill>
                <a:latin typeface="+mn-lt"/>
              </a:rPr>
              <a:t>measures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9792" y="5661248"/>
            <a:ext cx="1019405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Internal</a:t>
            </a:r>
            <a:br>
              <a:rPr lang="en-US" sz="1400" dirty="0" smtClean="0">
                <a:solidFill>
                  <a:srgbClr val="000000"/>
                </a:solidFill>
                <a:latin typeface="+mn-lt"/>
              </a:rPr>
            </a:b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measures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016" y="5661248"/>
            <a:ext cx="1019405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External</a:t>
            </a:r>
            <a:br>
              <a:rPr lang="en-US" sz="1400" dirty="0" smtClean="0">
                <a:solidFill>
                  <a:srgbClr val="000000"/>
                </a:solidFill>
                <a:latin typeface="+mn-lt"/>
              </a:rPr>
            </a:b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measures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6216" y="5589240"/>
            <a:ext cx="1379354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Quality in use</a:t>
            </a:r>
            <a:br>
              <a:rPr lang="en-US" sz="1400" dirty="0" smtClean="0">
                <a:solidFill>
                  <a:srgbClr val="000000"/>
                </a:solidFill>
                <a:latin typeface="+mn-lt"/>
              </a:rPr>
            </a:b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measures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4368" y="5373216"/>
            <a:ext cx="875022" cy="50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Context</a:t>
            </a:r>
            <a:br>
              <a:rPr lang="en-US" sz="1400" dirty="0" smtClean="0">
                <a:solidFill>
                  <a:srgbClr val="000000"/>
                </a:solidFill>
                <a:latin typeface="+mn-lt"/>
              </a:rPr>
            </a:b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of use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1259632" y="5301208"/>
            <a:ext cx="0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EAC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3203848" y="5301208"/>
            <a:ext cx="0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2751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5220072" y="5301208"/>
            <a:ext cx="0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2751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164288" y="5301208"/>
            <a:ext cx="0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2751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32" idx="0"/>
          </p:cNvCxnSpPr>
          <p:nvPr/>
        </p:nvCxnSpPr>
        <p:spPr bwMode="auto">
          <a:xfrm flipH="1" flipV="1">
            <a:off x="7956378" y="4869160"/>
            <a:ext cx="365501" cy="5040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2" idx="0"/>
            <a:endCxn id="9" idx="5"/>
          </p:cNvCxnSpPr>
          <p:nvPr/>
        </p:nvCxnSpPr>
        <p:spPr bwMode="auto">
          <a:xfrm flipH="1" flipV="1">
            <a:off x="7777105" y="4916459"/>
            <a:ext cx="544774" cy="45675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2" idx="0"/>
            <a:endCxn id="10" idx="5"/>
          </p:cNvCxnSpPr>
          <p:nvPr/>
        </p:nvCxnSpPr>
        <p:spPr bwMode="auto">
          <a:xfrm flipH="1" flipV="1">
            <a:off x="7633089" y="4988467"/>
            <a:ext cx="688790" cy="3847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E2751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625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ISO 9126</a:t>
            </a:r>
          </a:p>
        </p:txBody>
      </p:sp>
      <p:pic>
        <p:nvPicPr>
          <p:cNvPr id="84994" name="Content Placeholder 3" descr="912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60" b="-5256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ISO 9126 – External </a:t>
            </a:r>
            <a:r>
              <a:rPr lang="en-US" dirty="0" smtClean="0">
                <a:latin typeface="Lucida Sans Unicode" charset="0"/>
              </a:rPr>
              <a:t>metric</a:t>
            </a:r>
            <a:endParaRPr lang="en-US" dirty="0">
              <a:latin typeface="Lucida Sans Unicode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Breakdown avoidance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85708"/>
              </p:ext>
            </p:extLst>
          </p:nvPr>
        </p:nvGraphicFramePr>
        <p:xfrm>
          <a:off x="250825" y="1989138"/>
          <a:ext cx="8713788" cy="4600701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017018"/>
                <a:gridCol w="6696770"/>
              </a:tblGrid>
              <a:tr h="6478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b="0" dirty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How often can user avoid breakdown of system, even if critical failures occurred? </a:t>
                      </a:r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8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 of application</a:t>
                      </a:r>
                      <a:endParaRPr lang="en-US" sz="2000" b="0" dirty="0" smtClean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Count the number of breakdowns occurrence with respect to number of failures. </a:t>
                      </a:r>
                      <a:endParaRPr lang="en-US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If it is under operation, analyze log of user operation history. </a:t>
                      </a:r>
                      <a:endParaRPr lang="en-US" sz="1800" dirty="0" smtClean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Definition</a:t>
                      </a:r>
                      <a:endParaRPr lang="en-US" sz="2000" b="0" dirty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Breakdown avoidance ratio</a:t>
                      </a:r>
                      <a:br>
                        <a:rPr lang="en-US" sz="1800" kern="1200" dirty="0" smtClean="0">
                          <a:effectLst/>
                        </a:rPr>
                      </a:br>
                      <a:r>
                        <a:rPr lang="en-US" sz="1800" kern="1200" dirty="0" smtClean="0">
                          <a:effectLst/>
                        </a:rPr>
                        <a:t>X= 1- (A / B)</a:t>
                      </a:r>
                      <a:br>
                        <a:rPr lang="en-US" sz="1800" kern="1200" dirty="0" smtClean="0">
                          <a:effectLst/>
                        </a:rPr>
                      </a:br>
                      <a:r>
                        <a:rPr lang="en-US" sz="1800" kern="1200" dirty="0" smtClean="0">
                          <a:effectLst/>
                        </a:rPr>
                        <a:t>A= Number of breakdowns</a:t>
                      </a:r>
                      <a:br>
                        <a:rPr lang="en-US" sz="1800" kern="1200" dirty="0" smtClean="0">
                          <a:effectLst/>
                        </a:rPr>
                      </a:br>
                      <a:r>
                        <a:rPr lang="en-US" sz="1800" kern="1200" dirty="0" smtClean="0">
                          <a:effectLst/>
                        </a:rPr>
                        <a:t>B= Number of failures</a:t>
                      </a:r>
                      <a:br>
                        <a:rPr lang="en-US" sz="1800" kern="1200" dirty="0" smtClean="0">
                          <a:effectLst/>
                        </a:rPr>
                      </a:br>
                      <a:r>
                        <a:rPr lang="en-US" sz="1400" kern="1200" dirty="0" smtClean="0">
                          <a:effectLst/>
                        </a:rPr>
                        <a:t>NOTE: 1.The breakdown means executing of any user task is suspended until system is restarted up, or its control is lost until system is enforced to be shut down. </a:t>
                      </a: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2. When none or a few failures observed, time between breakdown may be more suitable. </a:t>
                      </a:r>
                      <a:endParaRPr lang="en-US" sz="1400" dirty="0" smtClean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Interpretation</a:t>
                      </a:r>
                      <a:endParaRPr lang="en-US" sz="2000" b="0" dirty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0&lt;= X &lt;= 1 The closer to 1.0 is the better. </a:t>
                      </a:r>
                      <a:endParaRPr lang="en-US" sz="1800" dirty="0" smtClean="0"/>
                    </a:p>
                  </a:txBody>
                  <a:tcPr marT="45706" marB="457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ISO 9126 – Internal </a:t>
            </a:r>
            <a:r>
              <a:rPr lang="en-US" dirty="0" smtClean="0">
                <a:latin typeface="Lucida Sans Unicode" charset="0"/>
              </a:rPr>
              <a:t>metric</a:t>
            </a:r>
            <a:endParaRPr lang="en-US" dirty="0">
              <a:latin typeface="Lucida Sans Unicode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Test coverage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68402"/>
              </p:ext>
            </p:extLst>
          </p:nvPr>
        </p:nvGraphicFramePr>
        <p:xfrm>
          <a:off x="355600" y="2205038"/>
          <a:ext cx="8785225" cy="424815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016252"/>
                <a:gridCol w="6768973"/>
              </a:tblGrid>
              <a:tr h="7368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 marL="91434" marR="91434" marT="45707" marB="45707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How much of the required test cases are covered by the test plan? </a:t>
                      </a:r>
                      <a:endParaRPr lang="en-US" sz="1800" dirty="0"/>
                    </a:p>
                  </a:txBody>
                  <a:tcPr marL="91434" marR="91434" marT="45707" marB="45707"/>
                </a:tc>
              </a:tr>
              <a:tr h="10643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 of application</a:t>
                      </a:r>
                    </a:p>
                  </a:txBody>
                  <a:tcPr marL="91434" marR="91434" marT="45707" marB="45707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Count the number of test cases planned and compare it to the number of test cases required to obtain adequate test coverage.</a:t>
                      </a:r>
                      <a:endParaRPr lang="en-US" sz="1800" dirty="0"/>
                    </a:p>
                  </a:txBody>
                  <a:tcPr marL="91434" marR="91434" marT="45707" marB="45707"/>
                </a:tc>
              </a:tr>
              <a:tr h="188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Definition</a:t>
                      </a:r>
                      <a:endParaRPr lang="en-US" sz="2000" dirty="0"/>
                    </a:p>
                  </a:txBody>
                  <a:tcPr marL="91434" marR="91434" marT="45707" marB="4570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X=A/B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A=Number of test cases designed in test plan and confirmed in review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B= Number of test cases required </a:t>
                      </a:r>
                      <a:endParaRPr lang="en-US" sz="1400" dirty="0" smtClean="0"/>
                    </a:p>
                  </a:txBody>
                  <a:tcPr marL="91434" marR="91434" marT="45707" marB="45707"/>
                </a:tc>
              </a:tr>
              <a:tr h="5640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Interpretation</a:t>
                      </a:r>
                      <a:endParaRPr lang="en-US" sz="2000" dirty="0"/>
                    </a:p>
                  </a:txBody>
                  <a:tcPr marL="91434" marR="91434" marT="45707" marB="4570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0&lt;= X</a:t>
                      </a:r>
                      <a:r>
                        <a:rPr lang="en-US" sz="1800" kern="1200" baseline="0" dirty="0" smtClean="0">
                          <a:effectLst/>
                        </a:rPr>
                        <a:t>  Where X is the greater the better adequacy</a:t>
                      </a:r>
                      <a:endParaRPr lang="en-US" sz="1800" dirty="0" smtClean="0"/>
                    </a:p>
                  </a:txBody>
                  <a:tcPr marL="91434" marR="91434" marT="45707" marB="4570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Product </a:t>
            </a:r>
            <a:r>
              <a:rPr lang="en-US" dirty="0" smtClean="0">
                <a:latin typeface="Lucida Sans Unicode" charset="0"/>
              </a:rPr>
              <a:t>metrics</a:t>
            </a:r>
            <a:endParaRPr lang="en-US" dirty="0">
              <a:latin typeface="Lucida Sans Unicode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Internal attributes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Few simple and easy to measure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size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Other controversial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complexity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Automated measurement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62DB9D-9677-A744-991B-33718ECAD51E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57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Internal Product Attributes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Methodologies address structuring and improvement of software products in terms of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Development process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Products</a:t>
            </a:r>
          </a:p>
          <a:p>
            <a:pPr lvl="2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Typically characterized by internal attributes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Quality assurance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Internal attributes can be measured during development to predict and control external ones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DBFFA2-FBC9-B644-B92C-29A24EFFE55D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Resources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Input for sw development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Personnel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Individuals and teams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Materials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office supplies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Tools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Both HW and SW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Methods</a:t>
            </a:r>
          </a:p>
          <a:p>
            <a:pPr lvl="2"/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F0AE3EA-86D8-4B45-BF9C-C82E53F8679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59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436688" indent="-1436688">
              <a:buNone/>
            </a:pPr>
            <a:r>
              <a:rPr lang="en-US" b="1" dirty="0">
                <a:solidFill>
                  <a:srgbClr val="FF6600"/>
                </a:solidFill>
              </a:rPr>
              <a:t>Measure</a:t>
            </a:r>
            <a:r>
              <a:rPr lang="en-US" b="1" dirty="0"/>
              <a:t> (noun)</a:t>
            </a:r>
            <a:r>
              <a:rPr lang="en-US" dirty="0"/>
              <a:t>: The number or category assigned to an attribute of an entity by making a measurement. </a:t>
            </a:r>
            <a:endParaRPr lang="en-US" dirty="0" smtClean="0"/>
          </a:p>
          <a:p>
            <a:pPr marL="1436688" indent="-1436688">
              <a:buNone/>
            </a:pPr>
            <a:r>
              <a:rPr lang="en-US" b="1" dirty="0">
                <a:solidFill>
                  <a:srgbClr val="FF6600"/>
                </a:solidFill>
              </a:rPr>
              <a:t>Measure</a:t>
            </a:r>
            <a:r>
              <a:rPr lang="en-US" b="1" dirty="0"/>
              <a:t> (verb)</a:t>
            </a:r>
            <a:r>
              <a:rPr lang="en-US" dirty="0"/>
              <a:t>: Make a measurement</a:t>
            </a:r>
            <a:r>
              <a:rPr lang="en-US" dirty="0" smtClean="0"/>
              <a:t>.</a:t>
            </a:r>
          </a:p>
          <a:p>
            <a:pPr marL="1436688" indent="-1436688">
              <a:buNone/>
            </a:pPr>
            <a:r>
              <a:rPr lang="en-US" b="1" dirty="0" smtClean="0">
                <a:solidFill>
                  <a:srgbClr val="FF6600"/>
                </a:solidFill>
              </a:rPr>
              <a:t>Measurement</a:t>
            </a:r>
            <a:r>
              <a:rPr lang="en-US" dirty="0"/>
              <a:t>: The process of assigning a number or category to an entity to describe an attribute </a:t>
            </a:r>
            <a:r>
              <a:rPr lang="en-US" dirty="0" smtClean="0"/>
              <a:t>of </a:t>
            </a:r>
            <a:r>
              <a:rPr lang="en-US" dirty="0"/>
              <a:t>that entity. </a:t>
            </a:r>
            <a:endParaRPr lang="en-US" dirty="0" smtClean="0"/>
          </a:p>
          <a:p>
            <a:pPr marL="1436688" indent="-1436688">
              <a:buNone/>
            </a:pPr>
            <a:r>
              <a:rPr lang="en-US" b="1" dirty="0" smtClean="0">
                <a:solidFill>
                  <a:srgbClr val="FF6600"/>
                </a:solidFill>
              </a:rPr>
              <a:t>Metric</a:t>
            </a:r>
            <a:r>
              <a:rPr lang="en-US" dirty="0"/>
              <a:t>: A measurement scale and the method used for measurement. </a:t>
            </a:r>
            <a:endParaRPr lang="en-US" dirty="0" smtClean="0"/>
          </a:p>
          <a:p>
            <a:pPr marL="1436688" indent="-1436688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Resource metrics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Magnitude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How many staff?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Cost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Payments for testing tools</a:t>
            </a: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Quality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E.g. Experience of developers</a:t>
            </a:r>
          </a:p>
          <a:p>
            <a:pPr lvl="1">
              <a:lnSpc>
                <a:spcPct val="91000"/>
              </a:lnSpc>
            </a:pP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1000"/>
              </a:lnSpc>
            </a:pPr>
            <a:r>
              <a:rPr lang="en-US">
                <a:latin typeface="Lucida Sans Unicode" charset="0"/>
              </a:rPr>
              <a:t>Productivity  = </a:t>
            </a:r>
          </a:p>
          <a:p>
            <a:pPr lvl="1">
              <a:lnSpc>
                <a:spcPct val="91000"/>
              </a:lnSpc>
            </a:pP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Indirect measure </a:t>
            </a:r>
          </a:p>
          <a:p>
            <a:pPr lvl="1">
              <a:lnSpc>
                <a:spcPct val="91000"/>
              </a:lnSpc>
            </a:pP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9FADC9B-B818-684E-A0A9-328BEDDC49AF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60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91140" name="TextBox 4"/>
          <p:cNvSpPr txBox="1">
            <a:spLocks noChangeArrowheads="1"/>
          </p:cNvSpPr>
          <p:nvPr/>
        </p:nvSpPr>
        <p:spPr bwMode="auto">
          <a:xfrm>
            <a:off x="4235450" y="4724400"/>
            <a:ext cx="330835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800">
                <a:solidFill>
                  <a:srgbClr val="000000"/>
                </a:solidFill>
                <a:latin typeface="Lucida Sans Unicode" charset="0"/>
              </a:rPr>
              <a:t>Amount of output</a:t>
            </a:r>
          </a:p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Lucida Sans Unicode" charset="0"/>
              </a:rPr>
              <a:t>Effort input</a:t>
            </a:r>
          </a:p>
        </p:txBody>
      </p:sp>
      <p:cxnSp>
        <p:nvCxnSpPr>
          <p:cNvPr id="91141" name="Straight Connector 6"/>
          <p:cNvCxnSpPr>
            <a:cxnSpLocks noChangeShapeType="1"/>
            <a:stCxn id="91140" idx="1"/>
            <a:endCxn id="91140" idx="3"/>
          </p:cNvCxnSpPr>
          <p:nvPr/>
        </p:nvCxnSpPr>
        <p:spPr bwMode="auto">
          <a:xfrm rot="10800000" flipH="1">
            <a:off x="4235450" y="5219700"/>
            <a:ext cx="33083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ular Callout 10"/>
          <p:cNvSpPr/>
          <p:nvPr/>
        </p:nvSpPr>
        <p:spPr bwMode="auto">
          <a:xfrm>
            <a:off x="7315200" y="4114800"/>
            <a:ext cx="1447800" cy="612775"/>
          </a:xfrm>
          <a:prstGeom prst="wedgeRoundRectCallout">
            <a:avLst>
              <a:gd name="adj1" fmla="val -79227"/>
              <a:gd name="adj2" fmla="val 64855"/>
              <a:gd name="adj3" fmla="val 16667"/>
            </a:avLst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086600" y="5635625"/>
            <a:ext cx="1447800" cy="612775"/>
          </a:xfrm>
          <a:prstGeom prst="wedgeRoundRectCallout">
            <a:avLst>
              <a:gd name="adj1" fmla="val -72250"/>
              <a:gd name="adj2" fmla="val -45849"/>
              <a:gd name="adj3" fmla="val 16667"/>
            </a:avLst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724128" y="2996952"/>
            <a:ext cx="2880320" cy="3384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46C0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Quality in use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metrics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sp>
        <p:nvSpPr>
          <p:cNvPr id="6" name="Cloud 5"/>
          <p:cNvSpPr/>
          <p:nvPr/>
        </p:nvSpPr>
        <p:spPr bwMode="auto">
          <a:xfrm>
            <a:off x="5724128" y="1052736"/>
            <a:ext cx="2880320" cy="1296144"/>
          </a:xfrm>
          <a:prstGeom prst="cloud">
            <a:avLst/>
          </a:prstGeom>
          <a:solidFill>
            <a:srgbClr val="FDEADA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Goals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539552" y="4941168"/>
            <a:ext cx="2736304" cy="936104"/>
          </a:xfrm>
          <a:prstGeom prst="cube">
            <a:avLst/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Product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23528" y="1196752"/>
            <a:ext cx="3240360" cy="3744416"/>
          </a:xfrm>
          <a:prstGeom prst="downArrow">
            <a:avLst>
              <a:gd name="adj1" fmla="val 77134"/>
              <a:gd name="adj2" fmla="val 50000"/>
            </a:avLst>
          </a:prstGeom>
          <a:solidFill>
            <a:srgbClr val="F9E3D2"/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Context:</a:t>
            </a:r>
          </a:p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Task</a:t>
            </a:r>
          </a:p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Equipment</a:t>
            </a:r>
          </a:p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Environment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868144" y="3068960"/>
            <a:ext cx="2592288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Effectiveness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868144" y="3717032"/>
            <a:ext cx="2592288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Productivity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8144" y="4365104"/>
            <a:ext cx="2592288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Satisfaction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68144" y="5013176"/>
            <a:ext cx="2592288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46C0A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Safety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339752" y="4509120"/>
            <a:ext cx="338437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46C0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47864" y="4077072"/>
            <a:ext cx="1954381" cy="79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Outcome of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use</a:t>
            </a:r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 bwMode="auto">
          <a:xfrm>
            <a:off x="3131840" y="1700808"/>
            <a:ext cx="260122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46C0A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18655" y="1268760"/>
            <a:ext cx="1500832" cy="79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Intended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outcome</a:t>
            </a:r>
          </a:p>
        </p:txBody>
      </p:sp>
      <p:cxnSp>
        <p:nvCxnSpPr>
          <p:cNvPr id="22" name="Straight Arrow Connector 21"/>
          <p:cNvCxnSpPr>
            <a:stCxn id="17" idx="0"/>
            <a:endCxn id="6" idx="1"/>
          </p:cNvCxnSpPr>
          <p:nvPr/>
        </p:nvCxnSpPr>
        <p:spPr bwMode="auto">
          <a:xfrm flipV="1">
            <a:off x="7164288" y="2347500"/>
            <a:ext cx="0" cy="64945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E46C0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96136" y="2420888"/>
            <a:ext cx="31489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Measure attainment</a:t>
            </a:r>
          </a:p>
        </p:txBody>
      </p:sp>
    </p:spTree>
    <p:extLst>
      <p:ext uri="{BB962C8B-B14F-4D97-AF65-F5344CB8AC3E}">
        <p14:creationId xmlns:p14="http://schemas.microsoft.com/office/powerpoint/2010/main" val="17349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12A9FD7-204F-8841-9113-FC25D15038F5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1" y="2276872"/>
            <a:ext cx="837115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ISO 9126 – </a:t>
            </a:r>
            <a:r>
              <a:rPr lang="en-US" dirty="0" smtClean="0">
                <a:latin typeface="Lucida Sans Unicode" charset="0"/>
              </a:rPr>
              <a:t>Q in Use </a:t>
            </a:r>
            <a:r>
              <a:rPr lang="en-US" dirty="0" smtClean="0">
                <a:latin typeface="Lucida Sans Unicode" charset="0"/>
              </a:rPr>
              <a:t>metric</a:t>
            </a:r>
            <a:endParaRPr lang="en-US" dirty="0">
              <a:latin typeface="Lucida Sans Unicode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Sans Unicode" charset="0"/>
              </a:rPr>
              <a:t>Task effectiveness</a:t>
            </a:r>
            <a:endParaRPr lang="en-US" dirty="0">
              <a:latin typeface="Lucida Sans Unicod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22017"/>
              </p:ext>
            </p:extLst>
          </p:nvPr>
        </p:nvGraphicFramePr>
        <p:xfrm>
          <a:off x="250825" y="1989138"/>
          <a:ext cx="8713788" cy="4558691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017018"/>
                <a:gridCol w="6696770"/>
              </a:tblGrid>
              <a:tr h="6478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b="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What proportion of the goals of the task is achieved correctly?</a:t>
                      </a:r>
                    </a:p>
                  </a:txBody>
                  <a:tcPr marT="45706" marB="45706"/>
                </a:tc>
              </a:tr>
              <a:tr h="7199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 of application</a:t>
                      </a:r>
                      <a:endParaRPr lang="en-US" sz="2000" b="0" dirty="0" smtClean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User test</a:t>
                      </a:r>
                      <a:endParaRPr lang="en-US" sz="1800" dirty="0" smtClean="0"/>
                    </a:p>
                  </a:txBody>
                  <a:tcPr marT="45706" marB="45706"/>
                </a:tc>
              </a:tr>
              <a:tr h="2268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Definition</a:t>
                      </a:r>
                      <a:endParaRPr lang="en-US" sz="2000" b="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M1 = |1 – </a:t>
                      </a:r>
                      <a:r>
                        <a:rPr lang="en-US" sz="1800" kern="1200" dirty="0" err="1" smtClean="0">
                          <a:effectLst/>
                        </a:rPr>
                        <a:t>Σ</a:t>
                      </a:r>
                      <a:r>
                        <a:rPr lang="en-US" sz="1800" kern="1200" baseline="0" dirty="0" smtClean="0">
                          <a:effectLst/>
                        </a:rPr>
                        <a:t> A</a:t>
                      </a:r>
                      <a:r>
                        <a:rPr lang="en-US" sz="1800" kern="1200" baseline="-25000" dirty="0" smtClean="0">
                          <a:effectLst/>
                        </a:rPr>
                        <a:t>i</a:t>
                      </a:r>
                      <a:r>
                        <a:rPr lang="en-US" sz="1800" kern="1200" baseline="0" dirty="0" smtClean="0">
                          <a:effectLst/>
                        </a:rPr>
                        <a:t>|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A</a:t>
                      </a:r>
                      <a:r>
                        <a:rPr lang="en-US" sz="1800" kern="1200" baseline="-25000" dirty="0" smtClean="0">
                          <a:effectLst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</a:rPr>
                        <a:t>= Proportional value of each missing or</a:t>
                      </a:r>
                      <a:r>
                        <a:rPr lang="en-US" sz="1800" kern="1200" baseline="0" dirty="0" smtClean="0">
                          <a:effectLst/>
                        </a:rPr>
                        <a:t> incorrect component in the task output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br>
                        <a:rPr lang="en-US" sz="1800" kern="1200" dirty="0" smtClean="0">
                          <a:effectLst/>
                        </a:rPr>
                      </a:br>
                      <a:endParaRPr lang="en-US" sz="1800" kern="1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NOTE:</a:t>
                      </a:r>
                      <a:r>
                        <a:rPr lang="en-US" sz="1400" kern="1200" baseline="0" dirty="0" smtClean="0">
                          <a:effectLst/>
                        </a:rPr>
                        <a:t> </a:t>
                      </a:r>
                      <a:r>
                        <a:rPr lang="en-US" sz="1400" kern="1200" dirty="0" smtClean="0">
                          <a:effectLst/>
                        </a:rPr>
                        <a:t>Each potential missing or incomplete component is given a weight Ai based on the extent to which it detracts from the value of the output to the business or user.</a:t>
                      </a:r>
                      <a:br>
                        <a:rPr lang="en-US" sz="1400" kern="1200" dirty="0" smtClean="0">
                          <a:effectLst/>
                        </a:rPr>
                      </a:br>
                      <a:r>
                        <a:rPr lang="en-US" sz="1400" kern="1200" dirty="0" smtClean="0">
                          <a:effectLst/>
                        </a:rPr>
                        <a:t>The scoring scheme is refined iteratively by applying it to a series of task outputs and adjusting the weights until the measures obtained are repeatable, reproducible and meaningful.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45706" marB="45706"/>
                </a:tc>
              </a:tr>
              <a:tr h="495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Interpretation</a:t>
                      </a:r>
                      <a:endParaRPr lang="en-US" sz="2000" b="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0&lt;= M1 &lt;= 1 The closer to 1.0 is the better. </a:t>
                      </a:r>
                      <a:endParaRPr lang="en-US" sz="1800" dirty="0" smtClean="0"/>
                    </a:p>
                  </a:txBody>
                  <a:tcPr marT="45706" marB="457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Lucida Sans Unicode" charset="0"/>
              </a:rPr>
              <a:t>COMMON METRICS</a:t>
            </a:r>
          </a:p>
        </p:txBody>
      </p:sp>
      <p:sp>
        <p:nvSpPr>
          <p:cNvPr id="9216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66706E-4F47-B040-AA2C-2770A069A805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64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Common measures</a:t>
            </a:r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4EFA70-7EE4-D142-9A0A-D2BA61F4AAE9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65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pic>
        <p:nvPicPr>
          <p:cNvPr id="93187" name="Picture 6" descr="Meas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196975"/>
            <a:ext cx="5783263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Point Analysis, developed by Allan J. Albrecht in the late 1970s </a:t>
            </a:r>
            <a:endParaRPr lang="en-US" dirty="0" smtClean="0"/>
          </a:p>
          <a:p>
            <a:r>
              <a:rPr lang="en-US" dirty="0" smtClean="0"/>
              <a:t>Several variations</a:t>
            </a:r>
          </a:p>
          <a:p>
            <a:pPr lvl="1"/>
            <a:r>
              <a:rPr lang="en-US" dirty="0"/>
              <a:t>ISO/IEC 19761 (COSMIC method),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ISO</a:t>
            </a:r>
            <a:r>
              <a:rPr lang="en-US" dirty="0"/>
              <a:t>/IEC 20926 (IFPUG method)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ISO</a:t>
            </a:r>
            <a:r>
              <a:rPr lang="en-US" dirty="0"/>
              <a:t>/IEC 20968 (Mk II method),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ISO</a:t>
            </a:r>
            <a:r>
              <a:rPr lang="en-US" dirty="0"/>
              <a:t>/IEC 24570 (NESMA method), and </a:t>
            </a:r>
          </a:p>
          <a:p>
            <a:pPr lvl="1"/>
            <a:r>
              <a:rPr lang="en-US" dirty="0" smtClean="0"/>
              <a:t>ISO</a:t>
            </a:r>
            <a:r>
              <a:rPr lang="en-US" dirty="0"/>
              <a:t>/IEC 29881 (</a:t>
            </a:r>
            <a:r>
              <a:rPr lang="en-US" dirty="0" err="1"/>
              <a:t>FiSMA</a:t>
            </a:r>
            <a:r>
              <a:rPr lang="en-US" dirty="0"/>
              <a:t> method).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12A9FD7-204F-8841-9113-FC25D15038F5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FP -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interacts with its </a:t>
            </a:r>
            <a:r>
              <a:rPr lang="en-US" dirty="0" smtClean="0"/>
              <a:t>users </a:t>
            </a:r>
            <a:r>
              <a:rPr lang="en-US" dirty="0"/>
              <a:t>across a boundary, and with </a:t>
            </a:r>
            <a:r>
              <a:rPr lang="en-US" dirty="0" smtClean="0"/>
              <a:t>storage </a:t>
            </a:r>
          </a:p>
          <a:p>
            <a:r>
              <a:rPr lang="en-US" dirty="0" smtClean="0"/>
              <a:t>User </a:t>
            </a:r>
            <a:r>
              <a:rPr lang="en-US" dirty="0"/>
              <a:t>requirements </a:t>
            </a:r>
            <a:r>
              <a:rPr lang="en-US" dirty="0" smtClean="0"/>
              <a:t>can </a:t>
            </a:r>
            <a:r>
              <a:rPr lang="en-US" dirty="0"/>
              <a:t>be mapped into unique functional processes. </a:t>
            </a:r>
            <a:endParaRPr lang="en-US" dirty="0" smtClean="0">
              <a:effectLst/>
            </a:endParaRPr>
          </a:p>
          <a:p>
            <a:r>
              <a:rPr lang="en-US" dirty="0" smtClean="0"/>
              <a:t>Each </a:t>
            </a:r>
            <a:r>
              <a:rPr lang="en-US" dirty="0"/>
              <a:t>functional process consists of sub-</a:t>
            </a:r>
            <a:r>
              <a:rPr lang="en-US" dirty="0" smtClean="0"/>
              <a:t>processes: a </a:t>
            </a:r>
            <a:r>
              <a:rPr lang="en-US" dirty="0"/>
              <a:t>data movement or a data manipulation. </a:t>
            </a:r>
            <a:endParaRPr lang="en-US" dirty="0" smtClean="0">
              <a:effectLst/>
            </a:endParaRPr>
          </a:p>
          <a:p>
            <a:r>
              <a:rPr lang="en-US" dirty="0" smtClean="0"/>
              <a:t>A </a:t>
            </a:r>
            <a:r>
              <a:rPr lang="en-US" dirty="0"/>
              <a:t>data movement moves a single data group .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Entry: data from user to system. </a:t>
            </a:r>
          </a:p>
          <a:p>
            <a:pPr lvl="1"/>
            <a:r>
              <a:rPr lang="en-US" dirty="0" smtClean="0"/>
              <a:t>Exit data from system to user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Write data from system to </a:t>
            </a:r>
            <a:r>
              <a:rPr lang="en-US" dirty="0"/>
              <a:t>persistent storage. </a:t>
            </a:r>
            <a:endParaRPr lang="en-US" dirty="0" smtClean="0"/>
          </a:p>
          <a:p>
            <a:pPr lvl="1"/>
            <a:r>
              <a:rPr lang="en-US" dirty="0" smtClean="0"/>
              <a:t>Read data from </a:t>
            </a:r>
            <a:r>
              <a:rPr lang="en-US" dirty="0"/>
              <a:t>persistent storage to </a:t>
            </a:r>
            <a:r>
              <a:rPr lang="en-US" dirty="0" smtClean="0"/>
              <a:t>system. </a:t>
            </a:r>
            <a:endParaRPr lang="en-US" dirty="0" smtClean="0">
              <a:effectLst/>
            </a:endParaRPr>
          </a:p>
          <a:p>
            <a:r>
              <a:rPr lang="en-US" dirty="0" smtClean="0"/>
              <a:t>Data group: set </a:t>
            </a:r>
            <a:r>
              <a:rPr lang="en-US" dirty="0"/>
              <a:t>of </a:t>
            </a:r>
            <a:r>
              <a:rPr lang="en-US" dirty="0" smtClean="0"/>
              <a:t>attributes </a:t>
            </a:r>
            <a:r>
              <a:rPr lang="en-US" dirty="0"/>
              <a:t>that describe a single object of </a:t>
            </a:r>
            <a:r>
              <a:rPr lang="en-US" dirty="0" smtClean="0"/>
              <a:t>interest </a:t>
            </a:r>
            <a:endParaRPr lang="en-US" dirty="0" smtClean="0">
              <a:effectLst/>
            </a:endParaRPr>
          </a:p>
          <a:p>
            <a:r>
              <a:rPr lang="en-US" dirty="0" smtClean="0"/>
              <a:t>Each process </a:t>
            </a:r>
            <a:r>
              <a:rPr lang="en-US" dirty="0"/>
              <a:t>is started by its triggering Entry data movement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  <a:p>
            <a:pPr marL="266700" indent="-2667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257BE2-1E7F-AB4D-B6DF-9B828501F73F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Lines Of Code (LOC)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Most intuitive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Count the number of lines of code</a:t>
            </a:r>
          </a:p>
          <a:p>
            <a:r>
              <a:rPr lang="en-US">
                <a:latin typeface="Lucida Sans Unicode" charset="0"/>
              </a:rPr>
              <a:t>Operational aspects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What to include/exclude in the count?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How to deal with complex lines?</a:t>
            </a:r>
          </a:p>
          <a:p>
            <a:pPr lvl="1"/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1"/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013AF5B-4B22-1544-B1BB-AE13085001C6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68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LOC – Operational aspects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Inclusion/exclusion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Executable lines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Declarations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Comments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COTS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Automatically generated code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Reused code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Multiple instructions on a line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Number of statements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Number of lines</a:t>
            </a:r>
          </a:p>
          <a:p>
            <a:pPr>
              <a:lnSpc>
                <a:spcPct val="91000"/>
              </a:lnSpc>
            </a:pPr>
            <a:endParaRPr lang="en-US" sz="3000">
              <a:latin typeface="Lucida Sans Unicode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301EA26-C987-F549-8D17-FEB1C62F2406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69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Examples of </a:t>
            </a:r>
            <a:r>
              <a:rPr lang="en-US" dirty="0" smtClean="0">
                <a:latin typeface="Lucida Sans Unicode" charset="0"/>
              </a:rPr>
              <a:t>metrics</a:t>
            </a:r>
            <a:endParaRPr lang="en-US" dirty="0">
              <a:latin typeface="Lucida Sans Unicode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58759"/>
              </p:ext>
            </p:extLst>
          </p:nvPr>
        </p:nvGraphicFramePr>
        <p:xfrm>
          <a:off x="179388" y="990600"/>
          <a:ext cx="8929687" cy="56276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6713"/>
                <a:gridCol w="2133766"/>
                <a:gridCol w="4389208"/>
              </a:tblGrid>
              <a:tr h="45725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Entity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Attribute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Measure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Year of last birthday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Months since birth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Source code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 Lines of Code (LOC)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Source code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 Executable statements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Testing process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 in hours from start to finish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Tester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Efficiency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Number of faults found per KLOC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Testing process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Fault frequency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faults found per KLOC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Source code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Quality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faults found per KLOC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Operating system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Reliability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 Time to Failure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1447" marR="91447" marT="45725" marB="4572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0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C690A0-6D3D-294D-9A09-0D042FB597A2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LOC: Pros &amp; Cons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Easy to understand </a:t>
            </a:r>
            <a:r>
              <a:rPr lang="en-US">
                <a:latin typeface="Lucida Sans Unicode" charset="0"/>
                <a:sym typeface="Wingdings" charset="0"/>
              </a:rPr>
              <a:t></a:t>
            </a: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Hard to measure precisely </a:t>
            </a:r>
            <a:r>
              <a:rPr lang="en-US">
                <a:latin typeface="Lucida Sans Unicode" charset="0"/>
                <a:sym typeface="Wingdings" charset="0"/>
              </a:rPr>
              <a:t>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Easy of an approximate measure 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e.g. 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  <a:sym typeface="Wingdings" charset="0"/>
              </a:rPr>
              <a:t>wc –l *.c</a:t>
            </a:r>
            <a:endParaRPr lang="en-US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Lucida Sans Unicode" charset="0"/>
              </a:rPr>
              <a:t>Very widely used </a:t>
            </a:r>
            <a:r>
              <a:rPr lang="en-US">
                <a:latin typeface="Lucida Sans Unicode" charset="0"/>
                <a:sym typeface="Wingdings" charset="0"/>
              </a:rPr>
              <a:t></a:t>
            </a:r>
            <a:endParaRPr lang="en-US">
              <a:latin typeface="Lucida Sans Unicode" charset="0"/>
            </a:endParaRP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Several predictive models use LOC 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</a:t>
            </a:r>
            <a:endParaRPr lang="en-US">
              <a:latin typeface="Lucida Sans Unicode" charset="0"/>
              <a:ea typeface="Lucida Sans Unicode" charset="0"/>
              <a:cs typeface="Lucida Sans Unicode" charset="0"/>
            </a:endParaRPr>
          </a:p>
          <a:p>
            <a:r>
              <a:rPr lang="en-US">
                <a:latin typeface="Lucida Sans Unicode" charset="0"/>
              </a:rPr>
              <a:t>If measures productivity it does not favors well structured programs </a:t>
            </a:r>
            <a:r>
              <a:rPr lang="en-US">
                <a:latin typeface="Lucida Sans Unicode" charset="0"/>
                <a:sym typeface="Wingdings" charset="0"/>
              </a:rPr>
              <a:t></a:t>
            </a:r>
            <a:endParaRPr lang="en-US">
              <a:latin typeface="Lucida Sans Unicode" charset="0"/>
            </a:endParaRP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62AD7D7-00EE-B249-BE95-032CACCE26BC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70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Lucida Sans Unicode" charset="0"/>
              </a:rPr>
              <a:t>Mc Cabe Cyclomatic Complexity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Complexity of the control flow</a:t>
            </a:r>
          </a:p>
          <a:p>
            <a:r>
              <a:rPr lang="en-US">
                <a:latin typeface="Lucida Sans Unicode" charset="0"/>
              </a:rPr>
              <a:t>Control flow is represented as a Control Flow Graph (CFG)</a:t>
            </a:r>
          </a:p>
          <a:p>
            <a:r>
              <a:rPr lang="en-US">
                <a:latin typeface="Lucida Sans Unicode" charset="0"/>
              </a:rPr>
              <a:t>V(G) is the number of base paths in G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The number of linearly independent paths from initial node to final node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9784C55-297C-5348-B77F-4FBFD07D41B9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71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Cyclomatic number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If G is a strongly connected graphs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 V(G) = #E - #N + 1</a:t>
            </a:r>
          </a:p>
          <a:p>
            <a:r>
              <a:rPr lang="en-US">
                <a:latin typeface="Lucida Sans Unicode" charset="0"/>
              </a:rPr>
              <a:t>A typical CFG is not strongly connected, unless we add an edge from the final to the initial node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V(G) = #E - #N + 2</a:t>
            </a:r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77D10D8-BADB-CE4E-AC64-F1CF08078D56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72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Cyclomatic complexity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7EDA52A-0087-2D48-9515-139C3136BB44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73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920750" y="838200"/>
          <a:ext cx="5805488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Picture" r:id="rId3" imgW="5590032" imgH="5064252" progId="Word.Picture.8">
                  <p:embed/>
                </p:oleObj>
              </mc:Choice>
              <mc:Fallback>
                <p:oleObj name="Picture" r:id="rId3" imgW="5590032" imgH="506425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838200"/>
                        <a:ext cx="5805488" cy="525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51847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it-IT" sz="2000">
                <a:solidFill>
                  <a:schemeClr val="tx1"/>
                </a:solidFill>
                <a:latin typeface="Lucida Sans Unicode" charset="0"/>
                <a:cs typeface="Times New Roman" charset="0"/>
              </a:rPr>
              <a:t>V(G) = E - N + 2 = 14 - 11 + 2 = 5</a:t>
            </a: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6934200" y="3962400"/>
            <a:ext cx="1752600" cy="2087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</a:rPr>
              <a:t>C1: 1,3,8,13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</a:rPr>
              <a:t>C2: 1,4,9,13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</a:rPr>
              <a:t>C3: 1,5,10,13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</a:rPr>
              <a:t>C4: 2,6,11,14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</a:rPr>
              <a:t>C5: 2,7,12,14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McCabe Pros &amp; Cons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Well defined from a mathematical point of view</a:t>
            </a:r>
          </a:p>
          <a:p>
            <a:r>
              <a:rPr lang="en-US">
                <a:latin typeface="Lucida Sans Unicode" charset="0"/>
              </a:rPr>
              <a:t>Typically strongly correlated with LOC</a:t>
            </a:r>
          </a:p>
          <a:p>
            <a:r>
              <a:rPr lang="en-US">
                <a:latin typeface="Lucida Sans Unicode" charset="0"/>
              </a:rPr>
              <a:t>Focus on code complexity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Disregards data-related complexity</a:t>
            </a:r>
          </a:p>
          <a:p>
            <a:endParaRPr lang="en-US">
              <a:latin typeface="Lucida Sans Unicode" charset="0"/>
            </a:endParaRP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35A7B9B-975C-4948-9F26-296960E5BC5E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74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Design Metrics - CK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Chidamber and Kemerer [TSE94]: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Weighted Methods per Class (WMC)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count of methods in each class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Number Of Children per class (NOC)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number of immediate sub-classes of a class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Depth of Inheritance Tree (DIT): 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maximum inheritance path from the class to the root class</a:t>
            </a:r>
          </a:p>
          <a:p>
            <a:pPr>
              <a:lnSpc>
                <a:spcPct val="81000"/>
              </a:lnSpc>
            </a:pPr>
            <a:r>
              <a:rPr lang="en-US" sz="3000">
                <a:latin typeface="Lucida Sans Unicode" charset="0"/>
              </a:rPr>
              <a:t>Coupling Between Object classes (CBO) </a:t>
            </a:r>
          </a:p>
          <a:p>
            <a:pPr lvl="1">
              <a:lnSpc>
                <a:spcPct val="8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number of classes to which a class is coupled</a:t>
            </a:r>
          </a:p>
          <a:p>
            <a:pPr lvl="1">
              <a:lnSpc>
                <a:spcPct val="81000"/>
              </a:lnSpc>
            </a:pPr>
            <a:endParaRPr lang="en-US" sz="260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lvl="1">
              <a:lnSpc>
                <a:spcPct val="81000"/>
              </a:lnSpc>
            </a:pPr>
            <a:endParaRPr lang="en-US" sz="260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FCA35AE-97F0-E246-8D19-86193C239331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75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Design Metrics - CK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Response For a Class (RFC)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Sum of cardinalities of</a:t>
            </a:r>
          </a:p>
          <a:p>
            <a:pPr lvl="2">
              <a:lnSpc>
                <a:spcPct val="91000"/>
              </a:lnSpc>
            </a:pPr>
            <a:r>
              <a:rPr lang="en-US" sz="2200" b="1">
                <a:latin typeface="Lucida Sans Unicode" charset="0"/>
                <a:ea typeface="Lucida Sans Unicode" charset="0"/>
                <a:cs typeface="Lucida Sans Unicode" charset="0"/>
              </a:rPr>
              <a:t>methods in the class</a:t>
            </a:r>
          </a:p>
          <a:p>
            <a:pPr lvl="2">
              <a:lnSpc>
                <a:spcPct val="91000"/>
              </a:lnSpc>
            </a:pPr>
            <a:r>
              <a:rPr lang="en-US" sz="2200" b="1">
                <a:latin typeface="Lucida Sans Unicode" charset="0"/>
                <a:ea typeface="Lucida Sans Unicode" charset="0"/>
                <a:cs typeface="Lucida Sans Unicode" charset="0"/>
              </a:rPr>
              <a:t>remote methods directly called by methods of the class</a:t>
            </a:r>
            <a:endParaRPr lang="en-US" sz="220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Lack of Cohesion in Methods (LCOM) </a:t>
            </a:r>
          </a:p>
          <a:p>
            <a:pPr lvl="1">
              <a:lnSpc>
                <a:spcPct val="91000"/>
              </a:lnSpc>
            </a:pPr>
            <a:r>
              <a:rPr lang="en-US" sz="2600" b="1">
                <a:latin typeface="Lucida Sans Unicode" charset="0"/>
                <a:ea typeface="Lucida Sans Unicode" charset="0"/>
                <a:cs typeface="Lucida Sans Unicode" charset="0"/>
              </a:rPr>
              <a:t>LCOM = P - Q , if P &gt; Q</a:t>
            </a:r>
            <a:br>
              <a:rPr lang="en-US" sz="2600" b="1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2600" b="1">
                <a:latin typeface="Lucida Sans Unicode" charset="0"/>
                <a:ea typeface="Lucida Sans Unicode" charset="0"/>
                <a:cs typeface="Lucida Sans Unicode" charset="0"/>
              </a:rPr>
              <a:t>          = 0 otherwise</a:t>
            </a:r>
          </a:p>
          <a:p>
            <a:pPr lvl="1">
              <a:lnSpc>
                <a:spcPct val="91000"/>
              </a:lnSpc>
            </a:pPr>
            <a:r>
              <a:rPr lang="en-US" sz="2600" b="1">
                <a:latin typeface="Lucida Sans Unicode" charset="0"/>
                <a:ea typeface="Lucida Sans Unicode" charset="0"/>
                <a:cs typeface="Lucida Sans Unicode" charset="0"/>
              </a:rPr>
              <a:t>Where</a:t>
            </a:r>
          </a:p>
          <a:p>
            <a:pPr lvl="2">
              <a:lnSpc>
                <a:spcPct val="91000"/>
              </a:lnSpc>
            </a:pPr>
            <a:r>
              <a:rPr lang="en-US" sz="2200" b="1">
                <a:latin typeface="Lucida Sans Unicode" charset="0"/>
                <a:ea typeface="Lucida Sans Unicode" charset="0"/>
                <a:cs typeface="Lucida Sans Unicode" charset="0"/>
              </a:rPr>
              <a:t>Q = # pairs of methods sharing attributes</a:t>
            </a:r>
          </a:p>
          <a:p>
            <a:pPr lvl="2">
              <a:lnSpc>
                <a:spcPct val="91000"/>
              </a:lnSpc>
            </a:pPr>
            <a:r>
              <a:rPr lang="en-US" sz="2200" b="1">
                <a:latin typeface="Lucida Sans Unicode" charset="0"/>
                <a:ea typeface="Lucida Sans Unicode" charset="0"/>
                <a:cs typeface="Lucida Sans Unicode" charset="0"/>
              </a:rPr>
              <a:t>P = # pairs of methods not sharing attributes</a:t>
            </a: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B5B46C-86F2-5841-BA5C-FA3075564A7C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76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LCOM - Henderson-Sellers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Alternative definition of LCOM</a:t>
            </a:r>
          </a:p>
          <a:p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Where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m: number of methods in class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a: number of attributes in class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mA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i</a:t>
            </a:r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: num. of methods using attribute A</a:t>
            </a:r>
            <a:r>
              <a:rPr lang="en-US" baseline="-25000">
                <a:latin typeface="Lucida Sans Unicode" charset="0"/>
                <a:ea typeface="Lucida Sans Unicode" charset="0"/>
                <a:cs typeface="Lucida Sans Unicode" charset="0"/>
              </a:rPr>
              <a:t>i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BB93B3C-CF1B-064B-8B72-5F0B15A23B7B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77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  <p:pic>
        <p:nvPicPr>
          <p:cNvPr id="1034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97100"/>
            <a:ext cx="4699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CK – Pros &amp; Cons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Theoretical validation lacking </a:t>
            </a:r>
            <a:r>
              <a:rPr lang="en-US">
                <a:latin typeface="Lucida Sans Unicode" charset="0"/>
                <a:sym typeface="Wingdings" charset="0"/>
              </a:rPr>
              <a:t></a:t>
            </a:r>
          </a:p>
          <a:p>
            <a:r>
              <a:rPr lang="en-US">
                <a:latin typeface="Lucida Sans Unicode" charset="0"/>
              </a:rPr>
              <a:t>Empirical validation lacking </a:t>
            </a:r>
            <a:r>
              <a:rPr lang="en-US">
                <a:latin typeface="Lucida Sans Unicode" charset="0"/>
                <a:sym typeface="Wingdings" charset="0"/>
              </a:rPr>
              <a:t></a:t>
            </a: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Not all metrics can be easily computed</a:t>
            </a:r>
          </a:p>
          <a:p>
            <a:pPr lvl="1"/>
            <a:r>
              <a:rPr lang="en-US">
                <a:latin typeface="Lucida Sans Unicode" charset="0"/>
                <a:ea typeface="Lucida Sans Unicode" charset="0"/>
                <a:cs typeface="Lucida Sans Unicode" charset="0"/>
              </a:rPr>
              <a:t>RFC e LCOM need implementation details</a:t>
            </a:r>
          </a:p>
          <a:p>
            <a:pPr lvl="2"/>
            <a:r>
              <a:rPr lang="en-US">
                <a:latin typeface="Lucida Sans Unicode" charset="0"/>
                <a:ea typeface="Lucida Sans Unicode" charset="0"/>
                <a:cs typeface="Lucida Sans Unicode" charset="0"/>
                <a:sym typeface="Wingdings" charset="0"/>
              </a:rPr>
              <a:t>Design or code metrics?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45F471-49DA-8F40-ACB4-6131A8A7A2F7}" type="slidenum">
              <a:rPr lang="en-US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78</a:t>
            </a:fld>
            <a:endParaRPr lang="en-US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Bibliography</a:t>
            </a:r>
            <a:endParaRPr lang="en-US"/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N. Fenton, S. Pfleeger. “Software Metrics: A Rigorous Approach”. PWS Publishing, 1998.</a:t>
            </a:r>
          </a:p>
          <a:p>
            <a:r>
              <a:rPr lang="en-US" smtClean="0"/>
              <a:t>S. S. Stevens. “On the Theory of Scales of Measurement”. Science, New Series, Vol. 103 (2684) (Jun. 7, 1946), pp. 677-680 </a:t>
            </a:r>
          </a:p>
          <a:p>
            <a:r>
              <a:rPr lang="en-US" smtClean="0"/>
              <a:t>ISO/IEC 9126-1..4</a:t>
            </a:r>
            <a:endParaRPr lang="en-US" dirty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3A31D13-A6FA-9642-B34A-ECF0896443D4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Guidelines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Specify both entity and attribute </a:t>
            </a:r>
          </a:p>
          <a:p>
            <a:pPr lvl="1"/>
            <a:r>
              <a:rPr lang="en-US" dirty="0">
                <a:latin typeface="Lucida Sans Unicode" charset="0"/>
                <a:ea typeface="Lucida Sans Unicode" charset="0"/>
                <a:cs typeface="Lucida Sans Unicode" charset="0"/>
              </a:rPr>
              <a:t>The entity must be defined precisely </a:t>
            </a:r>
          </a:p>
          <a:p>
            <a:r>
              <a:rPr lang="en-US" dirty="0">
                <a:latin typeface="Lucida Sans Unicode" charset="0"/>
              </a:rPr>
              <a:t>You must have a reasonable, even </a:t>
            </a:r>
            <a:r>
              <a:rPr lang="en-US" dirty="0" smtClean="0">
                <a:latin typeface="Lucida Sans Unicode" charset="0"/>
              </a:rPr>
              <a:t>just intuitive </a:t>
            </a:r>
            <a:r>
              <a:rPr lang="en-US" dirty="0">
                <a:latin typeface="Lucida Sans Unicode" charset="0"/>
              </a:rPr>
              <a:t>understanding of the attribute before you propose a measure.</a:t>
            </a:r>
          </a:p>
          <a:p>
            <a:r>
              <a:rPr lang="en-US" dirty="0">
                <a:latin typeface="Lucida Sans Unicode" charset="0"/>
              </a:rPr>
              <a:t>You must not re-define an attribute to fit in with an existing measure.  </a:t>
            </a:r>
          </a:p>
          <a:p>
            <a:endParaRPr lang="en-US" dirty="0">
              <a:latin typeface="Lucida Sans Unicode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8F05332-3D95-9746-9992-D2ED3A666C90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8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Bibliography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US" sz="2500" dirty="0" smtClean="0">
                <a:latin typeface="Lucida Sans Unicode" charset="0"/>
              </a:rPr>
              <a:t>S.R</a:t>
            </a:r>
            <a:r>
              <a:rPr lang="en-US" sz="2500" dirty="0">
                <a:latin typeface="Lucida Sans Unicode" charset="0"/>
              </a:rPr>
              <a:t>. </a:t>
            </a:r>
            <a:r>
              <a:rPr lang="en-US" sz="2500" dirty="0" err="1">
                <a:latin typeface="Lucida Sans Unicode" charset="0"/>
              </a:rPr>
              <a:t>Chidamber</a:t>
            </a:r>
            <a:r>
              <a:rPr lang="en-US" sz="2500" dirty="0">
                <a:latin typeface="Lucida Sans Unicode" charset="0"/>
              </a:rPr>
              <a:t>, C.F. </a:t>
            </a:r>
            <a:r>
              <a:rPr lang="en-US" sz="2500" dirty="0" err="1">
                <a:latin typeface="Lucida Sans Unicode" charset="0"/>
              </a:rPr>
              <a:t>Kemerer</a:t>
            </a:r>
            <a:r>
              <a:rPr lang="en-US" sz="2500" dirty="0">
                <a:latin typeface="Lucida Sans Unicode" charset="0"/>
              </a:rPr>
              <a:t>. “A Metrics Suite for Object-Oriented Design” IEEE Transactions on Software Engineering 20(6), 1994.</a:t>
            </a:r>
          </a:p>
          <a:p>
            <a:pPr>
              <a:lnSpc>
                <a:spcPct val="81000"/>
              </a:lnSpc>
            </a:pPr>
            <a:r>
              <a:rPr lang="en-US" sz="2500" dirty="0">
                <a:latin typeface="Lucida Sans Unicode" charset="0"/>
              </a:rPr>
              <a:t>T. McCabe “A complexity measure” IEEE Transactions on Software Engineering 2(4), 1976.</a:t>
            </a:r>
          </a:p>
          <a:p>
            <a:pPr>
              <a:lnSpc>
                <a:spcPct val="81000"/>
              </a:lnSpc>
            </a:pPr>
            <a:r>
              <a:rPr lang="en-US" sz="2500" dirty="0">
                <a:latin typeface="Lucida Sans Unicode" charset="0"/>
              </a:rPr>
              <a:t>V. </a:t>
            </a:r>
            <a:r>
              <a:rPr lang="en-US" sz="2500" dirty="0" err="1">
                <a:latin typeface="Lucida Sans Unicode" charset="0"/>
              </a:rPr>
              <a:t>Basili</a:t>
            </a:r>
            <a:r>
              <a:rPr lang="en-US" sz="2500" dirty="0">
                <a:latin typeface="Lucida Sans Unicode" charset="0"/>
              </a:rPr>
              <a:t>, L. Briand, W. </a:t>
            </a:r>
            <a:r>
              <a:rPr lang="en-US" sz="2500" dirty="0" err="1">
                <a:latin typeface="Lucida Sans Unicode" charset="0"/>
              </a:rPr>
              <a:t>Melo</a:t>
            </a:r>
            <a:r>
              <a:rPr lang="en-US" sz="2500" dirty="0">
                <a:latin typeface="Lucida Sans Unicode" charset="0"/>
              </a:rPr>
              <a:t>. “A Validation of Object-Oriented Design Metrics as Quality Indicators” IEEE Transactions on Software Engineering 22(10), </a:t>
            </a:r>
            <a:r>
              <a:rPr lang="en-US" sz="2500" dirty="0" smtClean="0">
                <a:latin typeface="Lucida Sans Unicode" charset="0"/>
              </a:rPr>
              <a:t>1996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3A31D13-A6FA-9642-B34A-ECF0896443D4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80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Common mistake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Mistake: propose a ‘measure’ if there is no consensus on what attribute it characterizes. 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Results of an IQ test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Intelligence?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or verbal ability?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or problem solving skills? </a:t>
            </a:r>
          </a:p>
          <a:p>
            <a:pPr>
              <a:lnSpc>
                <a:spcPct val="91000"/>
              </a:lnSpc>
            </a:pPr>
            <a:r>
              <a:rPr lang="en-US" sz="3000">
                <a:latin typeface="Lucida Sans Unicode" charset="0"/>
              </a:rPr>
              <a:t># defects found / KLOC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quality of code?</a:t>
            </a:r>
          </a:p>
          <a:p>
            <a:pPr lvl="1">
              <a:lnSpc>
                <a:spcPct val="91000"/>
              </a:lnSpc>
            </a:pPr>
            <a:r>
              <a:rPr lang="en-US" sz="2600">
                <a:latin typeface="Lucida Sans Unicode" charset="0"/>
                <a:ea typeface="Lucida Sans Unicode" charset="0"/>
                <a:cs typeface="Lucida Sans Unicode" charset="0"/>
              </a:rPr>
              <a:t>quality of testing? </a:t>
            </a:r>
          </a:p>
          <a:p>
            <a:pPr>
              <a:lnSpc>
                <a:spcPct val="91000"/>
              </a:lnSpc>
            </a:pPr>
            <a:endParaRPr lang="en-US" sz="3000">
              <a:latin typeface="Lucida Sans Unicode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61BC688-B6DD-ED49-B7CD-70075D730195}" type="slidenum">
              <a:rPr lang="en-GB" sz="1200">
                <a:solidFill>
                  <a:srgbClr val="000000"/>
                </a:solidFill>
                <a:latin typeface="Lucida Sans Unicode" charset="0"/>
              </a:rPr>
              <a:pPr eaLnBrk="1" hangingPunct="1"/>
              <a:t>9</a:t>
            </a:fld>
            <a:endParaRPr lang="en-GB" sz="120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lt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15549</TotalTime>
  <Words>3560</Words>
  <Application>Microsoft Macintosh PowerPoint</Application>
  <PresentationFormat>On-screen Show (4:3)</PresentationFormat>
  <Paragraphs>762</Paragraphs>
  <Slides>80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Office Theme</vt:lpstr>
      <vt:lpstr>1_Office Theme</vt:lpstr>
      <vt:lpstr>Picture</vt:lpstr>
      <vt:lpstr>Measurement</vt:lpstr>
      <vt:lpstr>Licensing Note</vt:lpstr>
      <vt:lpstr>Contents</vt:lpstr>
      <vt:lpstr>Measurement</vt:lpstr>
      <vt:lpstr>Measurement</vt:lpstr>
      <vt:lpstr>Terms</vt:lpstr>
      <vt:lpstr>Examples of metrics</vt:lpstr>
      <vt:lpstr>Guidelines</vt:lpstr>
      <vt:lpstr>Common mistake</vt:lpstr>
      <vt:lpstr>Type and use</vt:lpstr>
      <vt:lpstr>Direct measures</vt:lpstr>
      <vt:lpstr>Indirect measures</vt:lpstr>
      <vt:lpstr>Predictive measurement</vt:lpstr>
      <vt:lpstr>Entity classes</vt:lpstr>
      <vt:lpstr>Internal vs. External</vt:lpstr>
      <vt:lpstr>Metrics</vt:lpstr>
      <vt:lpstr>MEASUREMENT THEORY BASICS</vt:lpstr>
      <vt:lpstr>Evolution of metrics</vt:lpstr>
      <vt:lpstr>Measurement theory</vt:lpstr>
      <vt:lpstr>Empirical relation system </vt:lpstr>
      <vt:lpstr>Measurement mapping</vt:lpstr>
      <vt:lpstr>Measurement mapping</vt:lpstr>
      <vt:lpstr>Representation condition</vt:lpstr>
      <vt:lpstr>MEASUREMENT SCALES</vt:lpstr>
      <vt:lpstr>Issues</vt:lpstr>
      <vt:lpstr>Relation system richness</vt:lpstr>
      <vt:lpstr>Scale types</vt:lpstr>
      <vt:lpstr>Admissible measure</vt:lpstr>
      <vt:lpstr>Nominal scale</vt:lpstr>
      <vt:lpstr>Nominal scale example</vt:lpstr>
      <vt:lpstr>Nominal Statistics</vt:lpstr>
      <vt:lpstr>Ordinal scale</vt:lpstr>
      <vt:lpstr>Ordinal scale example</vt:lpstr>
      <vt:lpstr>Ordinal Statistics</vt:lpstr>
      <vt:lpstr>Interval scale</vt:lpstr>
      <vt:lpstr>Interval scale example</vt:lpstr>
      <vt:lpstr>Interval Statistics</vt:lpstr>
      <vt:lpstr>Ratio scale</vt:lpstr>
      <vt:lpstr>Ratio scale example</vt:lpstr>
      <vt:lpstr>Ratio Statistics</vt:lpstr>
      <vt:lpstr>Absolute scale</vt:lpstr>
      <vt:lpstr>Absolute scale (counter)examples</vt:lpstr>
      <vt:lpstr>Scales</vt:lpstr>
      <vt:lpstr>Meaningful statements</vt:lpstr>
      <vt:lpstr>Meaningful statements</vt:lpstr>
      <vt:lpstr>Meaningful statements?</vt:lpstr>
      <vt:lpstr>Statistical operations</vt:lpstr>
      <vt:lpstr>Objective vs. Subjective</vt:lpstr>
      <vt:lpstr>SOFTWARE MEASURES</vt:lpstr>
      <vt:lpstr>Process measures</vt:lpstr>
      <vt:lpstr>Product measures</vt:lpstr>
      <vt:lpstr>Quality myth</vt:lpstr>
      <vt:lpstr>ISO 9126</vt:lpstr>
      <vt:lpstr>ISO 9126</vt:lpstr>
      <vt:lpstr>ISO 9126 – External metric</vt:lpstr>
      <vt:lpstr>ISO 9126 – Internal metric</vt:lpstr>
      <vt:lpstr>Product metrics</vt:lpstr>
      <vt:lpstr>Internal Product Attributes</vt:lpstr>
      <vt:lpstr>Resources</vt:lpstr>
      <vt:lpstr>Resource metrics</vt:lpstr>
      <vt:lpstr>Quality in use</vt:lpstr>
      <vt:lpstr>Quality in use</vt:lpstr>
      <vt:lpstr>ISO 9126 – Q in Use metric</vt:lpstr>
      <vt:lpstr>COMMON METRICS</vt:lpstr>
      <vt:lpstr>Common measures</vt:lpstr>
      <vt:lpstr>Function points</vt:lpstr>
      <vt:lpstr>COSMIC FP - Principles</vt:lpstr>
      <vt:lpstr>Lines Of Code (LOC)</vt:lpstr>
      <vt:lpstr>LOC – Operational aspects</vt:lpstr>
      <vt:lpstr>LOC: Pros &amp; Cons</vt:lpstr>
      <vt:lpstr>Mc Cabe Cyclomatic Complexity</vt:lpstr>
      <vt:lpstr>Cyclomatic number</vt:lpstr>
      <vt:lpstr>Cyclomatic complexity</vt:lpstr>
      <vt:lpstr>McCabe Pros &amp; Cons</vt:lpstr>
      <vt:lpstr>Design Metrics - CK</vt:lpstr>
      <vt:lpstr>Design Metrics - CK</vt:lpstr>
      <vt:lpstr>LCOM - Henderson-Sellers</vt:lpstr>
      <vt:lpstr>CK – Pros &amp; Cons</vt:lpstr>
      <vt:lpstr>Bibliography</vt:lpstr>
      <vt:lpstr>Bibliography</vt:lpstr>
    </vt:vector>
  </TitlesOfParts>
  <Company>Marco Torchiano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Avanzate di Sviluppo del Software</dc:title>
  <cp:lastModifiedBy>Marco Torchiano</cp:lastModifiedBy>
  <cp:revision>94</cp:revision>
  <cp:lastPrinted>2015-11-17T22:03:04Z</cp:lastPrinted>
  <dcterms:created xsi:type="dcterms:W3CDTF">2011-11-29T06:34:39Z</dcterms:created>
  <dcterms:modified xsi:type="dcterms:W3CDTF">2015-11-17T22:25:32Z</dcterms:modified>
</cp:coreProperties>
</file>