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C1C8FE-6102-4191-A7CB-FA7A3A311732}">
  <a:tblStyle styleId="{4AC1C8FE-6102-4191-A7CB-FA7A3A3117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4535f9a2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4535f9a2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436f74b0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436f74b0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436f74b0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436f74b0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4535f9a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4535f9a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436f74b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436f74b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436f74b0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436f74b0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436f74b0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436f74b0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436f74b0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436f74b0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436f74b0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436f74b0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436f74b0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436f74b0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4535f9a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4535f9a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647e92c9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647e92c9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700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750" y="2085399"/>
            <a:ext cx="3922500" cy="9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604850" y="4618225"/>
            <a:ext cx="59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João Victor Salim • Luca Azalim • Pedro Lucas Sousa • Sidney Soares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425350" y="2104500"/>
            <a:ext cx="21489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87001"/>
                </a:solidFill>
              </a:rPr>
              <a:t>Organização</a:t>
            </a:r>
            <a:endParaRPr b="1">
              <a:solidFill>
                <a:srgbClr val="F8700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87001"/>
                </a:solidFill>
              </a:rPr>
              <a:t>das tarefas</a:t>
            </a:r>
            <a:endParaRPr b="1">
              <a:solidFill>
                <a:srgbClr val="F87001"/>
              </a:solidFill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775" y="152400"/>
            <a:ext cx="566312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2560650" y="292625"/>
            <a:ext cx="402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87001"/>
                </a:solidFill>
              </a:rPr>
              <a:t>Tecnologias utilizadas</a:t>
            </a:r>
            <a:endParaRPr b="1">
              <a:solidFill>
                <a:srgbClr val="F87001"/>
              </a:solidFill>
            </a:endParaRPr>
          </a:p>
        </p:txBody>
      </p:sp>
      <p:graphicFrame>
        <p:nvGraphicFramePr>
          <p:cNvPr id="122" name="Google Shape;122;p23"/>
          <p:cNvGraphicFramePr/>
          <p:nvPr/>
        </p:nvGraphicFramePr>
        <p:xfrm>
          <a:off x="355200" y="10624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{4AC1C8FE-6102-4191-A7CB-FA7A3A311732}</a:tableStyleId>
              </a:tblPr>
              <a:tblGrid>
                <a:gridCol w="2547275"/>
                <a:gridCol w="5886325"/>
              </a:tblGrid>
              <a:tr h="37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1F2328"/>
                          </a:solidFill>
                        </a:rPr>
                        <a:t>HTML, CSS e JavaScript</a:t>
                      </a:r>
                      <a:endParaRPr b="1" sz="13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300">
                          <a:solidFill>
                            <a:srgbClr val="1F2328"/>
                          </a:solidFill>
                        </a:rPr>
                        <a:t>Estruturar</a:t>
                      </a:r>
                      <a:r>
                        <a:rPr lang="pt-BR" sz="1300">
                          <a:solidFill>
                            <a:srgbClr val="1F2328"/>
                          </a:solidFill>
                        </a:rPr>
                        <a:t> e es</a:t>
                      </a:r>
                      <a:r>
                        <a:rPr lang="pt-BR" sz="1300">
                          <a:solidFill>
                            <a:srgbClr val="1F2328"/>
                          </a:solidFill>
                        </a:rPr>
                        <a:t>tilizar</a:t>
                      </a:r>
                      <a:r>
                        <a:rPr lang="pt-BR" sz="1300">
                          <a:solidFill>
                            <a:srgbClr val="1F2328"/>
                          </a:solidFill>
                        </a:rPr>
                        <a:t> páginas web da aplicação.</a:t>
                      </a:r>
                      <a:endParaRPr sz="13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37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1F2328"/>
                          </a:solidFill>
                        </a:rPr>
                        <a:t>Bootstrap 5</a:t>
                      </a:r>
                      <a:endParaRPr b="1" sz="13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300">
                          <a:solidFill>
                            <a:srgbClr val="1F2328"/>
                          </a:solidFill>
                        </a:rPr>
                        <a:t>Facilitar o desenvolvimento de interfaces responsivas e estilizadas.</a:t>
                      </a:r>
                      <a:endParaRPr sz="13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37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1F2328"/>
                          </a:solidFill>
                        </a:rPr>
                        <a:t>jQuery</a:t>
                      </a:r>
                      <a:endParaRPr b="1" sz="13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300">
                          <a:solidFill>
                            <a:srgbClr val="1F2328"/>
                          </a:solidFill>
                        </a:rPr>
                        <a:t>Simplificar a manipulação e interação com elementos do HTML.</a:t>
                      </a:r>
                      <a:endParaRPr sz="13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37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1F2328"/>
                          </a:solidFill>
                        </a:rPr>
                        <a:t>FontAwesome</a:t>
                      </a:r>
                      <a:endParaRPr b="1" sz="13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300">
                          <a:solidFill>
                            <a:srgbClr val="1F2328"/>
                          </a:solidFill>
                        </a:rPr>
                        <a:t>Adicionar ícones vetorizados que melhoram a usabilidade da aplicação.</a:t>
                      </a:r>
                      <a:endParaRPr sz="13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37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1F2328"/>
                          </a:solidFill>
                        </a:rPr>
                        <a:t>Chart.js</a:t>
                      </a:r>
                      <a:endParaRPr b="1" sz="13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300">
                          <a:solidFill>
                            <a:srgbClr val="1F2328"/>
                          </a:solidFill>
                        </a:rPr>
                        <a:t>Criar e personalizar gráficos em diversos formatos.</a:t>
                      </a:r>
                      <a:endParaRPr sz="13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37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1F2328"/>
                          </a:solidFill>
                        </a:rPr>
                        <a:t>SASS</a:t>
                      </a:r>
                      <a:endParaRPr b="1" sz="13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300">
                          <a:solidFill>
                            <a:srgbClr val="1F2328"/>
                          </a:solidFill>
                        </a:rPr>
                        <a:t>Customizar os componentes disponibilizados pelo Bootstrap.</a:t>
                      </a:r>
                      <a:endParaRPr sz="13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37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1F2328"/>
                          </a:solidFill>
                        </a:rPr>
                        <a:t>NPM</a:t>
                      </a:r>
                      <a:endParaRPr b="1" sz="13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300">
                          <a:solidFill>
                            <a:srgbClr val="1F2328"/>
                          </a:solidFill>
                        </a:rPr>
                        <a:t>Gerenciar dependências da aplicação.</a:t>
                      </a:r>
                      <a:endParaRPr sz="13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37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1F2328"/>
                          </a:solidFill>
                        </a:rPr>
                        <a:t>Robohash API</a:t>
                      </a:r>
                      <a:endParaRPr b="1" sz="13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300">
                          <a:solidFill>
                            <a:srgbClr val="1F2328"/>
                          </a:solidFill>
                        </a:rPr>
                        <a:t>Gerar avatares padronizados para os usuários da aplicação.</a:t>
                      </a:r>
                      <a:endParaRPr sz="13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37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1F2328"/>
                          </a:solidFill>
                        </a:rPr>
                        <a:t>OpenAI API</a:t>
                      </a:r>
                      <a:endParaRPr b="1" sz="13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300">
                          <a:solidFill>
                            <a:srgbClr val="1F2328"/>
                          </a:solidFill>
                        </a:rPr>
                        <a:t>Processar linguagem natural por meio de inteligência artificial.</a:t>
                      </a:r>
                      <a:endParaRPr sz="13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37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1F2328"/>
                          </a:solidFill>
                        </a:rPr>
                        <a:t>Node.js</a:t>
                      </a:r>
                      <a:r>
                        <a:rPr lang="pt-BR" sz="1300">
                          <a:solidFill>
                            <a:srgbClr val="1F2328"/>
                          </a:solidFill>
                        </a:rPr>
                        <a:t> e </a:t>
                      </a:r>
                      <a:r>
                        <a:rPr b="1" lang="pt-BR" sz="1300">
                          <a:solidFill>
                            <a:srgbClr val="1F2328"/>
                          </a:solidFill>
                        </a:rPr>
                        <a:t>Express.js</a:t>
                      </a:r>
                      <a:endParaRPr b="1" sz="13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300">
                          <a:solidFill>
                            <a:srgbClr val="1F2328"/>
                          </a:solidFill>
                        </a:rPr>
                        <a:t>Intermediar requisições dos usuários com a OpenAI API.</a:t>
                      </a:r>
                      <a:endParaRPr sz="13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540750" y="445025"/>
            <a:ext cx="206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87001"/>
                </a:solidFill>
              </a:rPr>
              <a:t>Referências</a:t>
            </a:r>
            <a:endParaRPr b="1">
              <a:solidFill>
                <a:srgbClr val="F87001"/>
              </a:solidFill>
            </a:endParaRP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AMARO, M. </a:t>
            </a:r>
            <a:r>
              <a:rPr b="1" lang="pt-BR"/>
              <a:t>Dinheiro x amor: como casais podem organizar as finanças com “DRs financeiras” sem afetar a relação?</a:t>
            </a:r>
            <a:r>
              <a:rPr lang="pt-BR"/>
              <a:t> Disponível em: &lt;https://www.infomoney.com.br/minhas-financas/planejamento-financeiro-como-organizar-as-financas-do-casal/&gt;. Acesso em: 21 jun. 2023.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700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2152200"/>
            <a:ext cx="85206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chemeClr val="lt1"/>
                </a:solidFill>
              </a:rPr>
              <a:t>Obrigado!</a:t>
            </a:r>
            <a:endParaRPr b="1" sz="3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000" y="1833000"/>
            <a:ext cx="7338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87001"/>
                </a:solidFill>
              </a:rPr>
              <a:t>"</a:t>
            </a:r>
            <a:r>
              <a:rPr b="1" lang="pt-BR" sz="2800">
                <a:solidFill>
                  <a:srgbClr val="F87001"/>
                </a:solidFill>
              </a:rPr>
              <a:t>57% dos divórcios</a:t>
            </a:r>
            <a:r>
              <a:rPr lang="pt-BR" sz="2800">
                <a:solidFill>
                  <a:srgbClr val="F87001"/>
                </a:solidFill>
              </a:rPr>
              <a:t> realizados no Brasil na última década </a:t>
            </a:r>
            <a:r>
              <a:rPr b="1" lang="pt-BR" sz="2800">
                <a:solidFill>
                  <a:srgbClr val="F87001"/>
                </a:solidFill>
              </a:rPr>
              <a:t>foram motivados por problemas financeiros</a:t>
            </a:r>
            <a:r>
              <a:rPr lang="pt-BR" sz="2800">
                <a:solidFill>
                  <a:srgbClr val="F87001"/>
                </a:solidFill>
              </a:rPr>
              <a:t>"</a:t>
            </a:r>
            <a:endParaRPr sz="2800">
              <a:solidFill>
                <a:srgbClr val="F8700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497100" y="4457350"/>
            <a:ext cx="21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</a:rPr>
              <a:t>Fonte:</a:t>
            </a:r>
            <a:r>
              <a:rPr lang="pt-BR">
                <a:solidFill>
                  <a:schemeClr val="dk2"/>
                </a:solidFill>
              </a:rPr>
              <a:t> InfoMoney/IBGE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508150" y="4460000"/>
            <a:ext cx="41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</a:rPr>
              <a:t>Fonte:</a:t>
            </a:r>
            <a:r>
              <a:rPr lang="pt-BR">
                <a:solidFill>
                  <a:schemeClr val="dk2"/>
                </a:solidFill>
              </a:rPr>
              <a:t> InfoMoney/SPC, em parceria com a CNDL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903000" y="2048400"/>
            <a:ext cx="733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87001"/>
                </a:solidFill>
              </a:rPr>
              <a:t>"</a:t>
            </a:r>
            <a:r>
              <a:rPr b="1" lang="pt-BR" sz="2800">
                <a:solidFill>
                  <a:srgbClr val="F87001"/>
                </a:solidFill>
              </a:rPr>
              <a:t>46% dos casais brasileiros brigam por causa de dinheiro</a:t>
            </a:r>
            <a:r>
              <a:rPr lang="pt-BR" sz="2800">
                <a:solidFill>
                  <a:srgbClr val="F87001"/>
                </a:solidFill>
              </a:rPr>
              <a:t>"</a:t>
            </a:r>
            <a:endParaRPr sz="2800">
              <a:solidFill>
                <a:srgbClr val="F8700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903000" y="1833000"/>
            <a:ext cx="7338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87001"/>
                </a:solidFill>
              </a:rPr>
              <a:t>27%</a:t>
            </a:r>
            <a:r>
              <a:rPr lang="pt-BR" sz="2800">
                <a:solidFill>
                  <a:srgbClr val="F87001"/>
                </a:solidFill>
              </a:rPr>
              <a:t> dos parceiros </a:t>
            </a:r>
            <a:r>
              <a:rPr b="1" lang="pt-BR" sz="2800" u="sng">
                <a:solidFill>
                  <a:srgbClr val="F87001"/>
                </a:solidFill>
              </a:rPr>
              <a:t>não</a:t>
            </a:r>
            <a:r>
              <a:rPr b="1" lang="pt-BR" sz="2800">
                <a:solidFill>
                  <a:srgbClr val="F87001"/>
                </a:solidFill>
              </a:rPr>
              <a:t> consideram</a:t>
            </a:r>
            <a:r>
              <a:rPr lang="pt-BR" sz="2800">
                <a:solidFill>
                  <a:srgbClr val="F87001"/>
                </a:solidFill>
              </a:rPr>
              <a:t> o modelo de divisão de contas da casa </a:t>
            </a:r>
            <a:r>
              <a:rPr b="1" lang="pt-BR" sz="2800">
                <a:solidFill>
                  <a:srgbClr val="F87001"/>
                </a:solidFill>
              </a:rPr>
              <a:t>totalmente justo</a:t>
            </a:r>
            <a:endParaRPr b="1" sz="2800">
              <a:solidFill>
                <a:srgbClr val="F87001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3497100" y="4457350"/>
            <a:ext cx="21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</a:rPr>
              <a:t>Fonte:</a:t>
            </a:r>
            <a:r>
              <a:rPr lang="pt-BR">
                <a:solidFill>
                  <a:schemeClr val="dk2"/>
                </a:solidFill>
              </a:rPr>
              <a:t> InfoMoney/Onze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700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82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O que queremos solucionar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058250" y="2529025"/>
            <a:ext cx="7027500" cy="79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F87001"/>
                </a:solidFill>
                <a:highlight>
                  <a:schemeClr val="lt1"/>
                </a:highlight>
              </a:rPr>
              <a:t>A </a:t>
            </a:r>
            <a:r>
              <a:rPr b="1" lang="pt-BR">
                <a:solidFill>
                  <a:srgbClr val="F87001"/>
                </a:solidFill>
                <a:highlight>
                  <a:schemeClr val="lt1"/>
                </a:highlight>
              </a:rPr>
              <a:t>falta de organização</a:t>
            </a:r>
            <a:r>
              <a:rPr lang="pt-BR">
                <a:solidFill>
                  <a:srgbClr val="F87001"/>
                </a:solidFill>
                <a:highlight>
                  <a:schemeClr val="lt1"/>
                </a:highlight>
              </a:rPr>
              <a:t>, </a:t>
            </a:r>
            <a:r>
              <a:rPr b="1" lang="pt-BR">
                <a:solidFill>
                  <a:srgbClr val="F87001"/>
                </a:solidFill>
                <a:highlight>
                  <a:schemeClr val="lt1"/>
                </a:highlight>
              </a:rPr>
              <a:t>transparência</a:t>
            </a:r>
            <a:r>
              <a:rPr lang="pt-BR">
                <a:solidFill>
                  <a:srgbClr val="F87001"/>
                </a:solidFill>
                <a:highlight>
                  <a:schemeClr val="lt1"/>
                </a:highlight>
              </a:rPr>
              <a:t> e </a:t>
            </a:r>
            <a:r>
              <a:rPr b="1" lang="pt-BR">
                <a:solidFill>
                  <a:srgbClr val="F87001"/>
                </a:solidFill>
                <a:highlight>
                  <a:schemeClr val="lt1"/>
                </a:highlight>
              </a:rPr>
              <a:t>diálogo</a:t>
            </a:r>
            <a:r>
              <a:rPr lang="pt-BR">
                <a:solidFill>
                  <a:srgbClr val="F87001"/>
                </a:solidFill>
                <a:highlight>
                  <a:schemeClr val="lt1"/>
                </a:highlight>
              </a:rPr>
              <a:t> entre casais que moram juntos, que é evidente quando o assunto é </a:t>
            </a:r>
            <a:r>
              <a:rPr b="1" lang="pt-BR">
                <a:solidFill>
                  <a:srgbClr val="F87001"/>
                </a:solidFill>
                <a:highlight>
                  <a:schemeClr val="lt1"/>
                </a:highlight>
              </a:rPr>
              <a:t>finanças</a:t>
            </a:r>
            <a:endParaRPr b="1">
              <a:solidFill>
                <a:srgbClr val="F8700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700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97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O que propomos como solução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80400" y="2678425"/>
            <a:ext cx="7183200" cy="48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F87001"/>
                </a:solidFill>
                <a:highlight>
                  <a:schemeClr val="lt1"/>
                </a:highlight>
              </a:rPr>
              <a:t>Uma </a:t>
            </a:r>
            <a:r>
              <a:rPr b="1" lang="pt-BR">
                <a:solidFill>
                  <a:srgbClr val="F87001"/>
                </a:solidFill>
                <a:highlight>
                  <a:schemeClr val="lt1"/>
                </a:highlight>
              </a:rPr>
              <a:t>aplicação</a:t>
            </a:r>
            <a:r>
              <a:rPr lang="pt-BR">
                <a:solidFill>
                  <a:srgbClr val="F87001"/>
                </a:solidFill>
                <a:highlight>
                  <a:schemeClr val="lt1"/>
                </a:highlight>
              </a:rPr>
              <a:t> para gestão </a:t>
            </a:r>
            <a:r>
              <a:rPr b="1" lang="pt-BR" u="sng">
                <a:solidFill>
                  <a:srgbClr val="F87001"/>
                </a:solidFill>
                <a:highlight>
                  <a:schemeClr val="lt1"/>
                </a:highlight>
              </a:rPr>
              <a:t>compartilhada</a:t>
            </a:r>
            <a:r>
              <a:rPr lang="pt-BR">
                <a:solidFill>
                  <a:srgbClr val="F87001"/>
                </a:solidFill>
                <a:highlight>
                  <a:schemeClr val="lt1"/>
                </a:highlight>
              </a:rPr>
              <a:t> de </a:t>
            </a:r>
            <a:r>
              <a:rPr b="1" lang="pt-BR">
                <a:solidFill>
                  <a:srgbClr val="F87001"/>
                </a:solidFill>
                <a:highlight>
                  <a:schemeClr val="lt1"/>
                </a:highlight>
              </a:rPr>
              <a:t>gastos financeiros</a:t>
            </a:r>
            <a:endParaRPr b="1">
              <a:solidFill>
                <a:srgbClr val="F8700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87001"/>
                </a:solidFill>
              </a:rPr>
              <a:t>O que a aplicação permite</a:t>
            </a:r>
            <a:endParaRPr>
              <a:solidFill>
                <a:srgbClr val="F8700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87001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90125"/>
            <a:ext cx="8520600" cy="502500"/>
          </a:xfrm>
          <a:prstGeom prst="rect">
            <a:avLst/>
          </a:prstGeom>
          <a:solidFill>
            <a:srgbClr val="F8700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Lançamento e </a:t>
            </a:r>
            <a:r>
              <a:rPr b="1" lang="pt-BR">
                <a:solidFill>
                  <a:schemeClr val="lt1"/>
                </a:solidFill>
              </a:rPr>
              <a:t>gestão dos gastos do casal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2027375"/>
            <a:ext cx="8520600" cy="502500"/>
          </a:xfrm>
          <a:prstGeom prst="rect">
            <a:avLst/>
          </a:prstGeom>
          <a:solidFill>
            <a:srgbClr val="F8700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Categorização</a:t>
            </a:r>
            <a:r>
              <a:rPr lang="pt-BR">
                <a:solidFill>
                  <a:schemeClr val="lt1"/>
                </a:solidFill>
              </a:rPr>
              <a:t> de gastos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2664625"/>
            <a:ext cx="8520600" cy="502500"/>
          </a:xfrm>
          <a:prstGeom prst="rect">
            <a:avLst/>
          </a:prstGeom>
          <a:solidFill>
            <a:srgbClr val="F8700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1"/>
                </a:solidFill>
              </a:rPr>
              <a:t>Visualização dos gastos por meio de </a:t>
            </a:r>
            <a:r>
              <a:rPr b="1" lang="pt-BR">
                <a:solidFill>
                  <a:schemeClr val="lt1"/>
                </a:solidFill>
              </a:rPr>
              <a:t>gráficos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3301875"/>
            <a:ext cx="8520600" cy="502500"/>
          </a:xfrm>
          <a:prstGeom prst="rect">
            <a:avLst/>
          </a:prstGeom>
          <a:solidFill>
            <a:srgbClr val="F8700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1"/>
                </a:solidFill>
              </a:rPr>
              <a:t>Criação de </a:t>
            </a:r>
            <a:r>
              <a:rPr b="1" lang="pt-BR">
                <a:solidFill>
                  <a:schemeClr val="lt1"/>
                </a:solidFill>
              </a:rPr>
              <a:t>lembretes</a:t>
            </a:r>
            <a:r>
              <a:rPr lang="pt-BR">
                <a:solidFill>
                  <a:schemeClr val="lt1"/>
                </a:solidFill>
              </a:rPr>
              <a:t> para pagamento de contas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3939125"/>
            <a:ext cx="8520600" cy="502500"/>
          </a:xfrm>
          <a:prstGeom prst="rect">
            <a:avLst/>
          </a:prstGeom>
          <a:solidFill>
            <a:srgbClr val="F8700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1"/>
                </a:solidFill>
              </a:rPr>
              <a:t>Acesso a </a:t>
            </a:r>
            <a:r>
              <a:rPr b="1" lang="pt-BR">
                <a:solidFill>
                  <a:schemeClr val="lt1"/>
                </a:solidFill>
              </a:rPr>
              <a:t>calculadoras financeiras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1068350"/>
            <a:ext cx="85206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87001"/>
                </a:solidFill>
              </a:rPr>
              <a:t>Metodologia</a:t>
            </a:r>
            <a:endParaRPr b="1">
              <a:solidFill>
                <a:srgbClr val="F87001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814639"/>
            <a:ext cx="8520600" cy="22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Uso do GitHub por </a:t>
            </a:r>
            <a:r>
              <a:rPr b="1" lang="pt-BR"/>
              <a:t>todos</a:t>
            </a:r>
            <a:r>
              <a:rPr lang="pt-BR"/>
              <a:t> os membros da equipe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Definição de </a:t>
            </a:r>
            <a:r>
              <a:rPr b="1" lang="pt-BR"/>
              <a:t>regras e convenções</a:t>
            </a:r>
            <a:r>
              <a:rPr lang="pt-BR"/>
              <a:t> para o desenvolvimento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Comunicação </a:t>
            </a:r>
            <a:r>
              <a:rPr b="1" lang="pt-BR"/>
              <a:t>frequente e assertiva</a:t>
            </a:r>
            <a:r>
              <a:rPr lang="pt-BR"/>
              <a:t> entre os membros da equipe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Funcionalidades </a:t>
            </a:r>
            <a:r>
              <a:rPr b="1" lang="pt-BR"/>
              <a:t>integradas</a:t>
            </a:r>
            <a:r>
              <a:rPr lang="pt-BR"/>
              <a:t> e </a:t>
            </a:r>
            <a:r>
              <a:rPr b="1" lang="pt-BR"/>
              <a:t>finalizadas </a:t>
            </a:r>
            <a:r>
              <a:rPr lang="pt-BR"/>
              <a:t>ao final de cada sprint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2560650" y="445025"/>
            <a:ext cx="402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87001"/>
                </a:solidFill>
              </a:rPr>
              <a:t>Ferramentas utilizadas</a:t>
            </a:r>
            <a:endParaRPr b="1">
              <a:solidFill>
                <a:srgbClr val="F87001"/>
              </a:solidFill>
            </a:endParaRPr>
          </a:p>
        </p:txBody>
      </p:sp>
      <p:graphicFrame>
        <p:nvGraphicFramePr>
          <p:cNvPr id="107" name="Google Shape;107;p21"/>
          <p:cNvGraphicFramePr/>
          <p:nvPr/>
        </p:nvGraphicFramePr>
        <p:xfrm>
          <a:off x="355200" y="1291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{4AC1C8FE-6102-4191-A7CB-FA7A3A311732}</a:tableStyleId>
              </a:tblPr>
              <a:tblGrid>
                <a:gridCol w="2900750"/>
                <a:gridCol w="5532850"/>
              </a:tblGrid>
              <a:tr h="37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1F2328"/>
                          </a:solidFill>
                        </a:rPr>
                        <a:t>GitHub</a:t>
                      </a:r>
                      <a:endParaRPr b="1" sz="13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300">
                          <a:solidFill>
                            <a:srgbClr val="1F2328"/>
                          </a:solidFill>
                        </a:rPr>
                        <a:t>Repositório de Código e Documentação</a:t>
                      </a:r>
                      <a:endParaRPr sz="13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37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1F2328"/>
                          </a:solidFill>
                        </a:rPr>
                        <a:t>GitHub Projects</a:t>
                      </a:r>
                      <a:endParaRPr b="1" sz="13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300">
                          <a:solidFill>
                            <a:srgbClr val="1F2328"/>
                          </a:solidFill>
                        </a:rPr>
                        <a:t>Gerenciamento de Tarefas (Kanban)</a:t>
                      </a:r>
                      <a:endParaRPr sz="13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37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1F2328"/>
                          </a:solidFill>
                        </a:rPr>
                        <a:t>Google Docs e Google Drawings</a:t>
                      </a:r>
                      <a:endParaRPr b="1" sz="13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300">
                          <a:solidFill>
                            <a:srgbClr val="1F2328"/>
                          </a:solidFill>
                        </a:rPr>
                        <a:t>Processo de Design Thinking</a:t>
                      </a:r>
                      <a:endParaRPr sz="13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37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1F2328"/>
                          </a:solidFill>
                        </a:rPr>
                        <a:t>Figma</a:t>
                      </a:r>
                      <a:endParaRPr b="1" sz="13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300">
                          <a:solidFill>
                            <a:srgbClr val="1F2328"/>
                          </a:solidFill>
                        </a:rPr>
                        <a:t>Protótipos Interativos</a:t>
                      </a:r>
                      <a:endParaRPr sz="13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/>
                </a:tc>
              </a:tr>
              <a:tr h="37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300">
                          <a:solidFill>
                            <a:srgbClr val="1F2328"/>
                          </a:solidFill>
                        </a:rPr>
                        <a:t>Replit</a:t>
                      </a:r>
                      <a:endParaRPr b="1" sz="13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300">
                          <a:solidFill>
                            <a:srgbClr val="1F2328"/>
                          </a:solidFill>
                        </a:rPr>
                        <a:t>Hospedagem da Aplicação Web</a:t>
                      </a:r>
                      <a:endParaRPr sz="13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/>
                </a:tc>
              </a:tr>
            </a:tbl>
          </a:graphicData>
        </a:graphic>
      </p:graphicFrame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00" y="3852975"/>
            <a:ext cx="200838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 rotWithShape="1">
          <a:blip r:embed="rId4">
            <a:alphaModFix/>
          </a:blip>
          <a:srcRect b="9331" l="7644" r="7788" t="8384"/>
          <a:stretch/>
        </p:blipFill>
        <p:spPr>
          <a:xfrm>
            <a:off x="3113115" y="3589725"/>
            <a:ext cx="2233676" cy="10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 rotWithShape="1">
          <a:blip r:embed="rId5">
            <a:alphaModFix/>
          </a:blip>
          <a:srcRect b="23243" l="7490" r="8156" t="22207"/>
          <a:stretch/>
        </p:blipFill>
        <p:spPr>
          <a:xfrm>
            <a:off x="5635925" y="3734600"/>
            <a:ext cx="2692476" cy="6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