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dd56ec07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2dd56ec07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da40fce9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da40fce9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da40fce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da40fce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dd56ec07b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dd56ec07b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dd56ec07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dd56ec07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da40fce9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da40fce9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3881500" y="1193675"/>
            <a:ext cx="3726300" cy="9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FinCouple</a:t>
            </a:r>
            <a:endParaRPr/>
          </a:p>
        </p:txBody>
      </p:sp>
      <p:sp>
        <p:nvSpPr>
          <p:cNvPr id="73" name="Google Shape;73;p13"/>
          <p:cNvSpPr txBox="1"/>
          <p:nvPr>
            <p:ph idx="1" type="subTitle"/>
          </p:nvPr>
        </p:nvSpPr>
        <p:spPr>
          <a:xfrm>
            <a:off x="2491400" y="3669875"/>
            <a:ext cx="2283600" cy="105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pt-BR" sz="1100"/>
              <a:t>Luca Azalim                                                                            </a:t>
            </a:r>
            <a:endParaRPr b="1" sz="1100"/>
          </a:p>
          <a:p>
            <a:pPr indent="0" lvl="0" marL="0" rtl="0" algn="l">
              <a:spcBef>
                <a:spcPts val="0"/>
              </a:spcBef>
              <a:spcAft>
                <a:spcPts val="0"/>
              </a:spcAft>
              <a:buNone/>
            </a:pPr>
            <a:r>
              <a:rPr b="1" lang="pt-BR" sz="1100"/>
              <a:t>Pedro Lucas Sousa                                                                                                                                                                                             </a:t>
            </a:r>
            <a:endParaRPr b="1" sz="1100"/>
          </a:p>
          <a:p>
            <a:pPr indent="0" lvl="0" marL="0" rtl="0" algn="l">
              <a:spcBef>
                <a:spcPts val="0"/>
              </a:spcBef>
              <a:spcAft>
                <a:spcPts val="0"/>
              </a:spcAft>
              <a:buNone/>
            </a:pPr>
            <a:r>
              <a:rPr b="1" lang="pt-BR" sz="1100"/>
              <a:t>João</a:t>
            </a:r>
            <a:r>
              <a:rPr b="1" lang="pt-BR" sz="1100"/>
              <a:t> Victor Salim</a:t>
            </a:r>
            <a:endParaRPr b="1" sz="1100"/>
          </a:p>
          <a:p>
            <a:pPr indent="0" lvl="0" marL="0" rtl="0" algn="l">
              <a:spcBef>
                <a:spcPts val="0"/>
              </a:spcBef>
              <a:spcAft>
                <a:spcPts val="0"/>
              </a:spcAft>
              <a:buNone/>
            </a:pPr>
            <a:r>
              <a:rPr b="1" lang="pt-BR" sz="1100"/>
              <a:t>Sidney Soares</a:t>
            </a:r>
            <a:endParaRPr b="1" sz="1100"/>
          </a:p>
        </p:txBody>
      </p:sp>
      <p:sp>
        <p:nvSpPr>
          <p:cNvPr id="74" name="Google Shape;74;p13"/>
          <p:cNvSpPr txBox="1"/>
          <p:nvPr/>
        </p:nvSpPr>
        <p:spPr>
          <a:xfrm>
            <a:off x="3881500" y="2086188"/>
            <a:ext cx="4161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pt-BR" sz="1200">
                <a:solidFill>
                  <a:schemeClr val="lt1"/>
                </a:solidFill>
                <a:latin typeface="Lato"/>
                <a:ea typeface="Lato"/>
                <a:cs typeface="Lato"/>
                <a:sym typeface="Lato"/>
              </a:rPr>
              <a:t>Trabalho Interdisciplinar: Aplicações Web</a:t>
            </a:r>
            <a:endParaRPr b="1" sz="1200">
              <a:solidFill>
                <a:schemeClr val="lt1"/>
              </a:solidFill>
              <a:latin typeface="Lato"/>
              <a:ea typeface="Lato"/>
              <a:cs typeface="Lato"/>
              <a:sym typeface="Lato"/>
            </a:endParaRPr>
          </a:p>
          <a:p>
            <a:pPr indent="0" lvl="0" marL="0" rtl="0" algn="l">
              <a:spcBef>
                <a:spcPts val="0"/>
              </a:spcBef>
              <a:spcAft>
                <a:spcPts val="0"/>
              </a:spcAft>
              <a:buNone/>
            </a:pPr>
            <a:r>
              <a:rPr b="1" lang="pt-BR" sz="1200">
                <a:solidFill>
                  <a:schemeClr val="lt1"/>
                </a:solidFill>
                <a:latin typeface="Lato"/>
                <a:ea typeface="Lato"/>
                <a:cs typeface="Lato"/>
                <a:sym typeface="Lato"/>
              </a:rPr>
              <a:t>Engenharia de Software</a:t>
            </a:r>
            <a:endParaRPr b="1" sz="1200">
              <a:solidFill>
                <a:schemeClr val="lt1"/>
              </a:solidFill>
              <a:latin typeface="Lato"/>
              <a:ea typeface="Lato"/>
              <a:cs typeface="Lato"/>
              <a:sym typeface="Lato"/>
            </a:endParaRPr>
          </a:p>
          <a:p>
            <a:pPr indent="0" lvl="0" marL="0" rtl="0" algn="l">
              <a:spcBef>
                <a:spcPts val="0"/>
              </a:spcBef>
              <a:spcAft>
                <a:spcPts val="0"/>
              </a:spcAft>
              <a:buNone/>
            </a:pPr>
            <a:r>
              <a:rPr b="1" lang="pt-BR" sz="1200">
                <a:solidFill>
                  <a:schemeClr val="lt1"/>
                </a:solidFill>
                <a:latin typeface="Lato"/>
                <a:ea typeface="Lato"/>
                <a:cs typeface="Lato"/>
                <a:sym typeface="Lato"/>
              </a:rPr>
              <a:t>1º </a:t>
            </a:r>
            <a:r>
              <a:rPr b="1" lang="pt-BR" sz="1200">
                <a:solidFill>
                  <a:schemeClr val="lt1"/>
                </a:solidFill>
                <a:latin typeface="Lato"/>
                <a:ea typeface="Lato"/>
                <a:cs typeface="Lato"/>
                <a:sym typeface="Lato"/>
              </a:rPr>
              <a:t>Período</a:t>
            </a:r>
            <a:endParaRPr b="1" sz="12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2164500" y="132700"/>
            <a:ext cx="8797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4400">
                <a:solidFill>
                  <a:schemeClr val="dk1"/>
                </a:solidFill>
              </a:rPr>
              <a:t>METOD</a:t>
            </a:r>
            <a:r>
              <a:rPr lang="pt-BR" sz="4400"/>
              <a:t>OLOGIA</a:t>
            </a:r>
            <a:endParaRPr sz="4400"/>
          </a:p>
        </p:txBody>
      </p:sp>
      <p:sp>
        <p:nvSpPr>
          <p:cNvPr id="138" name="Google Shape;138;p22"/>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txBox="1"/>
          <p:nvPr/>
        </p:nvSpPr>
        <p:spPr>
          <a:xfrm>
            <a:off x="697475" y="2042075"/>
            <a:ext cx="7655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700">
                <a:solidFill>
                  <a:schemeClr val="lt1"/>
                </a:solidFill>
                <a:latin typeface="Lato"/>
                <a:ea typeface="Lato"/>
                <a:cs typeface="Lato"/>
                <a:sym typeface="Lato"/>
              </a:rPr>
              <a:t>Design Thinking:</a:t>
            </a:r>
            <a:endParaRPr b="1" sz="1700">
              <a:solidFill>
                <a:schemeClr val="lt1"/>
              </a:solidFill>
              <a:latin typeface="Lato"/>
              <a:ea typeface="Lato"/>
              <a:cs typeface="Lato"/>
              <a:sym typeface="Lato"/>
            </a:endParaRPr>
          </a:p>
        </p:txBody>
      </p:sp>
      <p:sp>
        <p:nvSpPr>
          <p:cNvPr id="142" name="Google Shape;142;p22"/>
          <p:cNvSpPr txBox="1"/>
          <p:nvPr/>
        </p:nvSpPr>
        <p:spPr>
          <a:xfrm>
            <a:off x="3482150" y="2042075"/>
            <a:ext cx="5489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700">
                <a:solidFill>
                  <a:schemeClr val="lt1"/>
                </a:solidFill>
                <a:latin typeface="Lato"/>
                <a:ea typeface="Lato"/>
                <a:cs typeface="Lato"/>
                <a:sym typeface="Lato"/>
              </a:rPr>
              <a:t>Divisão</a:t>
            </a:r>
            <a:r>
              <a:rPr b="1" lang="pt-BR" sz="1700">
                <a:solidFill>
                  <a:schemeClr val="lt1"/>
                </a:solidFill>
                <a:latin typeface="Lato"/>
                <a:ea typeface="Lato"/>
                <a:cs typeface="Lato"/>
                <a:sym typeface="Lato"/>
              </a:rPr>
              <a:t> de </a:t>
            </a:r>
            <a:r>
              <a:rPr b="1" lang="pt-BR" sz="1700">
                <a:solidFill>
                  <a:schemeClr val="lt1"/>
                </a:solidFill>
                <a:latin typeface="Lato"/>
                <a:ea typeface="Lato"/>
                <a:cs typeface="Lato"/>
                <a:sym typeface="Lato"/>
              </a:rPr>
              <a:t>Papéis:</a:t>
            </a:r>
            <a:endParaRPr b="1" sz="1700">
              <a:solidFill>
                <a:schemeClr val="lt1"/>
              </a:solidFill>
              <a:latin typeface="Lato"/>
              <a:ea typeface="Lato"/>
              <a:cs typeface="Lato"/>
              <a:sym typeface="Lato"/>
            </a:endParaRPr>
          </a:p>
        </p:txBody>
      </p:sp>
      <p:sp>
        <p:nvSpPr>
          <p:cNvPr id="143" name="Google Shape;143;p22"/>
          <p:cNvSpPr txBox="1"/>
          <p:nvPr/>
        </p:nvSpPr>
        <p:spPr>
          <a:xfrm>
            <a:off x="6527300" y="2042075"/>
            <a:ext cx="1900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700">
                <a:solidFill>
                  <a:schemeClr val="lt1"/>
                </a:solidFill>
                <a:latin typeface="Lato"/>
                <a:ea typeface="Lato"/>
                <a:cs typeface="Lato"/>
                <a:sym typeface="Lato"/>
              </a:rPr>
              <a:t>Ferramentas:</a:t>
            </a:r>
            <a:endParaRPr b="1" sz="1700">
              <a:solidFill>
                <a:schemeClr val="lt1"/>
              </a:solidFill>
              <a:latin typeface="Lato"/>
              <a:ea typeface="Lato"/>
              <a:cs typeface="Lato"/>
              <a:sym typeface="Lato"/>
            </a:endParaRPr>
          </a:p>
        </p:txBody>
      </p:sp>
      <p:sp>
        <p:nvSpPr>
          <p:cNvPr id="144" name="Google Shape;144;p22"/>
          <p:cNvSpPr txBox="1"/>
          <p:nvPr/>
        </p:nvSpPr>
        <p:spPr>
          <a:xfrm>
            <a:off x="371775" y="2379050"/>
            <a:ext cx="23928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b="1" lang="pt-BR">
                <a:solidFill>
                  <a:schemeClr val="lt1"/>
                </a:solidFill>
                <a:latin typeface="Lato"/>
                <a:ea typeface="Lato"/>
                <a:cs typeface="Lato"/>
                <a:sym typeface="Lato"/>
              </a:rPr>
              <a:t>Preenchimento dos </a:t>
            </a:r>
            <a:r>
              <a:rPr b="1" i="1" lang="pt-BR">
                <a:solidFill>
                  <a:schemeClr val="lt1"/>
                </a:solidFill>
                <a:latin typeface="Lato"/>
                <a:ea typeface="Lato"/>
                <a:cs typeface="Lato"/>
                <a:sym typeface="Lato"/>
              </a:rPr>
              <a:t>canvases</a:t>
            </a:r>
            <a:r>
              <a:rPr b="1" lang="pt-BR">
                <a:solidFill>
                  <a:schemeClr val="lt1"/>
                </a:solidFill>
                <a:latin typeface="Lato"/>
                <a:ea typeface="Lato"/>
                <a:cs typeface="Lato"/>
                <a:sym typeface="Lato"/>
              </a:rPr>
              <a:t>, </a:t>
            </a:r>
            <a:r>
              <a:rPr b="1" lang="pt-BR">
                <a:solidFill>
                  <a:schemeClr val="lt1"/>
                </a:solidFill>
                <a:latin typeface="Lato"/>
                <a:ea typeface="Lato"/>
                <a:cs typeface="Lato"/>
                <a:sym typeface="Lato"/>
              </a:rPr>
              <a:t>realização</a:t>
            </a:r>
            <a:r>
              <a:rPr b="1" lang="pt-BR">
                <a:solidFill>
                  <a:schemeClr val="lt1"/>
                </a:solidFill>
                <a:latin typeface="Lato"/>
                <a:ea typeface="Lato"/>
                <a:cs typeface="Lato"/>
                <a:sym typeface="Lato"/>
              </a:rPr>
              <a:t> do </a:t>
            </a:r>
            <a:r>
              <a:rPr b="1" i="1" lang="pt-BR">
                <a:solidFill>
                  <a:schemeClr val="lt1"/>
                </a:solidFill>
                <a:latin typeface="Lato"/>
                <a:ea typeface="Lato"/>
                <a:cs typeface="Lato"/>
                <a:sym typeface="Lato"/>
              </a:rPr>
              <a:t>brainstorm</a:t>
            </a:r>
            <a:r>
              <a:rPr b="1" lang="pt-BR">
                <a:solidFill>
                  <a:schemeClr val="lt1"/>
                </a:solidFill>
                <a:latin typeface="Lato"/>
                <a:ea typeface="Lato"/>
                <a:cs typeface="Lato"/>
                <a:sym typeface="Lato"/>
              </a:rPr>
              <a:t> e </a:t>
            </a:r>
            <a:r>
              <a:rPr b="1" lang="pt-BR">
                <a:solidFill>
                  <a:schemeClr val="lt1"/>
                </a:solidFill>
                <a:latin typeface="Lato"/>
                <a:ea typeface="Lato"/>
                <a:cs typeface="Lato"/>
                <a:sym typeface="Lato"/>
              </a:rPr>
              <a:t>definição</a:t>
            </a:r>
            <a:r>
              <a:rPr b="1" lang="pt-BR">
                <a:solidFill>
                  <a:schemeClr val="lt1"/>
                </a:solidFill>
                <a:latin typeface="Lato"/>
                <a:ea typeface="Lato"/>
                <a:cs typeface="Lato"/>
                <a:sym typeface="Lato"/>
              </a:rPr>
              <a:t> da </a:t>
            </a:r>
            <a:r>
              <a:rPr b="1" lang="pt-BR">
                <a:solidFill>
                  <a:schemeClr val="lt1"/>
                </a:solidFill>
                <a:latin typeface="Lato"/>
                <a:ea typeface="Lato"/>
                <a:cs typeface="Lato"/>
                <a:sym typeface="Lato"/>
              </a:rPr>
              <a:t>solução.</a:t>
            </a:r>
            <a:r>
              <a:rPr b="1" lang="pt-BR">
                <a:solidFill>
                  <a:schemeClr val="lt1"/>
                </a:solidFill>
                <a:latin typeface="Lato"/>
                <a:ea typeface="Lato"/>
                <a:cs typeface="Lato"/>
                <a:sym typeface="Lato"/>
              </a:rPr>
              <a:t> </a:t>
            </a:r>
            <a:r>
              <a:rPr b="1" lang="pt-BR">
                <a:solidFill>
                  <a:schemeClr val="lt1"/>
                </a:solidFill>
                <a:latin typeface="Lato"/>
                <a:ea typeface="Lato"/>
                <a:cs typeface="Lato"/>
                <a:sym typeface="Lato"/>
              </a:rPr>
              <a:t>Após</a:t>
            </a:r>
            <a:r>
              <a:rPr b="1" lang="pt-BR">
                <a:solidFill>
                  <a:schemeClr val="lt1"/>
                </a:solidFill>
                <a:latin typeface="Lato"/>
                <a:ea typeface="Lato"/>
                <a:cs typeface="Lato"/>
                <a:sym typeface="Lato"/>
              </a:rPr>
              <a:t> esses processos, elaboramos os requisitos funcionais.</a:t>
            </a:r>
            <a:endParaRPr b="1">
              <a:solidFill>
                <a:schemeClr val="lt1"/>
              </a:solidFill>
              <a:latin typeface="Lato"/>
              <a:ea typeface="Lato"/>
              <a:cs typeface="Lato"/>
              <a:sym typeface="Lato"/>
            </a:endParaRPr>
          </a:p>
        </p:txBody>
      </p:sp>
      <p:sp>
        <p:nvSpPr>
          <p:cNvPr id="145" name="Google Shape;145;p22"/>
          <p:cNvSpPr txBox="1"/>
          <p:nvPr/>
        </p:nvSpPr>
        <p:spPr>
          <a:xfrm>
            <a:off x="3258139" y="2379050"/>
            <a:ext cx="22227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b="1" lang="pt-BR">
                <a:solidFill>
                  <a:schemeClr val="lt1"/>
                </a:solidFill>
                <a:latin typeface="Lato"/>
                <a:ea typeface="Lato"/>
                <a:cs typeface="Lato"/>
                <a:sym typeface="Lato"/>
              </a:rPr>
              <a:t>As tarefas foram divididas em To Do, Em Progresso, Pronto e </a:t>
            </a:r>
            <a:r>
              <a:rPr b="1" lang="pt-BR">
                <a:solidFill>
                  <a:schemeClr val="lt1"/>
                </a:solidFill>
                <a:latin typeface="Lato"/>
                <a:ea typeface="Lato"/>
                <a:cs typeface="Lato"/>
                <a:sym typeface="Lato"/>
              </a:rPr>
              <a:t>Revisado.</a:t>
            </a:r>
            <a:r>
              <a:rPr b="1" lang="pt-BR">
                <a:solidFill>
                  <a:schemeClr val="lt1"/>
                </a:solidFill>
                <a:latin typeface="Lato"/>
                <a:ea typeface="Lato"/>
                <a:cs typeface="Lato"/>
                <a:sym typeface="Lato"/>
              </a:rPr>
              <a:t> </a:t>
            </a:r>
            <a:r>
              <a:rPr b="1" lang="pt-BR">
                <a:solidFill>
                  <a:schemeClr val="lt1"/>
                </a:solidFill>
                <a:latin typeface="Lato"/>
                <a:ea typeface="Lato"/>
                <a:cs typeface="Lato"/>
                <a:sym typeface="Lato"/>
              </a:rPr>
              <a:t>Todos</a:t>
            </a:r>
            <a:r>
              <a:rPr b="1" lang="pt-BR">
                <a:solidFill>
                  <a:schemeClr val="lt1"/>
                </a:solidFill>
                <a:latin typeface="Lato"/>
                <a:ea typeface="Lato"/>
                <a:cs typeface="Lato"/>
                <a:sym typeface="Lato"/>
              </a:rPr>
              <a:t> </a:t>
            </a:r>
            <a:r>
              <a:rPr b="1" lang="pt-BR">
                <a:solidFill>
                  <a:schemeClr val="lt1"/>
                </a:solidFill>
                <a:latin typeface="Lato"/>
                <a:ea typeface="Lato"/>
                <a:cs typeface="Lato"/>
                <a:sym typeface="Lato"/>
              </a:rPr>
              <a:t>distribuídas</a:t>
            </a:r>
            <a:r>
              <a:rPr b="1" lang="pt-BR">
                <a:solidFill>
                  <a:schemeClr val="lt1"/>
                </a:solidFill>
                <a:latin typeface="Lato"/>
                <a:ea typeface="Lato"/>
                <a:cs typeface="Lato"/>
                <a:sym typeface="Lato"/>
              </a:rPr>
              <a:t> no Kanban do GitHub.</a:t>
            </a:r>
            <a:endParaRPr b="1">
              <a:solidFill>
                <a:schemeClr val="lt1"/>
              </a:solidFill>
              <a:latin typeface="Lato"/>
              <a:ea typeface="Lato"/>
              <a:cs typeface="Lato"/>
              <a:sym typeface="Lato"/>
            </a:endParaRPr>
          </a:p>
        </p:txBody>
      </p:sp>
      <p:sp>
        <p:nvSpPr>
          <p:cNvPr id="146" name="Google Shape;146;p22"/>
          <p:cNvSpPr txBox="1"/>
          <p:nvPr/>
        </p:nvSpPr>
        <p:spPr>
          <a:xfrm>
            <a:off x="6166700" y="2488475"/>
            <a:ext cx="25119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b="1" lang="pt-BR">
                <a:solidFill>
                  <a:schemeClr val="lt1"/>
                </a:solidFill>
                <a:latin typeface="Lato"/>
                <a:ea typeface="Lato"/>
                <a:cs typeface="Lato"/>
                <a:sym typeface="Lato"/>
              </a:rPr>
              <a:t>Repositório</a:t>
            </a:r>
            <a:r>
              <a:rPr b="1" lang="pt-BR">
                <a:solidFill>
                  <a:schemeClr val="lt1"/>
                </a:solidFill>
                <a:latin typeface="Lato"/>
                <a:ea typeface="Lato"/>
                <a:cs typeface="Lato"/>
                <a:sym typeface="Lato"/>
              </a:rPr>
              <a:t> de </a:t>
            </a:r>
            <a:r>
              <a:rPr b="1" lang="pt-BR">
                <a:solidFill>
                  <a:schemeClr val="lt1"/>
                </a:solidFill>
                <a:latin typeface="Lato"/>
                <a:ea typeface="Lato"/>
                <a:cs typeface="Lato"/>
                <a:sym typeface="Lato"/>
              </a:rPr>
              <a:t>Código</a:t>
            </a:r>
            <a:r>
              <a:rPr b="1" lang="pt-BR">
                <a:solidFill>
                  <a:schemeClr val="lt1"/>
                </a:solidFill>
                <a:latin typeface="Lato"/>
                <a:ea typeface="Lato"/>
                <a:cs typeface="Lato"/>
                <a:sym typeface="Lato"/>
              </a:rPr>
              <a:t> - </a:t>
            </a:r>
            <a:r>
              <a:rPr b="1" lang="pt-BR" u="sng">
                <a:solidFill>
                  <a:schemeClr val="lt1"/>
                </a:solidFill>
                <a:latin typeface="Lato"/>
                <a:ea typeface="Lato"/>
                <a:cs typeface="Lato"/>
                <a:sym typeface="Lato"/>
              </a:rPr>
              <a:t>GitHub</a:t>
            </a:r>
            <a:endParaRPr b="1" u="sng">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b="1" lang="pt-BR">
                <a:solidFill>
                  <a:schemeClr val="lt1"/>
                </a:solidFill>
                <a:latin typeface="Lato"/>
                <a:ea typeface="Lato"/>
                <a:cs typeface="Lato"/>
                <a:sym typeface="Lato"/>
              </a:rPr>
              <a:t>Kanban - GitHub </a:t>
            </a:r>
            <a:r>
              <a:rPr b="1" lang="pt-BR" u="sng">
                <a:solidFill>
                  <a:schemeClr val="lt1"/>
                </a:solidFill>
                <a:latin typeface="Lato"/>
                <a:ea typeface="Lato"/>
                <a:cs typeface="Lato"/>
                <a:sym typeface="Lato"/>
              </a:rPr>
              <a:t>Projects</a:t>
            </a:r>
            <a:endParaRPr b="1" u="sng">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b="1" lang="pt-BR">
                <a:solidFill>
                  <a:schemeClr val="lt1"/>
                </a:solidFill>
                <a:latin typeface="Lato"/>
                <a:ea typeface="Lato"/>
                <a:cs typeface="Lato"/>
                <a:sym typeface="Lato"/>
              </a:rPr>
              <a:t>Design </a:t>
            </a:r>
            <a:r>
              <a:rPr b="1" lang="pt-BR">
                <a:solidFill>
                  <a:schemeClr val="lt1"/>
                </a:solidFill>
                <a:latin typeface="Lato"/>
                <a:ea typeface="Lato"/>
                <a:cs typeface="Lato"/>
                <a:sym typeface="Lato"/>
              </a:rPr>
              <a:t>Thinking</a:t>
            </a:r>
            <a:r>
              <a:rPr b="1" lang="pt-BR">
                <a:solidFill>
                  <a:schemeClr val="lt1"/>
                </a:solidFill>
                <a:latin typeface="Lato"/>
                <a:ea typeface="Lato"/>
                <a:cs typeface="Lato"/>
                <a:sym typeface="Lato"/>
              </a:rPr>
              <a:t> - </a:t>
            </a:r>
            <a:r>
              <a:rPr b="1" lang="pt-BR" u="sng">
                <a:solidFill>
                  <a:schemeClr val="lt1"/>
                </a:solidFill>
                <a:latin typeface="Lato"/>
                <a:ea typeface="Lato"/>
                <a:cs typeface="Lato"/>
                <a:sym typeface="Lato"/>
              </a:rPr>
              <a:t>Google Docs</a:t>
            </a:r>
            <a:endParaRPr b="1" u="sng">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b="1" lang="pt-BR">
                <a:solidFill>
                  <a:schemeClr val="lt1"/>
                </a:solidFill>
                <a:latin typeface="Lato"/>
                <a:ea typeface="Lato"/>
                <a:cs typeface="Lato"/>
                <a:sym typeface="Lato"/>
              </a:rPr>
              <a:t>Protótipos</a:t>
            </a:r>
            <a:r>
              <a:rPr b="1" lang="pt-BR">
                <a:solidFill>
                  <a:schemeClr val="lt1"/>
                </a:solidFill>
                <a:latin typeface="Lato"/>
                <a:ea typeface="Lato"/>
                <a:cs typeface="Lato"/>
                <a:sym typeface="Lato"/>
              </a:rPr>
              <a:t> - </a:t>
            </a:r>
            <a:r>
              <a:rPr b="1" lang="pt-BR" u="sng">
                <a:solidFill>
                  <a:schemeClr val="lt1"/>
                </a:solidFill>
                <a:latin typeface="Lato"/>
                <a:ea typeface="Lato"/>
                <a:cs typeface="Lato"/>
                <a:sym typeface="Lato"/>
              </a:rPr>
              <a:t>Figma</a:t>
            </a:r>
            <a:endParaRPr b="1" u="sng">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40875" y="553225"/>
            <a:ext cx="8002500" cy="3835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pt-BR"/>
              <a:t>Obrigado!</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1944450" y="712150"/>
            <a:ext cx="5197200" cy="839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pt-BR" sz="2400">
                <a:solidFill>
                  <a:schemeClr val="dk1"/>
                </a:solidFill>
              </a:rPr>
              <a:t>Introduzindo o Problema:</a:t>
            </a:r>
            <a:endParaRPr sz="2400"/>
          </a:p>
        </p:txBody>
      </p:sp>
      <p:sp>
        <p:nvSpPr>
          <p:cNvPr id="80" name="Google Shape;80;p14"/>
          <p:cNvSpPr txBox="1"/>
          <p:nvPr>
            <p:ph idx="4294967295" type="title"/>
          </p:nvPr>
        </p:nvSpPr>
        <p:spPr>
          <a:xfrm>
            <a:off x="1050750" y="1551550"/>
            <a:ext cx="7042500" cy="3067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Lato"/>
              <a:buChar char="●"/>
            </a:pPr>
            <a:r>
              <a:rPr b="0" lang="pt-BR" sz="1800">
                <a:latin typeface="Lato"/>
                <a:ea typeface="Lato"/>
                <a:cs typeface="Lato"/>
                <a:sym typeface="Lato"/>
              </a:rPr>
              <a:t>Dificuldade em </a:t>
            </a:r>
            <a:r>
              <a:rPr lang="pt-BR" sz="1800">
                <a:latin typeface="Lato"/>
                <a:ea typeface="Lato"/>
                <a:cs typeface="Lato"/>
                <a:sym typeface="Lato"/>
              </a:rPr>
              <a:t>g</a:t>
            </a:r>
            <a:r>
              <a:rPr lang="pt-BR" sz="1800">
                <a:latin typeface="Lato"/>
                <a:ea typeface="Lato"/>
                <a:cs typeface="Lato"/>
                <a:sym typeface="Lato"/>
              </a:rPr>
              <a:t>uardar dinheiro</a:t>
            </a:r>
            <a:r>
              <a:rPr b="0" lang="pt-BR" sz="1800">
                <a:latin typeface="Lato"/>
                <a:ea typeface="Lato"/>
                <a:cs typeface="Lato"/>
                <a:sym typeface="Lato"/>
              </a:rPr>
              <a:t>?</a:t>
            </a:r>
            <a:endParaRPr b="0" sz="1800">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b="0" lang="pt-BR" sz="1800">
                <a:latin typeface="Lato"/>
                <a:ea typeface="Lato"/>
                <a:cs typeface="Lato"/>
                <a:sym typeface="Lato"/>
              </a:rPr>
              <a:t>Problemas em </a:t>
            </a:r>
            <a:r>
              <a:rPr lang="pt-BR" sz="1800">
                <a:latin typeface="Lato"/>
                <a:ea typeface="Lato"/>
                <a:cs typeface="Lato"/>
                <a:sym typeface="Lato"/>
              </a:rPr>
              <a:t>gerir suas finanças</a:t>
            </a:r>
            <a:r>
              <a:rPr b="0" lang="pt-BR" sz="1800">
                <a:latin typeface="Lato"/>
                <a:ea typeface="Lato"/>
                <a:cs typeface="Lato"/>
                <a:sym typeface="Lato"/>
              </a:rPr>
              <a:t>?</a:t>
            </a:r>
            <a:endParaRPr b="0" sz="1800">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b="0" lang="pt-BR" sz="1800">
                <a:latin typeface="Lato"/>
                <a:ea typeface="Lato"/>
                <a:cs typeface="Lato"/>
                <a:sym typeface="Lato"/>
              </a:rPr>
              <a:t>Moram juntos, mas só você paga as contas?</a:t>
            </a:r>
            <a:endParaRPr b="0" sz="1800">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b="0" lang="pt-BR" sz="1800">
                <a:latin typeface="Lato"/>
                <a:ea typeface="Lato"/>
                <a:cs typeface="Lato"/>
                <a:sym typeface="Lato"/>
              </a:rPr>
              <a:t>Não</a:t>
            </a:r>
            <a:r>
              <a:rPr b="0" lang="pt-BR" sz="1800">
                <a:latin typeface="Lato"/>
                <a:ea typeface="Lato"/>
                <a:cs typeface="Lato"/>
                <a:sym typeface="Lato"/>
              </a:rPr>
              <a:t> conseguem organizar os gastos mensais de forma </a:t>
            </a:r>
            <a:r>
              <a:rPr lang="pt-BR" sz="1800">
                <a:solidFill>
                  <a:schemeClr val="lt1"/>
                </a:solidFill>
                <a:highlight>
                  <a:schemeClr val="dk1"/>
                </a:highlight>
                <a:latin typeface="Lato"/>
                <a:ea typeface="Lato"/>
                <a:cs typeface="Lato"/>
                <a:sym typeface="Lato"/>
              </a:rPr>
              <a:t>eficiente</a:t>
            </a:r>
            <a:r>
              <a:rPr b="0" lang="pt-BR" sz="1800">
                <a:latin typeface="Lato"/>
                <a:ea typeface="Lato"/>
                <a:cs typeface="Lato"/>
                <a:sym typeface="Lato"/>
              </a:rPr>
              <a:t>?</a:t>
            </a:r>
            <a:endParaRPr b="0" sz="1800">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b="0" lang="pt-BR" sz="1800">
                <a:latin typeface="Lato"/>
                <a:ea typeface="Lato"/>
                <a:cs typeface="Lato"/>
                <a:sym typeface="Lato"/>
              </a:rPr>
              <a:t>Pretende ter </a:t>
            </a:r>
            <a:r>
              <a:rPr lang="pt-BR" sz="1800">
                <a:solidFill>
                  <a:schemeClr val="lt1"/>
                </a:solidFill>
                <a:highlight>
                  <a:schemeClr val="dk1"/>
                </a:highlight>
                <a:latin typeface="Lato"/>
                <a:ea typeface="Lato"/>
                <a:cs typeface="Lato"/>
                <a:sym typeface="Lato"/>
              </a:rPr>
              <a:t>conforto financeiro</a:t>
            </a:r>
            <a:r>
              <a:rPr b="0" lang="pt-BR" sz="1800">
                <a:latin typeface="Lato"/>
                <a:ea typeface="Lato"/>
                <a:cs typeface="Lato"/>
                <a:sym typeface="Lato"/>
              </a:rPr>
              <a:t> no futuro?</a:t>
            </a:r>
            <a:endParaRPr b="0" sz="1800">
              <a:latin typeface="Lato"/>
              <a:ea typeface="Lato"/>
              <a:cs typeface="Lato"/>
              <a:sym typeface="Lato"/>
            </a:endParaRPr>
          </a:p>
          <a:p>
            <a:pPr indent="0" lvl="0" marL="457200" rtl="0" algn="l">
              <a:lnSpc>
                <a:spcPct val="115000"/>
              </a:lnSpc>
              <a:spcBef>
                <a:spcPts val="1600"/>
              </a:spcBef>
              <a:spcAft>
                <a:spcPts val="0"/>
              </a:spcAft>
              <a:buNone/>
            </a:pPr>
            <a:r>
              <a:t/>
            </a:r>
            <a:endParaRPr b="0" sz="1800">
              <a:latin typeface="Lato"/>
              <a:ea typeface="Lato"/>
              <a:cs typeface="Lato"/>
              <a:sym typeface="Lato"/>
            </a:endParaRPr>
          </a:p>
          <a:p>
            <a:pPr indent="0" lvl="0" marL="0" rtl="0" algn="l">
              <a:lnSpc>
                <a:spcPct val="115000"/>
              </a:lnSpc>
              <a:spcBef>
                <a:spcPts val="1600"/>
              </a:spcBef>
              <a:spcAft>
                <a:spcPts val="0"/>
              </a:spcAft>
              <a:buNone/>
            </a:pPr>
            <a:r>
              <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340875" y="553225"/>
            <a:ext cx="7181700" cy="41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Quem iremos </a:t>
            </a:r>
            <a:r>
              <a:rPr lang="pt-BR">
                <a:solidFill>
                  <a:schemeClr val="dk1"/>
                </a:solidFill>
              </a:rPr>
              <a:t>atingir com o projeto?</a:t>
            </a:r>
            <a:endParaRPr sz="1800"/>
          </a:p>
          <a:p>
            <a:pPr indent="0" lvl="0" marL="914400" rtl="0" algn="l">
              <a:spcBef>
                <a:spcPts val="0"/>
              </a:spcBef>
              <a:spcAft>
                <a:spcPts val="0"/>
              </a:spcAft>
              <a:buNone/>
            </a:pPr>
            <a:r>
              <a:t/>
            </a:r>
            <a:endParaRPr sz="1800"/>
          </a:p>
          <a:p>
            <a:pPr indent="-342900" lvl="0" marL="457200" rtl="0" algn="l">
              <a:spcBef>
                <a:spcPts val="0"/>
              </a:spcBef>
              <a:spcAft>
                <a:spcPts val="0"/>
              </a:spcAft>
              <a:buSzPts val="1800"/>
              <a:buChar char="●"/>
            </a:pPr>
            <a:r>
              <a:rPr lang="pt-BR" sz="1800"/>
              <a:t>Casais;</a:t>
            </a:r>
            <a:endParaRPr sz="1800"/>
          </a:p>
          <a:p>
            <a:pPr indent="-342900" lvl="0" marL="457200" rtl="0" algn="l">
              <a:spcBef>
                <a:spcPts val="0"/>
              </a:spcBef>
              <a:spcAft>
                <a:spcPts val="0"/>
              </a:spcAft>
              <a:buSzPts val="1800"/>
              <a:buChar char="●"/>
            </a:pPr>
            <a:r>
              <a:rPr lang="pt-BR" sz="1800"/>
              <a:t>Duplas de amigos;</a:t>
            </a:r>
            <a:endParaRPr sz="1800"/>
          </a:p>
          <a:p>
            <a:pPr indent="-342900" lvl="0" marL="457200" rtl="0" algn="l">
              <a:spcBef>
                <a:spcPts val="0"/>
              </a:spcBef>
              <a:spcAft>
                <a:spcPts val="0"/>
              </a:spcAft>
              <a:buSzPts val="1800"/>
              <a:buChar char="●"/>
            </a:pPr>
            <a:r>
              <a:rPr lang="pt-BR" sz="1800"/>
              <a:t>Duplas familiares;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 que </a:t>
            </a:r>
            <a:r>
              <a:rPr lang="pt-BR" sz="1800">
                <a:solidFill>
                  <a:schemeClr val="dk1"/>
                </a:solidFill>
              </a:rPr>
              <a:t>residem juntos</a:t>
            </a:r>
            <a:r>
              <a:rPr lang="pt-BR" sz="1800"/>
              <a:t> e </a:t>
            </a:r>
            <a:r>
              <a:rPr lang="pt-BR" sz="1800">
                <a:solidFill>
                  <a:schemeClr val="dk1"/>
                </a:solidFill>
              </a:rPr>
              <a:t>dividem a administração financeira da casa</a:t>
            </a:r>
            <a:r>
              <a:rPr lang="pt-BR" sz="1800"/>
              <a:t>. Como foco, pessoas jovens e com pouca experiência na gestão de finanças.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pic>
        <p:nvPicPr>
          <p:cNvPr id="90" name="Google Shape;90;p16"/>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edaço de fita adesiva prendendo uma nota ao slid" id="91" name="Google Shape;91;p16"/>
          <p:cNvPicPr preferRelativeResize="0"/>
          <p:nvPr/>
        </p:nvPicPr>
        <p:blipFill rotWithShape="1">
          <a:blip r:embed="rId4">
            <a:alphaModFix/>
          </a:blip>
          <a:srcRect b="10011" l="9244" r="2118" t="5926"/>
          <a:stretch/>
        </p:blipFill>
        <p:spPr>
          <a:xfrm rot="154828">
            <a:off x="3469875" y="125826"/>
            <a:ext cx="2072000" cy="736050"/>
          </a:xfrm>
          <a:prstGeom prst="rect">
            <a:avLst/>
          </a:prstGeom>
          <a:noFill/>
          <a:ln>
            <a:noFill/>
          </a:ln>
        </p:spPr>
      </p:pic>
      <p:sp>
        <p:nvSpPr>
          <p:cNvPr id="92" name="Google Shape;92;p16"/>
          <p:cNvSpPr txBox="1"/>
          <p:nvPr/>
        </p:nvSpPr>
        <p:spPr>
          <a:xfrm>
            <a:off x="3685025" y="5504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pt-BR" sz="3000">
                <a:solidFill>
                  <a:schemeClr val="lt2"/>
                </a:solidFill>
                <a:latin typeface="Raleway"/>
                <a:ea typeface="Raleway"/>
                <a:cs typeface="Raleway"/>
                <a:sym typeface="Raleway"/>
              </a:rPr>
              <a:t>Personas</a:t>
            </a:r>
            <a:endParaRPr b="1" sz="3400">
              <a:solidFill>
                <a:schemeClr val="lt2"/>
              </a:solidFill>
              <a:latin typeface="Raleway"/>
              <a:ea typeface="Raleway"/>
              <a:cs typeface="Raleway"/>
              <a:sym typeface="Raleway"/>
            </a:endParaRPr>
          </a:p>
        </p:txBody>
      </p:sp>
      <p:sp>
        <p:nvSpPr>
          <p:cNvPr id="93" name="Google Shape;93;p16"/>
          <p:cNvSpPr txBox="1"/>
          <p:nvPr>
            <p:ph idx="4294967295" type="body"/>
          </p:nvPr>
        </p:nvSpPr>
        <p:spPr>
          <a:xfrm>
            <a:off x="2862700" y="1198650"/>
            <a:ext cx="3543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200">
                <a:latin typeface="Raleway"/>
                <a:ea typeface="Raleway"/>
                <a:cs typeface="Raleway"/>
                <a:sym typeface="Raleway"/>
              </a:rPr>
              <a:t>Algumas das duplas formadas pelo grupo que se encaixam no </a:t>
            </a:r>
            <a:r>
              <a:rPr lang="pt-BR" sz="1200">
                <a:latin typeface="Raleway"/>
                <a:ea typeface="Raleway"/>
                <a:cs typeface="Raleway"/>
                <a:sym typeface="Raleway"/>
              </a:rPr>
              <a:t>público</a:t>
            </a:r>
            <a:r>
              <a:rPr lang="pt-BR" sz="1200">
                <a:latin typeface="Raleway"/>
                <a:ea typeface="Raleway"/>
                <a:cs typeface="Raleway"/>
                <a:sym typeface="Raleway"/>
              </a:rPr>
              <a:t> designado ao projeto</a:t>
            </a:r>
            <a:r>
              <a:rPr lang="pt-BR" sz="1200">
                <a:latin typeface="Raleway"/>
                <a:ea typeface="Raleway"/>
                <a:cs typeface="Raleway"/>
                <a:sym typeface="Raleway"/>
              </a:rPr>
              <a:t>:</a:t>
            </a:r>
            <a:endParaRPr sz="1200">
              <a:latin typeface="Raleway"/>
              <a:ea typeface="Raleway"/>
              <a:cs typeface="Raleway"/>
              <a:sym typeface="Raleway"/>
            </a:endParaRPr>
          </a:p>
          <a:p>
            <a:pPr indent="-317500" lvl="0" marL="457200" rtl="0" algn="l">
              <a:spcBef>
                <a:spcPts val="1300"/>
              </a:spcBef>
              <a:spcAft>
                <a:spcPts val="0"/>
              </a:spcAft>
              <a:buClr>
                <a:schemeClr val="dk1"/>
              </a:buClr>
              <a:buSzPts val="1400"/>
              <a:buFont typeface="Raleway"/>
              <a:buChar char="➔"/>
            </a:pPr>
            <a:r>
              <a:rPr b="1" lang="pt-BR" sz="1400">
                <a:solidFill>
                  <a:schemeClr val="dk1"/>
                </a:solidFill>
                <a:latin typeface="Raleway"/>
                <a:ea typeface="Raleway"/>
                <a:cs typeface="Raleway"/>
                <a:sym typeface="Raleway"/>
              </a:rPr>
              <a:t>Yuri e Luiza:</a:t>
            </a:r>
            <a:br>
              <a:rPr lang="pt-BR" sz="1200">
                <a:latin typeface="Raleway"/>
                <a:ea typeface="Raleway"/>
                <a:cs typeface="Raleway"/>
                <a:sym typeface="Raleway"/>
              </a:rPr>
            </a:br>
            <a:r>
              <a:rPr lang="pt-BR" sz="1200">
                <a:latin typeface="Raleway"/>
                <a:ea typeface="Raleway"/>
                <a:cs typeface="Raleway"/>
                <a:sym typeface="Raleway"/>
              </a:rPr>
              <a:t>Casal  de namorados </a:t>
            </a:r>
            <a:r>
              <a:rPr lang="pt-BR" sz="1200">
                <a:latin typeface="Raleway"/>
                <a:ea typeface="Raleway"/>
                <a:cs typeface="Raleway"/>
                <a:sym typeface="Raleway"/>
              </a:rPr>
              <a:t>recém</a:t>
            </a:r>
            <a:r>
              <a:rPr lang="pt-BR" sz="1200">
                <a:latin typeface="Raleway"/>
                <a:ea typeface="Raleway"/>
                <a:cs typeface="Raleway"/>
                <a:sym typeface="Raleway"/>
              </a:rPr>
              <a:t> formado, com respectivamente, 23 e 21 anos, que sonham em formar </a:t>
            </a:r>
            <a:r>
              <a:rPr lang="pt-BR" sz="1200">
                <a:latin typeface="Raleway"/>
                <a:ea typeface="Raleway"/>
                <a:cs typeface="Raleway"/>
                <a:sym typeface="Raleway"/>
              </a:rPr>
              <a:t>família</a:t>
            </a:r>
            <a:r>
              <a:rPr lang="pt-BR" sz="1200">
                <a:latin typeface="Raleway"/>
                <a:ea typeface="Raleway"/>
                <a:cs typeface="Raleway"/>
                <a:sym typeface="Raleway"/>
              </a:rPr>
              <a:t> e ter a casa </a:t>
            </a:r>
            <a:r>
              <a:rPr lang="pt-BR" sz="1200">
                <a:latin typeface="Raleway"/>
                <a:ea typeface="Raleway"/>
                <a:cs typeface="Raleway"/>
                <a:sym typeface="Raleway"/>
              </a:rPr>
              <a:t>própria.</a:t>
            </a:r>
            <a:endParaRPr sz="1200">
              <a:latin typeface="Raleway"/>
              <a:ea typeface="Raleway"/>
              <a:cs typeface="Raleway"/>
              <a:sym typeface="Raleway"/>
            </a:endParaRPr>
          </a:p>
          <a:p>
            <a:pPr indent="-317500" lvl="0" marL="457200" rtl="0" algn="l">
              <a:spcBef>
                <a:spcPts val="700"/>
              </a:spcBef>
              <a:spcAft>
                <a:spcPts val="0"/>
              </a:spcAft>
              <a:buClr>
                <a:schemeClr val="dk1"/>
              </a:buClr>
              <a:buSzPts val="1400"/>
              <a:buFont typeface="Raleway"/>
              <a:buChar char="➔"/>
            </a:pPr>
            <a:r>
              <a:rPr b="1" lang="pt-BR" sz="1400">
                <a:solidFill>
                  <a:schemeClr val="dk1"/>
                </a:solidFill>
                <a:latin typeface="Raleway"/>
                <a:ea typeface="Raleway"/>
                <a:cs typeface="Raleway"/>
                <a:sym typeface="Raleway"/>
              </a:rPr>
              <a:t>Jorge e Simone:</a:t>
            </a:r>
            <a:br>
              <a:rPr lang="pt-BR" sz="1200">
                <a:latin typeface="Raleway"/>
                <a:ea typeface="Raleway"/>
                <a:cs typeface="Raleway"/>
                <a:sym typeface="Raleway"/>
              </a:rPr>
            </a:br>
            <a:r>
              <a:rPr lang="pt-BR" sz="1200">
                <a:latin typeface="Raleway"/>
                <a:ea typeface="Raleway"/>
                <a:cs typeface="Raleway"/>
                <a:sym typeface="Raleway"/>
              </a:rPr>
              <a:t>Casal que residem juntos a 21 anos, respectivamente com 52 e 47 anos, pensam em se aposentar com garantia </a:t>
            </a:r>
            <a:r>
              <a:rPr lang="pt-BR" sz="1200">
                <a:latin typeface="Raleway"/>
                <a:ea typeface="Raleway"/>
                <a:cs typeface="Raleway"/>
                <a:sym typeface="Raleway"/>
              </a:rPr>
              <a:t>econômica e viajar o mundo.</a:t>
            </a:r>
            <a:r>
              <a:rPr lang="pt-BR" sz="1200">
                <a:latin typeface="Raleway"/>
                <a:ea typeface="Raleway"/>
                <a:cs typeface="Raleway"/>
                <a:sym typeface="Raleway"/>
              </a:rPr>
              <a:t> </a:t>
            </a:r>
            <a:endParaRPr sz="1200">
              <a:latin typeface="Raleway"/>
              <a:ea typeface="Raleway"/>
              <a:cs typeface="Raleway"/>
              <a:sym typeface="Raleway"/>
            </a:endParaRPr>
          </a:p>
          <a:p>
            <a:pPr indent="0" lvl="0" marL="457200" rtl="0" algn="l">
              <a:spcBef>
                <a:spcPts val="700"/>
              </a:spcBef>
              <a:spcAft>
                <a:spcPts val="700"/>
              </a:spcAft>
              <a:buNone/>
            </a:pPr>
            <a:r>
              <a:t/>
            </a:r>
            <a:endParaRPr sz="10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340875" y="553225"/>
            <a:ext cx="80025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Propostas </a:t>
            </a:r>
            <a:r>
              <a:rPr lang="pt-BR">
                <a:solidFill>
                  <a:schemeClr val="dk1"/>
                </a:solidFill>
              </a:rPr>
              <a:t>e Objetivos</a:t>
            </a:r>
            <a:endParaRPr>
              <a:solidFill>
                <a:schemeClr val="dk1"/>
              </a:solidFill>
            </a:endParaRPr>
          </a:p>
          <a:p>
            <a:pPr indent="0" lvl="0" marL="914400" rtl="0" algn="l">
              <a:spcBef>
                <a:spcPts val="0"/>
              </a:spcBef>
              <a:spcAft>
                <a:spcPts val="0"/>
              </a:spcAft>
              <a:buNone/>
            </a:pPr>
            <a:r>
              <a:t/>
            </a:r>
            <a:endParaRPr sz="1800"/>
          </a:p>
          <a:p>
            <a:pPr indent="0" lvl="0" marL="914400" rtl="0" algn="l">
              <a:spcBef>
                <a:spcPts val="0"/>
              </a:spcBef>
              <a:spcAft>
                <a:spcPts val="0"/>
              </a:spcAft>
              <a:buNone/>
            </a:pPr>
            <a:r>
              <a:t/>
            </a:r>
            <a:endParaRPr sz="1800"/>
          </a:p>
          <a:p>
            <a:pPr indent="-342900" lvl="0" marL="457200" rtl="0" algn="l">
              <a:lnSpc>
                <a:spcPct val="150000"/>
              </a:lnSpc>
              <a:spcBef>
                <a:spcPts val="0"/>
              </a:spcBef>
              <a:spcAft>
                <a:spcPts val="0"/>
              </a:spcAft>
              <a:buSzPts val="1800"/>
              <a:buChar char="●"/>
            </a:pPr>
            <a:r>
              <a:rPr lang="pt-BR" sz="1800"/>
              <a:t>Facilitar </a:t>
            </a:r>
            <a:r>
              <a:rPr lang="pt-BR" sz="1800"/>
              <a:t>gestão</a:t>
            </a:r>
            <a:r>
              <a:rPr lang="pt-BR" sz="1800"/>
              <a:t> de </a:t>
            </a:r>
            <a:r>
              <a:rPr lang="pt-BR" sz="1800"/>
              <a:t>finanças compartilhadas;</a:t>
            </a:r>
            <a:endParaRPr sz="1800"/>
          </a:p>
          <a:p>
            <a:pPr indent="-342900" lvl="0" marL="457200" rtl="0" algn="l">
              <a:lnSpc>
                <a:spcPct val="150000"/>
              </a:lnSpc>
              <a:spcBef>
                <a:spcPts val="0"/>
              </a:spcBef>
              <a:spcAft>
                <a:spcPts val="0"/>
              </a:spcAft>
              <a:buClr>
                <a:schemeClr val="dk1"/>
              </a:buClr>
              <a:buSzPts val="1800"/>
              <a:buChar char="●"/>
            </a:pPr>
            <a:r>
              <a:rPr lang="pt-BR" sz="1800">
                <a:solidFill>
                  <a:schemeClr val="dk1"/>
                </a:solidFill>
              </a:rPr>
              <a:t>Encorajar o </a:t>
            </a:r>
            <a:r>
              <a:rPr lang="pt-BR" sz="1800">
                <a:solidFill>
                  <a:schemeClr val="dk1"/>
                </a:solidFill>
              </a:rPr>
              <a:t>diálogo</a:t>
            </a:r>
            <a:r>
              <a:rPr lang="pt-BR" sz="1800">
                <a:solidFill>
                  <a:schemeClr val="dk1"/>
                </a:solidFill>
              </a:rPr>
              <a:t> sobre </a:t>
            </a:r>
            <a:r>
              <a:rPr lang="pt-BR" sz="1800">
                <a:solidFill>
                  <a:schemeClr val="dk1"/>
                </a:solidFill>
              </a:rPr>
              <a:t>organização</a:t>
            </a:r>
            <a:r>
              <a:rPr lang="pt-BR" sz="1800">
                <a:solidFill>
                  <a:schemeClr val="dk1"/>
                </a:solidFill>
              </a:rPr>
              <a:t> financeira;</a:t>
            </a:r>
            <a:endParaRPr sz="1800">
              <a:solidFill>
                <a:schemeClr val="dk1"/>
              </a:solidFill>
            </a:endParaRPr>
          </a:p>
          <a:p>
            <a:pPr indent="-342900" lvl="0" marL="457200" rtl="0" algn="l">
              <a:lnSpc>
                <a:spcPct val="150000"/>
              </a:lnSpc>
              <a:spcBef>
                <a:spcPts val="0"/>
              </a:spcBef>
              <a:spcAft>
                <a:spcPts val="0"/>
              </a:spcAft>
              <a:buSzPts val="1800"/>
              <a:buChar char="●"/>
            </a:pPr>
            <a:r>
              <a:rPr lang="pt-BR" sz="1800"/>
              <a:t>Simplificar </a:t>
            </a:r>
            <a:r>
              <a:rPr lang="pt-BR" sz="1800"/>
              <a:t>o entendimento sobre gestão financeira</a:t>
            </a:r>
            <a:r>
              <a:rPr lang="pt-BR" sz="1800"/>
              <a:t>;</a:t>
            </a:r>
            <a:endParaRPr sz="1800"/>
          </a:p>
          <a:p>
            <a:pPr indent="-342900" lvl="0" marL="457200" rtl="0" algn="l">
              <a:lnSpc>
                <a:spcPct val="150000"/>
              </a:lnSpc>
              <a:spcBef>
                <a:spcPts val="0"/>
              </a:spcBef>
              <a:spcAft>
                <a:spcPts val="0"/>
              </a:spcAft>
              <a:buClr>
                <a:schemeClr val="dk1"/>
              </a:buClr>
              <a:buSzPts val="1800"/>
              <a:buChar char="●"/>
            </a:pPr>
            <a:r>
              <a:rPr lang="pt-BR" sz="1800">
                <a:solidFill>
                  <a:schemeClr val="dk1"/>
                </a:solidFill>
              </a:rPr>
              <a:t>Automatizar o controle das finanças.</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2" name="Shape 102"/>
        <p:cNvGrpSpPr/>
        <p:nvPr/>
      </p:nvGrpSpPr>
      <p:grpSpPr>
        <a:xfrm>
          <a:off x="0" y="0"/>
          <a:ext cx="0" cy="0"/>
          <a:chOff x="0" y="0"/>
          <a:chExt cx="0" cy="0"/>
        </a:xfrm>
      </p:grpSpPr>
      <p:pic>
        <p:nvPicPr>
          <p:cNvPr id="103" name="Google Shape;103;p18"/>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edaço de fita adesiva prendendo uma nota ao slid" id="104" name="Google Shape;104;p18"/>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05" name="Google Shape;105;p18"/>
          <p:cNvSpPr txBox="1"/>
          <p:nvPr/>
        </p:nvSpPr>
        <p:spPr>
          <a:xfrm>
            <a:off x="2903900" y="84814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pt-BR" sz="2500">
                <a:solidFill>
                  <a:schemeClr val="lt2"/>
                </a:solidFill>
                <a:latin typeface="Raleway"/>
                <a:ea typeface="Raleway"/>
                <a:cs typeface="Raleway"/>
                <a:sym typeface="Raleway"/>
              </a:rPr>
              <a:t>Histórias de Usuários</a:t>
            </a:r>
            <a:endParaRPr b="1" sz="2500">
              <a:solidFill>
                <a:schemeClr val="lt2"/>
              </a:solidFill>
              <a:latin typeface="Raleway"/>
              <a:ea typeface="Raleway"/>
              <a:cs typeface="Raleway"/>
              <a:sym typeface="Raleway"/>
            </a:endParaRPr>
          </a:p>
        </p:txBody>
      </p:sp>
      <p:sp>
        <p:nvSpPr>
          <p:cNvPr id="106" name="Google Shape;106;p18"/>
          <p:cNvSpPr txBox="1"/>
          <p:nvPr>
            <p:ph idx="4294967295" type="body"/>
          </p:nvPr>
        </p:nvSpPr>
        <p:spPr>
          <a:xfrm>
            <a:off x="2848400" y="1496300"/>
            <a:ext cx="3543900" cy="3327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Raleway"/>
              <a:buChar char="➔"/>
            </a:pPr>
            <a:r>
              <a:rPr b="1" lang="pt-BR" sz="1100">
                <a:solidFill>
                  <a:schemeClr val="dk1"/>
                </a:solidFill>
                <a:latin typeface="Raleway"/>
                <a:ea typeface="Raleway"/>
                <a:cs typeface="Raleway"/>
                <a:sym typeface="Raleway"/>
              </a:rPr>
              <a:t>Yuri Barros</a:t>
            </a:r>
            <a:endParaRPr b="1" sz="1100">
              <a:solidFill>
                <a:schemeClr val="dk1"/>
              </a:solidFill>
              <a:latin typeface="Raleway"/>
              <a:ea typeface="Raleway"/>
              <a:cs typeface="Raleway"/>
              <a:sym typeface="Raleway"/>
            </a:endParaRPr>
          </a:p>
          <a:p>
            <a:pPr indent="0" lvl="0" marL="0" rtl="0" algn="l">
              <a:spcBef>
                <a:spcPts val="700"/>
              </a:spcBef>
              <a:spcAft>
                <a:spcPts val="0"/>
              </a:spcAft>
              <a:buNone/>
            </a:pPr>
            <a:r>
              <a:rPr lang="pt-BR" sz="1100">
                <a:latin typeface="Raleway"/>
                <a:ea typeface="Raleway"/>
                <a:cs typeface="Raleway"/>
                <a:sym typeface="Raleway"/>
              </a:rPr>
              <a:t>Como </a:t>
            </a:r>
            <a:r>
              <a:rPr b="1" lang="pt-BR" sz="1100">
                <a:latin typeface="Raleway"/>
                <a:ea typeface="Raleway"/>
                <a:cs typeface="Raleway"/>
                <a:sym typeface="Raleway"/>
              </a:rPr>
              <a:t>cliente</a:t>
            </a:r>
            <a:r>
              <a:rPr lang="pt-BR" sz="1100">
                <a:latin typeface="Raleway"/>
                <a:ea typeface="Raleway"/>
                <a:cs typeface="Raleway"/>
                <a:sym typeface="Raleway"/>
              </a:rPr>
              <a:t>, desejo gerir as finanças da minha família em conjunto com a minha parceira Luiza, para distribuir de forma inteligente e igualitária o custo de se viver a dois.</a:t>
            </a:r>
            <a:endParaRPr sz="1100">
              <a:latin typeface="Raleway"/>
              <a:ea typeface="Raleway"/>
              <a:cs typeface="Raleway"/>
              <a:sym typeface="Raleway"/>
            </a:endParaRPr>
          </a:p>
          <a:p>
            <a:pPr indent="0" lvl="0" marL="0" rtl="0" algn="l">
              <a:spcBef>
                <a:spcPts val="700"/>
              </a:spcBef>
              <a:spcAft>
                <a:spcPts val="0"/>
              </a:spcAft>
              <a:buNone/>
            </a:pPr>
            <a:r>
              <a:rPr b="1" lang="pt-BR" sz="1100">
                <a:solidFill>
                  <a:schemeClr val="dk1"/>
                </a:solidFill>
                <a:latin typeface="Raleway"/>
                <a:ea typeface="Raleway"/>
                <a:cs typeface="Raleway"/>
                <a:sym typeface="Raleway"/>
              </a:rPr>
              <a:t>Funcionalidade: </a:t>
            </a:r>
            <a:r>
              <a:rPr b="1" lang="pt-BR" sz="1100">
                <a:solidFill>
                  <a:schemeClr val="lt2"/>
                </a:solidFill>
                <a:latin typeface="Raleway"/>
                <a:ea typeface="Raleway"/>
                <a:cs typeface="Raleway"/>
                <a:sym typeface="Raleway"/>
              </a:rPr>
              <a:t>Cadastro, Login e Landing Page</a:t>
            </a:r>
            <a:endParaRPr sz="1100">
              <a:solidFill>
                <a:schemeClr val="lt2"/>
              </a:solidFill>
              <a:latin typeface="Raleway"/>
              <a:ea typeface="Raleway"/>
              <a:cs typeface="Raleway"/>
              <a:sym typeface="Raleway"/>
            </a:endParaRPr>
          </a:p>
          <a:p>
            <a:pPr indent="-298450" lvl="0" marL="457200" rtl="0" algn="l">
              <a:spcBef>
                <a:spcPts val="700"/>
              </a:spcBef>
              <a:spcAft>
                <a:spcPts val="0"/>
              </a:spcAft>
              <a:buClr>
                <a:schemeClr val="dk1"/>
              </a:buClr>
              <a:buSzPts val="1100"/>
              <a:buFont typeface="Raleway"/>
              <a:buChar char="➔"/>
            </a:pPr>
            <a:r>
              <a:rPr b="1" lang="pt-BR" sz="1100">
                <a:solidFill>
                  <a:schemeClr val="dk1"/>
                </a:solidFill>
                <a:latin typeface="Raleway"/>
                <a:ea typeface="Raleway"/>
                <a:cs typeface="Raleway"/>
                <a:sym typeface="Raleway"/>
              </a:rPr>
              <a:t>Simone Fraga</a:t>
            </a:r>
            <a:endParaRPr b="1" sz="1100">
              <a:solidFill>
                <a:schemeClr val="dk1"/>
              </a:solidFill>
              <a:latin typeface="Raleway"/>
              <a:ea typeface="Raleway"/>
              <a:cs typeface="Raleway"/>
              <a:sym typeface="Raleway"/>
            </a:endParaRPr>
          </a:p>
          <a:p>
            <a:pPr indent="0" lvl="0" marL="0" rtl="0" algn="l">
              <a:spcBef>
                <a:spcPts val="700"/>
              </a:spcBef>
              <a:spcAft>
                <a:spcPts val="0"/>
              </a:spcAft>
              <a:buNone/>
            </a:pPr>
            <a:r>
              <a:rPr lang="pt-BR" sz="1100">
                <a:latin typeface="Raleway"/>
                <a:ea typeface="Raleway"/>
                <a:cs typeface="Raleway"/>
                <a:sym typeface="Raleway"/>
              </a:rPr>
              <a:t>Como </a:t>
            </a:r>
            <a:r>
              <a:rPr b="1" lang="pt-BR" sz="1100">
                <a:latin typeface="Raleway"/>
                <a:ea typeface="Raleway"/>
                <a:cs typeface="Raleway"/>
                <a:sym typeface="Raleway"/>
              </a:rPr>
              <a:t>cliente</a:t>
            </a:r>
            <a:r>
              <a:rPr lang="pt-BR" sz="1100">
                <a:latin typeface="Raleway"/>
                <a:ea typeface="Raleway"/>
                <a:cs typeface="Raleway"/>
                <a:sym typeface="Raleway"/>
              </a:rPr>
              <a:t>, desejo concentrar os gastos de múltiplas contas bancárias e cartões de crédito em um só extrato bancário, para controle de todas as demandas financeiras da casa.</a:t>
            </a:r>
            <a:endParaRPr sz="1100">
              <a:latin typeface="Raleway"/>
              <a:ea typeface="Raleway"/>
              <a:cs typeface="Raleway"/>
              <a:sym typeface="Raleway"/>
            </a:endParaRPr>
          </a:p>
          <a:p>
            <a:pPr indent="0" lvl="0" marL="0" rtl="0" algn="l">
              <a:spcBef>
                <a:spcPts val="700"/>
              </a:spcBef>
              <a:spcAft>
                <a:spcPts val="700"/>
              </a:spcAft>
              <a:buNone/>
            </a:pPr>
            <a:r>
              <a:rPr b="1" lang="pt-BR" sz="1100">
                <a:solidFill>
                  <a:schemeClr val="dk1"/>
                </a:solidFill>
                <a:latin typeface="Raleway"/>
                <a:ea typeface="Raleway"/>
                <a:cs typeface="Raleway"/>
                <a:sym typeface="Raleway"/>
              </a:rPr>
              <a:t>Funcionalidade: </a:t>
            </a:r>
            <a:r>
              <a:rPr b="1" lang="pt-BR" sz="1100">
                <a:solidFill>
                  <a:schemeClr val="lt2"/>
                </a:solidFill>
                <a:latin typeface="Raleway"/>
                <a:ea typeface="Raleway"/>
                <a:cs typeface="Raleway"/>
                <a:sym typeface="Raleway"/>
              </a:rPr>
              <a:t>Extrato</a:t>
            </a:r>
            <a:endParaRPr sz="110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0" name="Shape 110"/>
        <p:cNvGrpSpPr/>
        <p:nvPr/>
      </p:nvGrpSpPr>
      <p:grpSpPr>
        <a:xfrm>
          <a:off x="0" y="0"/>
          <a:ext cx="0" cy="0"/>
          <a:chOff x="0" y="0"/>
          <a:chExt cx="0" cy="0"/>
        </a:xfrm>
      </p:grpSpPr>
      <p:pic>
        <p:nvPicPr>
          <p:cNvPr id="111" name="Google Shape;111;p19"/>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edaço de fita adesiva prendendo uma nota ao slid" id="112" name="Google Shape;112;p19"/>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13" name="Google Shape;113;p19"/>
          <p:cNvSpPr txBox="1"/>
          <p:nvPr/>
        </p:nvSpPr>
        <p:spPr>
          <a:xfrm>
            <a:off x="2903900" y="84814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pt-BR" sz="2500">
                <a:solidFill>
                  <a:schemeClr val="lt2"/>
                </a:solidFill>
                <a:latin typeface="Raleway"/>
                <a:ea typeface="Raleway"/>
                <a:cs typeface="Raleway"/>
                <a:sym typeface="Raleway"/>
              </a:rPr>
              <a:t>Histórias de Usuários</a:t>
            </a:r>
            <a:endParaRPr b="1" sz="2500">
              <a:solidFill>
                <a:schemeClr val="lt2"/>
              </a:solidFill>
              <a:latin typeface="Raleway"/>
              <a:ea typeface="Raleway"/>
              <a:cs typeface="Raleway"/>
              <a:sym typeface="Raleway"/>
            </a:endParaRPr>
          </a:p>
        </p:txBody>
      </p:sp>
      <p:sp>
        <p:nvSpPr>
          <p:cNvPr id="114" name="Google Shape;114;p19"/>
          <p:cNvSpPr txBox="1"/>
          <p:nvPr>
            <p:ph idx="4294967295" type="body"/>
          </p:nvPr>
        </p:nvSpPr>
        <p:spPr>
          <a:xfrm>
            <a:off x="2848400" y="1496300"/>
            <a:ext cx="3543900" cy="3327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Raleway"/>
              <a:buChar char="➔"/>
            </a:pPr>
            <a:r>
              <a:rPr b="1" lang="pt-BR" sz="1100">
                <a:solidFill>
                  <a:schemeClr val="dk1"/>
                </a:solidFill>
                <a:latin typeface="Raleway"/>
                <a:ea typeface="Raleway"/>
                <a:cs typeface="Raleway"/>
                <a:sym typeface="Raleway"/>
              </a:rPr>
              <a:t>Jorge Silva</a:t>
            </a:r>
            <a:endParaRPr b="1" sz="1100">
              <a:solidFill>
                <a:schemeClr val="dk1"/>
              </a:solidFill>
              <a:latin typeface="Raleway"/>
              <a:ea typeface="Raleway"/>
              <a:cs typeface="Raleway"/>
              <a:sym typeface="Raleway"/>
            </a:endParaRPr>
          </a:p>
          <a:p>
            <a:pPr indent="0" lvl="0" marL="0" rtl="0" algn="l">
              <a:spcBef>
                <a:spcPts val="700"/>
              </a:spcBef>
              <a:spcAft>
                <a:spcPts val="0"/>
              </a:spcAft>
              <a:buNone/>
            </a:pPr>
            <a:r>
              <a:rPr lang="pt-BR" sz="1100">
                <a:latin typeface="Raleway"/>
                <a:ea typeface="Raleway"/>
                <a:cs typeface="Raleway"/>
                <a:sym typeface="Raleway"/>
              </a:rPr>
              <a:t>Como </a:t>
            </a:r>
            <a:r>
              <a:rPr b="1" lang="pt-BR" sz="1100">
                <a:latin typeface="Raleway"/>
                <a:ea typeface="Raleway"/>
                <a:cs typeface="Raleway"/>
                <a:sym typeface="Raleway"/>
              </a:rPr>
              <a:t>cliente</a:t>
            </a:r>
            <a:r>
              <a:rPr lang="pt-BR" sz="1100">
                <a:latin typeface="Raleway"/>
                <a:ea typeface="Raleway"/>
                <a:cs typeface="Raleway"/>
                <a:sym typeface="Raleway"/>
              </a:rPr>
              <a:t>, desejo não precisar recorrer a planilhas para gerar entendimentos sobre a gestão das finanças da minha família, para poder tomar melhores decisões.</a:t>
            </a:r>
            <a:endParaRPr sz="1100">
              <a:latin typeface="Raleway"/>
              <a:ea typeface="Raleway"/>
              <a:cs typeface="Raleway"/>
              <a:sym typeface="Raleway"/>
            </a:endParaRPr>
          </a:p>
          <a:p>
            <a:pPr indent="0" lvl="0" marL="0" rtl="0" algn="l">
              <a:spcBef>
                <a:spcPts val="700"/>
              </a:spcBef>
              <a:spcAft>
                <a:spcPts val="0"/>
              </a:spcAft>
              <a:buNone/>
            </a:pPr>
            <a:r>
              <a:rPr b="1" lang="pt-BR" sz="1100">
                <a:solidFill>
                  <a:schemeClr val="dk1"/>
                </a:solidFill>
                <a:latin typeface="Raleway"/>
                <a:ea typeface="Raleway"/>
                <a:cs typeface="Raleway"/>
                <a:sym typeface="Raleway"/>
              </a:rPr>
              <a:t>Funcionalidade: </a:t>
            </a:r>
            <a:r>
              <a:rPr b="1" lang="pt-BR" sz="1100">
                <a:solidFill>
                  <a:schemeClr val="lt2"/>
                </a:solidFill>
                <a:latin typeface="Raleway"/>
                <a:ea typeface="Raleway"/>
                <a:cs typeface="Raleway"/>
                <a:sym typeface="Raleway"/>
              </a:rPr>
              <a:t>Gráficos</a:t>
            </a:r>
            <a:endParaRPr sz="1100">
              <a:solidFill>
                <a:schemeClr val="lt2"/>
              </a:solidFill>
              <a:latin typeface="Raleway"/>
              <a:ea typeface="Raleway"/>
              <a:cs typeface="Raleway"/>
              <a:sym typeface="Raleway"/>
            </a:endParaRPr>
          </a:p>
          <a:p>
            <a:pPr indent="-298450" lvl="0" marL="457200" rtl="0" algn="l">
              <a:spcBef>
                <a:spcPts val="700"/>
              </a:spcBef>
              <a:spcAft>
                <a:spcPts val="0"/>
              </a:spcAft>
              <a:buClr>
                <a:schemeClr val="dk1"/>
              </a:buClr>
              <a:buSzPts val="1100"/>
              <a:buFont typeface="Raleway"/>
              <a:buChar char="➔"/>
            </a:pPr>
            <a:r>
              <a:rPr b="1" lang="pt-BR" sz="1100">
                <a:solidFill>
                  <a:schemeClr val="dk1"/>
                </a:solidFill>
                <a:latin typeface="Raleway"/>
                <a:ea typeface="Raleway"/>
                <a:cs typeface="Raleway"/>
                <a:sym typeface="Raleway"/>
              </a:rPr>
              <a:t>Simone Fraga</a:t>
            </a:r>
            <a:endParaRPr b="1" sz="1100">
              <a:solidFill>
                <a:schemeClr val="dk1"/>
              </a:solidFill>
              <a:latin typeface="Raleway"/>
              <a:ea typeface="Raleway"/>
              <a:cs typeface="Raleway"/>
              <a:sym typeface="Raleway"/>
            </a:endParaRPr>
          </a:p>
          <a:p>
            <a:pPr indent="0" lvl="0" marL="0" rtl="0" algn="l">
              <a:spcBef>
                <a:spcPts val="700"/>
              </a:spcBef>
              <a:spcAft>
                <a:spcPts val="0"/>
              </a:spcAft>
              <a:buNone/>
            </a:pPr>
            <a:r>
              <a:rPr lang="pt-BR" sz="1100">
                <a:latin typeface="Raleway"/>
                <a:ea typeface="Raleway"/>
                <a:cs typeface="Raleway"/>
                <a:sym typeface="Raleway"/>
              </a:rPr>
              <a:t>Como cliente, desejo não precisar me preocupar em lembrar quando preciso pagar as contas recorrentes da casa, para evitar cobrança de juros quando acabo esquecendo de pagar antes da data de vencimento.</a:t>
            </a:r>
            <a:endParaRPr sz="1100">
              <a:latin typeface="Raleway"/>
              <a:ea typeface="Raleway"/>
              <a:cs typeface="Raleway"/>
              <a:sym typeface="Raleway"/>
            </a:endParaRPr>
          </a:p>
          <a:p>
            <a:pPr indent="0" lvl="0" marL="0" rtl="0" algn="l">
              <a:spcBef>
                <a:spcPts val="700"/>
              </a:spcBef>
              <a:spcAft>
                <a:spcPts val="700"/>
              </a:spcAft>
              <a:buClr>
                <a:schemeClr val="dk2"/>
              </a:buClr>
              <a:buSzPts val="1100"/>
              <a:buFont typeface="Arial"/>
              <a:buNone/>
            </a:pPr>
            <a:r>
              <a:rPr b="1" lang="pt-BR" sz="1100">
                <a:solidFill>
                  <a:schemeClr val="dk1"/>
                </a:solidFill>
                <a:latin typeface="Raleway"/>
                <a:ea typeface="Raleway"/>
                <a:cs typeface="Raleway"/>
                <a:sym typeface="Raleway"/>
              </a:rPr>
              <a:t>Funcionalidade: </a:t>
            </a:r>
            <a:r>
              <a:rPr b="1" lang="pt-BR" sz="1100">
                <a:solidFill>
                  <a:schemeClr val="lt2"/>
                </a:solidFill>
                <a:latin typeface="Raleway"/>
                <a:ea typeface="Raleway"/>
                <a:cs typeface="Raleway"/>
                <a:sym typeface="Raleway"/>
              </a:rPr>
              <a:t>Calendário</a:t>
            </a:r>
            <a:endParaRPr sz="11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8" name="Shape 118"/>
        <p:cNvGrpSpPr/>
        <p:nvPr/>
      </p:nvGrpSpPr>
      <p:grpSpPr>
        <a:xfrm>
          <a:off x="0" y="0"/>
          <a:ext cx="0" cy="0"/>
          <a:chOff x="0" y="0"/>
          <a:chExt cx="0" cy="0"/>
        </a:xfrm>
      </p:grpSpPr>
      <p:pic>
        <p:nvPicPr>
          <p:cNvPr id="119" name="Google Shape;119;p20"/>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edaço de fita adesiva prendendo uma nota ao slid" id="120" name="Google Shape;120;p20"/>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21" name="Google Shape;121;p20"/>
          <p:cNvSpPr txBox="1"/>
          <p:nvPr/>
        </p:nvSpPr>
        <p:spPr>
          <a:xfrm>
            <a:off x="3520475" y="1201349"/>
            <a:ext cx="3432900" cy="540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pt-BR" sz="3000">
                <a:solidFill>
                  <a:schemeClr val="lt2"/>
                </a:solidFill>
                <a:latin typeface="Raleway"/>
                <a:ea typeface="Raleway"/>
                <a:cs typeface="Raleway"/>
                <a:sym typeface="Raleway"/>
              </a:rPr>
              <a:t>Requisitos:</a:t>
            </a:r>
            <a:endParaRPr b="1" sz="3000">
              <a:solidFill>
                <a:schemeClr val="lt2"/>
              </a:solidFill>
              <a:latin typeface="Raleway"/>
              <a:ea typeface="Raleway"/>
              <a:cs typeface="Raleway"/>
              <a:sym typeface="Raleway"/>
            </a:endParaRPr>
          </a:p>
        </p:txBody>
      </p:sp>
      <p:sp>
        <p:nvSpPr>
          <p:cNvPr id="122" name="Google Shape;122;p20"/>
          <p:cNvSpPr txBox="1"/>
          <p:nvPr>
            <p:ph idx="4294967295" type="body"/>
          </p:nvPr>
        </p:nvSpPr>
        <p:spPr>
          <a:xfrm>
            <a:off x="2768875" y="1810655"/>
            <a:ext cx="3432900" cy="3327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aleway"/>
              <a:buChar char="➔"/>
            </a:pPr>
            <a:r>
              <a:rPr b="1" lang="pt-BR" sz="1400">
                <a:solidFill>
                  <a:schemeClr val="dk1"/>
                </a:solidFill>
                <a:latin typeface="Raleway"/>
                <a:ea typeface="Raleway"/>
                <a:cs typeface="Raleway"/>
                <a:sym typeface="Raleway"/>
              </a:rPr>
              <a:t>Landing Page</a:t>
            </a:r>
            <a:endParaRPr b="1" sz="1400">
              <a:solidFill>
                <a:schemeClr val="dk1"/>
              </a:solidFill>
              <a:latin typeface="Raleway"/>
              <a:ea typeface="Raleway"/>
              <a:cs typeface="Raleway"/>
              <a:sym typeface="Raleway"/>
            </a:endParaRPr>
          </a:p>
          <a:p>
            <a:pPr indent="-317500" lvl="0" marL="457200" rtl="0" algn="l">
              <a:lnSpc>
                <a:spcPct val="115000"/>
              </a:lnSpc>
              <a:spcBef>
                <a:spcPts val="700"/>
              </a:spcBef>
              <a:spcAft>
                <a:spcPts val="0"/>
              </a:spcAft>
              <a:buClr>
                <a:schemeClr val="dk1"/>
              </a:buClr>
              <a:buSzPts val="1400"/>
              <a:buFont typeface="Raleway"/>
              <a:buChar char="➔"/>
            </a:pPr>
            <a:r>
              <a:rPr b="1" lang="pt-BR" sz="1400">
                <a:solidFill>
                  <a:schemeClr val="dk1"/>
                </a:solidFill>
                <a:latin typeface="Raleway"/>
                <a:ea typeface="Raleway"/>
                <a:cs typeface="Raleway"/>
                <a:sym typeface="Raleway"/>
              </a:rPr>
              <a:t>Cadastro e Login</a:t>
            </a:r>
            <a:endParaRPr b="1" sz="1400">
              <a:solidFill>
                <a:schemeClr val="dk1"/>
              </a:solidFill>
              <a:latin typeface="Raleway"/>
              <a:ea typeface="Raleway"/>
              <a:cs typeface="Raleway"/>
              <a:sym typeface="Raleway"/>
            </a:endParaRPr>
          </a:p>
          <a:p>
            <a:pPr indent="-330200" lvl="0" marL="457200" rtl="0" algn="l">
              <a:lnSpc>
                <a:spcPct val="115000"/>
              </a:lnSpc>
              <a:spcBef>
                <a:spcPts val="700"/>
              </a:spcBef>
              <a:spcAft>
                <a:spcPts val="0"/>
              </a:spcAft>
              <a:buClr>
                <a:schemeClr val="dk1"/>
              </a:buClr>
              <a:buSzPts val="1600"/>
              <a:buFont typeface="Raleway"/>
              <a:buChar char="➔"/>
            </a:pPr>
            <a:r>
              <a:rPr b="1" lang="pt-BR" sz="1400">
                <a:solidFill>
                  <a:schemeClr val="dk1"/>
                </a:solidFill>
                <a:latin typeface="Raleway"/>
                <a:ea typeface="Raleway"/>
                <a:cs typeface="Raleway"/>
                <a:sym typeface="Raleway"/>
              </a:rPr>
              <a:t>Área</a:t>
            </a:r>
            <a:r>
              <a:rPr b="1" lang="pt-BR" sz="1400">
                <a:solidFill>
                  <a:schemeClr val="dk1"/>
                </a:solidFill>
                <a:latin typeface="Raleway"/>
                <a:ea typeface="Raleway"/>
                <a:cs typeface="Raleway"/>
                <a:sym typeface="Raleway"/>
              </a:rPr>
              <a:t> Logada</a:t>
            </a:r>
            <a:endParaRPr sz="1400">
              <a:latin typeface="Raleway"/>
              <a:ea typeface="Raleway"/>
              <a:cs typeface="Raleway"/>
              <a:sym typeface="Raleway"/>
            </a:endParaRPr>
          </a:p>
          <a:p>
            <a:pPr indent="-330200" lvl="0" marL="457200" rtl="0" algn="l">
              <a:lnSpc>
                <a:spcPct val="115000"/>
              </a:lnSpc>
              <a:spcBef>
                <a:spcPts val="0"/>
              </a:spcBef>
              <a:spcAft>
                <a:spcPts val="0"/>
              </a:spcAft>
              <a:buClr>
                <a:schemeClr val="dk1"/>
              </a:buClr>
              <a:buSzPts val="1600"/>
              <a:buFont typeface="Raleway"/>
              <a:buChar char="➔"/>
            </a:pPr>
            <a:r>
              <a:rPr b="1" lang="pt-BR" sz="1400">
                <a:solidFill>
                  <a:schemeClr val="dk1"/>
                </a:solidFill>
                <a:latin typeface="Raleway"/>
                <a:ea typeface="Raleway"/>
                <a:cs typeface="Raleway"/>
                <a:sym typeface="Raleway"/>
              </a:rPr>
              <a:t>Extrato</a:t>
            </a:r>
            <a:endParaRPr b="1" sz="1400">
              <a:solidFill>
                <a:schemeClr val="dk1"/>
              </a:solidFill>
              <a:latin typeface="Raleway"/>
              <a:ea typeface="Raleway"/>
              <a:cs typeface="Raleway"/>
              <a:sym typeface="Raleway"/>
            </a:endParaRPr>
          </a:p>
          <a:p>
            <a:pPr indent="-330200" lvl="0" marL="457200" rtl="0" algn="l">
              <a:lnSpc>
                <a:spcPct val="115000"/>
              </a:lnSpc>
              <a:spcBef>
                <a:spcPts val="0"/>
              </a:spcBef>
              <a:spcAft>
                <a:spcPts val="0"/>
              </a:spcAft>
              <a:buClr>
                <a:schemeClr val="dk1"/>
              </a:buClr>
              <a:buSzPts val="1600"/>
              <a:buFont typeface="Raleway"/>
              <a:buChar char="➔"/>
            </a:pPr>
            <a:r>
              <a:rPr b="1" lang="pt-BR" sz="1400">
                <a:solidFill>
                  <a:schemeClr val="dk1"/>
                </a:solidFill>
                <a:latin typeface="Raleway"/>
                <a:ea typeface="Raleway"/>
                <a:cs typeface="Raleway"/>
                <a:sym typeface="Raleway"/>
              </a:rPr>
              <a:t>Categorias</a:t>
            </a:r>
            <a:endParaRPr b="1" sz="1400">
              <a:solidFill>
                <a:schemeClr val="dk1"/>
              </a:solidFill>
              <a:latin typeface="Raleway"/>
              <a:ea typeface="Raleway"/>
              <a:cs typeface="Raleway"/>
              <a:sym typeface="Raleway"/>
            </a:endParaRPr>
          </a:p>
          <a:p>
            <a:pPr indent="-330200" lvl="0" marL="457200" rtl="0" algn="l">
              <a:lnSpc>
                <a:spcPct val="115000"/>
              </a:lnSpc>
              <a:spcBef>
                <a:spcPts val="0"/>
              </a:spcBef>
              <a:spcAft>
                <a:spcPts val="0"/>
              </a:spcAft>
              <a:buClr>
                <a:schemeClr val="dk1"/>
              </a:buClr>
              <a:buSzPts val="1600"/>
              <a:buFont typeface="Raleway"/>
              <a:buChar char="➔"/>
            </a:pPr>
            <a:r>
              <a:rPr b="1" lang="pt-BR" sz="1400">
                <a:solidFill>
                  <a:schemeClr val="dk1"/>
                </a:solidFill>
                <a:latin typeface="Raleway"/>
                <a:ea typeface="Raleway"/>
                <a:cs typeface="Raleway"/>
                <a:sym typeface="Raleway"/>
              </a:rPr>
              <a:t>Gráficos</a:t>
            </a:r>
            <a:endParaRPr b="1" sz="1400">
              <a:solidFill>
                <a:schemeClr val="dk1"/>
              </a:solidFill>
              <a:latin typeface="Raleway"/>
              <a:ea typeface="Raleway"/>
              <a:cs typeface="Raleway"/>
              <a:sym typeface="Raleway"/>
            </a:endParaRPr>
          </a:p>
          <a:p>
            <a:pPr indent="-330200" lvl="0" marL="457200" rtl="0" algn="l">
              <a:lnSpc>
                <a:spcPct val="115000"/>
              </a:lnSpc>
              <a:spcBef>
                <a:spcPts val="0"/>
              </a:spcBef>
              <a:spcAft>
                <a:spcPts val="0"/>
              </a:spcAft>
              <a:buClr>
                <a:schemeClr val="dk1"/>
              </a:buClr>
              <a:buSzPts val="1600"/>
              <a:buFont typeface="Raleway"/>
              <a:buChar char="➔"/>
            </a:pPr>
            <a:r>
              <a:rPr b="1" lang="pt-BR" sz="1400">
                <a:solidFill>
                  <a:schemeClr val="dk1"/>
                </a:solidFill>
                <a:latin typeface="Raleway"/>
                <a:ea typeface="Raleway"/>
                <a:cs typeface="Raleway"/>
                <a:sym typeface="Raleway"/>
              </a:rPr>
              <a:t>Calendário</a:t>
            </a:r>
            <a:endParaRPr b="1" sz="1400">
              <a:solidFill>
                <a:schemeClr val="dk1"/>
              </a:solidFill>
              <a:latin typeface="Raleway"/>
              <a:ea typeface="Raleway"/>
              <a:cs typeface="Raleway"/>
              <a:sym typeface="Raleway"/>
            </a:endParaRPr>
          </a:p>
          <a:p>
            <a:pPr indent="-330200" lvl="0" marL="457200" rtl="0" algn="l">
              <a:lnSpc>
                <a:spcPct val="115000"/>
              </a:lnSpc>
              <a:spcBef>
                <a:spcPts val="0"/>
              </a:spcBef>
              <a:spcAft>
                <a:spcPts val="0"/>
              </a:spcAft>
              <a:buClr>
                <a:schemeClr val="dk1"/>
              </a:buClr>
              <a:buSzPts val="1600"/>
              <a:buFont typeface="Raleway"/>
              <a:buChar char="➔"/>
            </a:pPr>
            <a:r>
              <a:rPr b="1" lang="pt-BR" sz="1400">
                <a:solidFill>
                  <a:schemeClr val="dk1"/>
                </a:solidFill>
                <a:latin typeface="Raleway"/>
                <a:ea typeface="Raleway"/>
                <a:cs typeface="Raleway"/>
                <a:sym typeface="Raleway"/>
              </a:rPr>
              <a:t>Minha conta</a:t>
            </a:r>
            <a:br>
              <a:rPr b="1" lang="pt-BR" sz="1400">
                <a:solidFill>
                  <a:schemeClr val="dk1"/>
                </a:solidFill>
                <a:latin typeface="Raleway"/>
                <a:ea typeface="Raleway"/>
                <a:cs typeface="Raleway"/>
                <a:sym typeface="Raleway"/>
              </a:rPr>
            </a:br>
            <a:endParaRPr b="1" sz="1200">
              <a:solidFill>
                <a:schemeClr val="dk1"/>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1933975" y="3721788"/>
            <a:ext cx="968400" cy="439800"/>
          </a:xfrm>
          <a:prstGeom prst="rect">
            <a:avLst/>
          </a:prstGeom>
        </p:spPr>
        <p:txBody>
          <a:bodyPr anchorCtr="0" anchor="t" bIns="91425" lIns="91425" spcFirstLastPara="1" rIns="91425" wrap="square" tIns="91425">
            <a:noAutofit/>
          </a:bodyPr>
          <a:lstStyle/>
          <a:p>
            <a:pPr indent="0" lvl="0" marL="1371600" rtl="0" algn="l">
              <a:spcBef>
                <a:spcPts val="0"/>
              </a:spcBef>
              <a:spcAft>
                <a:spcPts val="0"/>
              </a:spcAft>
              <a:buNone/>
            </a:pPr>
            <a:r>
              <a:t/>
            </a:r>
            <a:endParaRPr sz="1800"/>
          </a:p>
        </p:txBody>
      </p:sp>
      <p:pic>
        <p:nvPicPr>
          <p:cNvPr id="128" name="Google Shape;128;p21"/>
          <p:cNvPicPr preferRelativeResize="0"/>
          <p:nvPr/>
        </p:nvPicPr>
        <p:blipFill>
          <a:blip r:embed="rId3">
            <a:alphaModFix/>
          </a:blip>
          <a:stretch>
            <a:fillRect/>
          </a:stretch>
        </p:blipFill>
        <p:spPr>
          <a:xfrm>
            <a:off x="4674354" y="1810975"/>
            <a:ext cx="4310097" cy="3066727"/>
          </a:xfrm>
          <a:prstGeom prst="rect">
            <a:avLst/>
          </a:prstGeom>
          <a:noFill/>
          <a:ln>
            <a:noFill/>
          </a:ln>
        </p:spPr>
      </p:pic>
      <p:sp>
        <p:nvSpPr>
          <p:cNvPr id="129" name="Google Shape;129;p21"/>
          <p:cNvSpPr txBox="1"/>
          <p:nvPr/>
        </p:nvSpPr>
        <p:spPr>
          <a:xfrm>
            <a:off x="894125" y="1217225"/>
            <a:ext cx="4120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2200">
                <a:solidFill>
                  <a:schemeClr val="lt1"/>
                </a:solidFill>
                <a:latin typeface="Raleway"/>
                <a:ea typeface="Raleway"/>
                <a:cs typeface="Raleway"/>
                <a:sym typeface="Raleway"/>
              </a:rPr>
              <a:t>Página </a:t>
            </a:r>
            <a:r>
              <a:rPr b="1" lang="pt-BR" sz="2200">
                <a:solidFill>
                  <a:schemeClr val="dk1"/>
                </a:solidFill>
                <a:latin typeface="Raleway"/>
                <a:ea typeface="Raleway"/>
                <a:cs typeface="Raleway"/>
                <a:sym typeface="Raleway"/>
              </a:rPr>
              <a:t>de gráficos:</a:t>
            </a:r>
            <a:endParaRPr b="1" sz="2200">
              <a:solidFill>
                <a:schemeClr val="dk1"/>
              </a:solidFill>
              <a:latin typeface="Raleway"/>
              <a:ea typeface="Raleway"/>
              <a:cs typeface="Raleway"/>
              <a:sym typeface="Raleway"/>
            </a:endParaRPr>
          </a:p>
        </p:txBody>
      </p:sp>
      <p:sp>
        <p:nvSpPr>
          <p:cNvPr id="130" name="Google Shape;130;p21"/>
          <p:cNvSpPr txBox="1"/>
          <p:nvPr/>
        </p:nvSpPr>
        <p:spPr>
          <a:xfrm>
            <a:off x="5486900" y="1180475"/>
            <a:ext cx="2897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2200">
                <a:solidFill>
                  <a:schemeClr val="lt1"/>
                </a:solidFill>
                <a:latin typeface="Lato"/>
                <a:ea typeface="Lato"/>
                <a:cs typeface="Lato"/>
                <a:sym typeface="Lato"/>
              </a:rPr>
              <a:t>Página</a:t>
            </a:r>
            <a:r>
              <a:rPr b="1" lang="pt-BR" sz="2200">
                <a:solidFill>
                  <a:schemeClr val="lt1"/>
                </a:solidFill>
                <a:latin typeface="Lato"/>
                <a:ea typeface="Lato"/>
                <a:cs typeface="Lato"/>
                <a:sym typeface="Lato"/>
              </a:rPr>
              <a:t> </a:t>
            </a:r>
            <a:r>
              <a:rPr b="1" lang="pt-BR" sz="2200">
                <a:solidFill>
                  <a:schemeClr val="dk1"/>
                </a:solidFill>
                <a:latin typeface="Lato"/>
                <a:ea typeface="Lato"/>
                <a:cs typeface="Lato"/>
                <a:sym typeface="Lato"/>
              </a:rPr>
              <a:t>de extrato:</a:t>
            </a:r>
            <a:endParaRPr b="1" sz="2200">
              <a:solidFill>
                <a:schemeClr val="dk1"/>
              </a:solidFill>
              <a:latin typeface="Lato"/>
              <a:ea typeface="Lato"/>
              <a:cs typeface="Lato"/>
              <a:sym typeface="Lato"/>
            </a:endParaRPr>
          </a:p>
        </p:txBody>
      </p:sp>
      <p:sp>
        <p:nvSpPr>
          <p:cNvPr id="131" name="Google Shape;131;p21"/>
          <p:cNvSpPr txBox="1"/>
          <p:nvPr/>
        </p:nvSpPr>
        <p:spPr>
          <a:xfrm>
            <a:off x="2511750" y="193125"/>
            <a:ext cx="4120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3000">
                <a:solidFill>
                  <a:schemeClr val="dk1"/>
                </a:solidFill>
                <a:latin typeface="Lato"/>
                <a:ea typeface="Lato"/>
                <a:cs typeface="Lato"/>
                <a:sym typeface="Lato"/>
              </a:rPr>
              <a:t>Exemplos</a:t>
            </a:r>
            <a:r>
              <a:rPr b="1" lang="pt-BR" sz="3000">
                <a:solidFill>
                  <a:srgbClr val="FFFFFF"/>
                </a:solidFill>
                <a:latin typeface="Lato"/>
                <a:ea typeface="Lato"/>
                <a:cs typeface="Lato"/>
                <a:sym typeface="Lato"/>
              </a:rPr>
              <a:t> da Interface</a:t>
            </a:r>
            <a:endParaRPr b="1" sz="3000">
              <a:solidFill>
                <a:srgbClr val="FFFFFF"/>
              </a:solidFill>
              <a:latin typeface="Lato"/>
              <a:ea typeface="Lato"/>
              <a:cs typeface="Lato"/>
              <a:sym typeface="Lato"/>
            </a:endParaRPr>
          </a:p>
        </p:txBody>
      </p:sp>
      <p:pic>
        <p:nvPicPr>
          <p:cNvPr id="132" name="Google Shape;132;p21"/>
          <p:cNvPicPr preferRelativeResize="0"/>
          <p:nvPr/>
        </p:nvPicPr>
        <p:blipFill>
          <a:blip r:embed="rId4">
            <a:alphaModFix/>
          </a:blip>
          <a:stretch>
            <a:fillRect/>
          </a:stretch>
        </p:blipFill>
        <p:spPr>
          <a:xfrm>
            <a:off x="157225" y="1816275"/>
            <a:ext cx="4310100" cy="305612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