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48" d="100"/>
          <a:sy n="48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51886-1900-4C6F-A3B0-3759140A5082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B7A5-81CB-45CF-93E7-A7BE6C6A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3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E256D5-5734-4D2B-8B49-48A21E6C8E24}" type="slidenum">
              <a:rPr lang="de-DE" altLang="en-US" sz="1200" b="0">
                <a:solidFill>
                  <a:prstClr val="black"/>
                </a:solidFill>
              </a:rPr>
              <a:pPr eaLnBrk="1" hangingPunct="1"/>
              <a:t>1</a:t>
            </a:fld>
            <a:endParaRPr lang="de-DE" altLang="en-US" sz="1200" b="0">
              <a:solidFill>
                <a:prstClr val="black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5566D9-4F81-4A8B-9E07-1F719A4F9BAC}" type="slidenum">
              <a:rPr lang="de-DE" altLang="en-US" sz="1200" b="0">
                <a:solidFill>
                  <a:prstClr val="black"/>
                </a:solidFill>
              </a:rPr>
              <a:pPr eaLnBrk="1" hangingPunct="1"/>
              <a:t>2</a:t>
            </a:fld>
            <a:endParaRPr lang="de-DE" altLang="en-US" sz="1200" b="0">
              <a:solidFill>
                <a:prstClr val="black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263C8F-C70C-4992-9D2E-E9E33D570196}" type="slidenum">
              <a:rPr lang="de-DE" altLang="en-US" sz="1200" b="0">
                <a:solidFill>
                  <a:srgbClr val="000000"/>
                </a:solidFill>
              </a:rPr>
              <a:pPr eaLnBrk="1" hangingPunct="1"/>
              <a:t>3</a:t>
            </a:fld>
            <a:endParaRPr lang="de-DE" altLang="en-US" sz="1200" b="0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561C8-C21B-43B5-9554-B47833688525}" type="slidenum">
              <a:rPr lang="de-DE">
                <a:solidFill>
                  <a:prstClr val="black"/>
                </a:solidFill>
              </a:rPr>
              <a:pPr/>
              <a:t>4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OXX LIMI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42444" y="311286"/>
            <a:ext cx="8216130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487" y="390525"/>
            <a:ext cx="8455286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487" y="1337347"/>
            <a:ext cx="8455287" cy="2339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39969" y="5965825"/>
            <a:ext cx="84538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2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0097" y="6138864"/>
            <a:ext cx="1273419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969" y="6210300"/>
            <a:ext cx="157822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42444" y="311286"/>
            <a:ext cx="8216130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339969" y="5965825"/>
            <a:ext cx="84538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0097" y="6138864"/>
            <a:ext cx="1273419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969" y="6210300"/>
            <a:ext cx="157822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print"/>
          <a:srcRect l="1293" t="2433" r="1367" b="17284"/>
          <a:stretch/>
        </p:blipFill>
        <p:spPr bwMode="auto">
          <a:xfrm>
            <a:off x="242444" y="311286"/>
            <a:ext cx="8216130" cy="55058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339969" y="5965825"/>
            <a:ext cx="84538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4" name="Picture 10" descr="STOXX_Logoleiste_Zusatz_schwarz_ne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0097" y="6138864"/>
            <a:ext cx="1273419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STOXX_Logo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969" y="6210300"/>
            <a:ext cx="157822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99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9969" y="1338363"/>
            <a:ext cx="8453804" cy="29238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72963" y="6444503"/>
            <a:ext cx="6840572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51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9969" y="1338363"/>
            <a:ext cx="8453804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72963" y="6444503"/>
            <a:ext cx="6840572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442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69" y="392317"/>
            <a:ext cx="8453804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0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9969" y="1338363"/>
            <a:ext cx="8453804" cy="29238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9969" y="1820864"/>
            <a:ext cx="8453804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72963" y="6444503"/>
            <a:ext cx="6840572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19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9969" y="1338363"/>
            <a:ext cx="8453804" cy="29238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72963" y="6444503"/>
            <a:ext cx="6840572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526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9969" y="1338363"/>
            <a:ext cx="8453804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72963" y="6444503"/>
            <a:ext cx="6840572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154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69" y="392317"/>
            <a:ext cx="8453804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2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5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9969" y="1338363"/>
            <a:ext cx="8453804" cy="29238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9969" y="1820864"/>
            <a:ext cx="8453804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72963" y="6444503"/>
            <a:ext cx="6840572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83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9969" y="1338363"/>
            <a:ext cx="8453804" cy="29238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72963" y="6444503"/>
            <a:ext cx="6840572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139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15866" y="1044576"/>
            <a:ext cx="7577503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39969" y="6210301"/>
            <a:ext cx="8453804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39969" y="5965825"/>
            <a:ext cx="84538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969" y="6210300"/>
            <a:ext cx="157822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487" y="1337347"/>
            <a:ext cx="8455287" cy="2339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487" y="390525"/>
            <a:ext cx="8455286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0501" y="6481763"/>
            <a:ext cx="2252663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15866" y="1044576"/>
            <a:ext cx="7577503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339969" y="6210301"/>
            <a:ext cx="8453804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39969" y="5965825"/>
            <a:ext cx="84538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969" y="6210300"/>
            <a:ext cx="157822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0501" y="6481763"/>
            <a:ext cx="2252663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110202_STOXX_PPT_Product_OM_2.jpg"/>
          <p:cNvPicPr>
            <a:picLocks noChangeAspect="1"/>
          </p:cNvPicPr>
          <p:nvPr/>
        </p:nvPicPr>
        <p:blipFill>
          <a:blip r:embed="rId2" cstate="print"/>
          <a:srcRect l="6693" t="15224" r="3543" b="17323"/>
          <a:stretch>
            <a:fillRect/>
          </a:stretch>
        </p:blipFill>
        <p:spPr bwMode="auto">
          <a:xfrm>
            <a:off x="915866" y="1044576"/>
            <a:ext cx="7577503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39969" y="6210301"/>
            <a:ext cx="8453804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39969" y="5965825"/>
            <a:ext cx="84538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969" y="6210300"/>
            <a:ext cx="157822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0501" y="6481763"/>
            <a:ext cx="2252663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2368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9969" y="1338363"/>
            <a:ext cx="8453804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72963" y="6444503"/>
            <a:ext cx="6840572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453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69" y="392317"/>
            <a:ext cx="8453804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6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9969" y="1338363"/>
            <a:ext cx="8453804" cy="29238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9969" y="1820864"/>
            <a:ext cx="8453804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72963" y="6444503"/>
            <a:ext cx="6840572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687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9969" y="1338363"/>
            <a:ext cx="8453804" cy="29238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72963" y="6444503"/>
            <a:ext cx="6840572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7153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9969" y="1338363"/>
            <a:ext cx="8453804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72963" y="6444503"/>
            <a:ext cx="6840572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907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69" y="392317"/>
            <a:ext cx="8453804" cy="140346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8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39969" y="1292400"/>
            <a:ext cx="8457231" cy="30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39969" y="1849444"/>
            <a:ext cx="8453804" cy="3849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7977554" y="6508750"/>
            <a:ext cx="830874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548EC-28EB-4C4B-8722-19F567FAA920}" type="slidenum">
              <a:rPr lang="de-D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440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4"/>
          <p:cNvSpPr>
            <a:spLocks noChangeShapeType="1"/>
          </p:cNvSpPr>
          <p:nvPr/>
        </p:nvSpPr>
        <p:spPr bwMode="auto">
          <a:xfrm flipH="1">
            <a:off x="339969" y="6286500"/>
            <a:ext cx="84538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4" name="Picture 28" descr="STOXX_Logo_schwa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69" y="6443663"/>
            <a:ext cx="107998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9730" y="298455"/>
            <a:ext cx="8453438" cy="701731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>
                <a:solidFill>
                  <a:srgbClr val="009EE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77554" y="6508750"/>
            <a:ext cx="830874" cy="1841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EC50AC-A26C-41BD-A6E8-0FE82F29A268}" type="slidenum">
              <a:rPr lang="de-DE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422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4"/>
          <p:cNvSpPr>
            <a:spLocks noChangeShapeType="1"/>
          </p:cNvSpPr>
          <p:nvPr/>
        </p:nvSpPr>
        <p:spPr bwMode="auto">
          <a:xfrm flipH="1">
            <a:off x="339969" y="6286500"/>
            <a:ext cx="84538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b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4" name="Picture 28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969" y="6443663"/>
            <a:ext cx="1079989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9726" y="298452"/>
            <a:ext cx="8453438" cy="2105192"/>
          </a:xfrm>
        </p:spPr>
        <p:txBody>
          <a:bodyPr>
            <a:spAutoFit/>
          </a:bodyPr>
          <a:lstStyle>
            <a:lvl1pPr>
              <a:lnSpc>
                <a:spcPct val="95000"/>
              </a:lnSpc>
              <a:defRPr sz="4800" b="0">
                <a:solidFill>
                  <a:srgbClr val="009EE0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77554" y="6443663"/>
            <a:ext cx="830874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683E8-FB3F-4553-9DC1-31D27FFB547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694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9812B-9A64-4370-8228-4EE27423F0C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3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339969" y="6210301"/>
            <a:ext cx="8453804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339969" y="5965825"/>
            <a:ext cx="84538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2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969" y="6210300"/>
            <a:ext cx="157822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487" y="1337347"/>
            <a:ext cx="8455287" cy="2339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487" y="390525"/>
            <a:ext cx="8455286" cy="773114"/>
          </a:xfrm>
        </p:spPr>
        <p:txBody>
          <a:bodyPr>
            <a:normAutofit/>
          </a:bodyPr>
          <a:lstStyle>
            <a:lvl1pPr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885092" y="1620838"/>
            <a:ext cx="7111512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0501" y="6481763"/>
            <a:ext cx="2252663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339969" y="6210301"/>
            <a:ext cx="8453804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39969" y="5965825"/>
            <a:ext cx="84538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6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969" y="6210300"/>
            <a:ext cx="157822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885092" y="1620838"/>
            <a:ext cx="7111512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0501" y="6481763"/>
            <a:ext cx="2252663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39969" y="6210301"/>
            <a:ext cx="8453804" cy="5127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39969" y="5965825"/>
            <a:ext cx="84538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1" name="Picture 7" descr="STOXX_Logo_schwar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969" y="6210300"/>
            <a:ext cx="157822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110225_STOXX_PPT_Product_OM_4.jpg"/>
          <p:cNvPicPr>
            <a:picLocks noChangeAspect="1"/>
          </p:cNvPicPr>
          <p:nvPr/>
        </p:nvPicPr>
        <p:blipFill>
          <a:blip r:embed="rId3" cstate="print"/>
          <a:srcRect l="6693" t="23622" r="9055" b="20473"/>
          <a:stretch>
            <a:fillRect/>
          </a:stretch>
        </p:blipFill>
        <p:spPr bwMode="auto">
          <a:xfrm>
            <a:off x="885092" y="1620838"/>
            <a:ext cx="7111512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 descr="STOXX_Claim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0501" y="6481763"/>
            <a:ext cx="2252663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8097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06DEE-D643-484F-B4AD-2F509C923886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780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726" y="1820865"/>
            <a:ext cx="4149725" cy="4262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820865"/>
            <a:ext cx="4151313" cy="4262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A3E7B-51E2-4B8B-A056-078E36630D70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63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8A846-AD19-471F-9024-E3C91CAF1FDC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97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DBD6D-1C4B-4902-B5EF-C83DC35FA5A1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78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47D2F-2B92-4B05-B9D4-78424268697A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230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9F2B0-EDBF-4562-B947-8EF6259E825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823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40EBF-2E1D-4011-99E0-37587C83EADF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00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3D09F-C2C8-4110-933A-0E834C6BFDE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826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0201" y="390527"/>
            <a:ext cx="2112963" cy="5692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726" y="390527"/>
            <a:ext cx="6188075" cy="5692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7FC61-2503-4811-AF1D-91E72EF8AAF2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9969" y="1338363"/>
            <a:ext cx="8453804" cy="29238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9969" y="1820864"/>
            <a:ext cx="8453804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72963" y="6444503"/>
            <a:ext cx="6840572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3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9969" y="1338363"/>
            <a:ext cx="8453804" cy="29238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72963" y="6444503"/>
            <a:ext cx="6840572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23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9969" y="1338363"/>
            <a:ext cx="8453804" cy="276225"/>
          </a:xfrm>
        </p:spPr>
        <p:txBody>
          <a:bodyPr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tabLst>
                <a:tab pos="6464300" algn="l"/>
              </a:tabLst>
              <a:defRPr sz="2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72963" y="6444503"/>
            <a:ext cx="6840572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3683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69" y="392317"/>
            <a:ext cx="8453804" cy="1403461"/>
          </a:xfrm>
        </p:spPr>
        <p:txBody>
          <a:bodyPr>
            <a:spAutoFit/>
          </a:bodyPr>
          <a:lstStyle>
            <a:lvl1pPr marL="725488" indent="-725488">
              <a:lnSpc>
                <a:spcPct val="95000"/>
              </a:lnSpc>
              <a:defRPr sz="4800" b="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5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7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9969" y="1338363"/>
            <a:ext cx="8453804" cy="29238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9969" y="1820864"/>
            <a:ext cx="8453804" cy="426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72963" y="6444503"/>
            <a:ext cx="6840572" cy="171450"/>
          </a:xfrm>
        </p:spPr>
        <p:txBody>
          <a:bodyPr>
            <a:noAutofit/>
          </a:bodyPr>
          <a:lstStyle>
            <a:lvl1pPr marL="168275" indent="-168275">
              <a:buFont typeface="+mj-lt"/>
              <a:buAutoNum type="arabicParenR"/>
              <a:defRPr sz="1000" b="0">
                <a:solidFill>
                  <a:schemeClr val="tx2"/>
                </a:solidFill>
              </a:defRPr>
            </a:lvl1pPr>
            <a:lvl2pPr>
              <a:buFont typeface="+mj-lt"/>
              <a:buAutoNum type="arabicPeriod"/>
              <a:defRPr sz="1000" b="0"/>
            </a:lvl2pPr>
            <a:lvl3pPr>
              <a:buFont typeface="+mj-lt"/>
              <a:buAutoNum type="arabicPeriod"/>
              <a:defRPr sz="1000" b="0"/>
            </a:lvl3pPr>
            <a:lvl4pPr>
              <a:buFont typeface="+mj-lt"/>
              <a:buAutoNum type="arabicPeriod"/>
              <a:defRPr sz="1000" b="0"/>
            </a:lvl4pPr>
            <a:lvl5pPr>
              <a:buFont typeface="+mj-lt"/>
              <a:buAutoNum type="arabicPeriod"/>
              <a:defRPr sz="1000" b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7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969" y="392316"/>
            <a:ext cx="8453804" cy="7713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25" descr="STOXX_Logo_schwarz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339969" y="6443663"/>
            <a:ext cx="1079989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39969" y="6286500"/>
            <a:ext cx="84538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39969" y="1836739"/>
            <a:ext cx="8453805" cy="4264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045869" y="6477001"/>
            <a:ext cx="747905" cy="17543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  <a:spcBef>
                <a:spcPct val="0"/>
              </a:spcBef>
            </a:pPr>
            <a:fld id="{81716DA3-D217-4102-A658-097EFE5BB414}" type="slidenum">
              <a:rPr lang="en-US" sz="1200">
                <a:solidFill>
                  <a:prstClr val="black"/>
                </a:solidFill>
              </a:rPr>
              <a:pPr algn="r">
                <a:lnSpc>
                  <a:spcPct val="95000"/>
                </a:lnSpc>
                <a:spcBef>
                  <a:spcPct val="0"/>
                </a:spcBef>
              </a:pPr>
              <a:t>‹#›</a:t>
            </a:fld>
            <a:endParaRPr lang="it-IT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5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None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5000"/>
        </a:lnSpc>
        <a:spcBef>
          <a:spcPts val="0"/>
        </a:spcBef>
        <a:buFont typeface="Arial" pitchFamily="34" charset="0"/>
        <a:buChar char="»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5" descr="STOXX_Logo_schwarz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9969" y="6443663"/>
            <a:ext cx="1079989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9969" y="390526"/>
            <a:ext cx="8453804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9969" y="1820864"/>
            <a:ext cx="8453804" cy="426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7554" y="6508750"/>
            <a:ext cx="830874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153ABC-B43C-4362-8570-D881AF872FBF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>
            <a:off x="339969" y="6286500"/>
            <a:ext cx="84538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b="1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33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4pPr>
      <a:lvl5pPr marL="715963" indent="-17145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1173163" indent="-171450" algn="l" rtl="0" fontAlgn="base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1630363" indent="-171450" algn="l" rtl="0" fontAlgn="base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2087563" indent="-171450" algn="l" rtl="0" fontAlgn="base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2544763" indent="-171450" algn="l" rtl="0" fontAlgn="base">
        <a:lnSpc>
          <a:spcPct val="95000"/>
        </a:lnSpc>
        <a:spcBef>
          <a:spcPct val="0"/>
        </a:spcBef>
        <a:spcAft>
          <a:spcPct val="0"/>
        </a:spcAft>
        <a:buClr>
          <a:schemeClr val="accent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Diversified representation of stocks from Europe’s most popular indices with “buy low, sell high” rebalancing rules</a:t>
            </a:r>
            <a:endParaRPr lang="de-DE" altLang="en-US" smtClean="0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502877" y="2216150"/>
            <a:ext cx="1959220" cy="347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190500" indent="-188913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358775" indent="-188913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>
                <a:solidFill>
                  <a:prstClr val="black"/>
                </a:solidFill>
              </a:rPr>
              <a:t>At every rebalancing day, weights are brought back to equal:</a:t>
            </a:r>
          </a:p>
          <a:p>
            <a:pPr lvl="2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>
                <a:solidFill>
                  <a:prstClr val="black"/>
                </a:solidFill>
              </a:rPr>
              <a:t>Buy depreciated stocks (buy low)</a:t>
            </a:r>
          </a:p>
          <a:p>
            <a:pPr lvl="2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>
                <a:solidFill>
                  <a:prstClr val="black"/>
                </a:solidFill>
              </a:rPr>
              <a:t>Sell appreciated ones (sell high)</a:t>
            </a:r>
          </a:p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endParaRPr lang="en-US" altLang="en-US" sz="1400" b="0" dirty="0" smtClean="0">
              <a:solidFill>
                <a:prstClr val="black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 smtClean="0">
                <a:solidFill>
                  <a:prstClr val="black"/>
                </a:solidFill>
              </a:rPr>
              <a:t>Market </a:t>
            </a:r>
            <a:r>
              <a:rPr lang="en-US" altLang="en-US" sz="1400" b="0" dirty="0">
                <a:solidFill>
                  <a:prstClr val="black"/>
                </a:solidFill>
              </a:rPr>
              <a:t>cap approach tends to overweight stocks that have performed well in the </a:t>
            </a:r>
            <a:r>
              <a:rPr lang="en-US" altLang="en-US" sz="1400" b="0" dirty="0" smtClean="0">
                <a:solidFill>
                  <a:prstClr val="black"/>
                </a:solidFill>
              </a:rPr>
              <a:t>past, </a:t>
            </a:r>
            <a:r>
              <a:rPr lang="en-US" altLang="en-US" sz="1400" b="0" dirty="0">
                <a:solidFill>
                  <a:prstClr val="black"/>
                </a:solidFill>
              </a:rPr>
              <a:t>whereas it </a:t>
            </a:r>
            <a:r>
              <a:rPr lang="en-US" altLang="en-US" sz="1400" b="0" dirty="0" smtClean="0">
                <a:solidFill>
                  <a:prstClr val="black"/>
                </a:solidFill>
              </a:rPr>
              <a:t>underweights </a:t>
            </a:r>
            <a:r>
              <a:rPr lang="en-US" altLang="en-US" sz="1400" b="0" dirty="0">
                <a:solidFill>
                  <a:prstClr val="black"/>
                </a:solidFill>
              </a:rPr>
              <a:t>those stocks that may be at bottom and </a:t>
            </a:r>
            <a:r>
              <a:rPr lang="en-US" altLang="en-US" sz="1400" b="0" dirty="0" smtClean="0">
                <a:solidFill>
                  <a:prstClr val="black"/>
                </a:solidFill>
              </a:rPr>
              <a:t>could move </a:t>
            </a:r>
            <a:r>
              <a:rPr lang="en-US" altLang="en-US" sz="1400" b="0" dirty="0">
                <a:solidFill>
                  <a:prstClr val="black"/>
                </a:solidFill>
              </a:rPr>
              <a:t>up </a:t>
            </a: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4668715" y="2216152"/>
            <a:ext cx="1959220" cy="184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190500" indent="-188913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358775" indent="-188913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>
                <a:solidFill>
                  <a:prstClr val="black"/>
                </a:solidFill>
              </a:rPr>
              <a:t>Performance less dependent on </a:t>
            </a:r>
            <a:r>
              <a:rPr lang="en-US" altLang="en-US" sz="1400" b="0" dirty="0" smtClean="0">
                <a:solidFill>
                  <a:prstClr val="black"/>
                </a:solidFill>
              </a:rPr>
              <a:t>individual </a:t>
            </a:r>
            <a:r>
              <a:rPr lang="en-US" altLang="en-US" sz="1400" b="0" dirty="0">
                <a:solidFill>
                  <a:prstClr val="black"/>
                </a:solidFill>
              </a:rPr>
              <a:t>members:</a:t>
            </a:r>
          </a:p>
          <a:p>
            <a:pPr lvl="2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 smtClean="0">
                <a:solidFill>
                  <a:prstClr val="black"/>
                </a:solidFill>
              </a:rPr>
              <a:t>Top-25 </a:t>
            </a:r>
            <a:r>
              <a:rPr lang="en-US" altLang="en-US" sz="1400" b="0" dirty="0">
                <a:solidFill>
                  <a:prstClr val="black"/>
                </a:solidFill>
              </a:rPr>
              <a:t>stocks in the market-cap-weighted index ≈70% </a:t>
            </a:r>
          </a:p>
          <a:p>
            <a:pPr lvl="2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 smtClean="0">
                <a:solidFill>
                  <a:prstClr val="black"/>
                </a:solidFill>
              </a:rPr>
              <a:t>Equal </a:t>
            </a:r>
            <a:r>
              <a:rPr lang="en-US" altLang="en-US" sz="1400" b="0" dirty="0">
                <a:solidFill>
                  <a:prstClr val="black"/>
                </a:solidFill>
              </a:rPr>
              <a:t>Weight = 50%. </a:t>
            </a:r>
          </a:p>
        </p:txBody>
      </p:sp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6834554" y="2216151"/>
            <a:ext cx="1959220" cy="327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190500" indent="-188913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 smtClean="0">
                <a:solidFill>
                  <a:prstClr val="black"/>
                </a:solidFill>
              </a:rPr>
              <a:t>Alternative </a:t>
            </a:r>
            <a:r>
              <a:rPr lang="en-US" altLang="en-US" sz="1400" b="0" dirty="0">
                <a:solidFill>
                  <a:prstClr val="black"/>
                </a:solidFill>
              </a:rPr>
              <a:t>to the traditional market cap </a:t>
            </a:r>
            <a:r>
              <a:rPr lang="en-US" altLang="en-US" sz="1400" b="0" dirty="0" smtClean="0">
                <a:solidFill>
                  <a:prstClr val="black"/>
                </a:solidFill>
              </a:rPr>
              <a:t>weighting (</a:t>
            </a:r>
            <a:r>
              <a:rPr lang="en-US" altLang="en-US" sz="1400" b="0" dirty="0" err="1" smtClean="0">
                <a:solidFill>
                  <a:prstClr val="black"/>
                </a:solidFill>
              </a:rPr>
              <a:t>f.e</a:t>
            </a:r>
            <a:r>
              <a:rPr lang="en-US" altLang="en-US" sz="1400" b="0" dirty="0" smtClean="0">
                <a:solidFill>
                  <a:prstClr val="black"/>
                </a:solidFill>
              </a:rPr>
              <a:t>. fundamental weighting), broad market </a:t>
            </a:r>
            <a:r>
              <a:rPr lang="en-US" altLang="en-US" sz="1400" b="0" dirty="0">
                <a:solidFill>
                  <a:prstClr val="black"/>
                </a:solidFill>
              </a:rPr>
              <a:t>acceptance</a:t>
            </a:r>
          </a:p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endParaRPr lang="en-US" altLang="en-US" sz="1400" b="0" dirty="0" smtClean="0">
              <a:solidFill>
                <a:prstClr val="black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 smtClean="0">
                <a:solidFill>
                  <a:prstClr val="black"/>
                </a:solidFill>
              </a:rPr>
              <a:t>Limited </a:t>
            </a:r>
            <a:r>
              <a:rPr lang="en-US" altLang="en-US" sz="1400" b="0" dirty="0">
                <a:solidFill>
                  <a:prstClr val="black"/>
                </a:solidFill>
              </a:rPr>
              <a:t>information and parameters’ estimation risk for </a:t>
            </a:r>
            <a:r>
              <a:rPr lang="en-US" altLang="en-US" sz="1400" b="0" dirty="0" smtClean="0">
                <a:solidFill>
                  <a:prstClr val="black"/>
                </a:solidFill>
              </a:rPr>
              <a:t>mean variance </a:t>
            </a:r>
            <a:r>
              <a:rPr lang="en-US" altLang="en-US" sz="1400" b="0" dirty="0">
                <a:solidFill>
                  <a:prstClr val="black"/>
                </a:solidFill>
              </a:rPr>
              <a:t>portfolio optimization make an 1/n diversification a valuable weight scheme</a:t>
            </a:r>
          </a:p>
        </p:txBody>
      </p:sp>
      <p:sp>
        <p:nvSpPr>
          <p:cNvPr id="14343" name="Text Box 15"/>
          <p:cNvSpPr txBox="1">
            <a:spLocks noChangeArrowheads="1"/>
          </p:cNvSpPr>
          <p:nvPr/>
        </p:nvSpPr>
        <p:spPr bwMode="auto">
          <a:xfrm>
            <a:off x="339971" y="1293813"/>
            <a:ext cx="845673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0" dirty="0">
                <a:solidFill>
                  <a:prstClr val="black"/>
                </a:solidFill>
              </a:rPr>
              <a:t>Key advantages – example: EURO STOXX </a:t>
            </a:r>
            <a:r>
              <a:rPr lang="en-US" altLang="en-US" sz="2000" b="0" dirty="0" smtClean="0">
                <a:solidFill>
                  <a:prstClr val="black"/>
                </a:solidFill>
              </a:rPr>
              <a:t>50 </a:t>
            </a:r>
            <a:r>
              <a:rPr lang="en-US" altLang="en-US" sz="2000" b="0" dirty="0">
                <a:solidFill>
                  <a:prstClr val="black"/>
                </a:solidFill>
              </a:rPr>
              <a:t>Equal Weight index</a:t>
            </a:r>
          </a:p>
        </p:txBody>
      </p:sp>
      <p:sp>
        <p:nvSpPr>
          <p:cNvPr id="14344" name="Text Box 150"/>
          <p:cNvSpPr txBox="1">
            <a:spLocks noChangeArrowheads="1"/>
          </p:cNvSpPr>
          <p:nvPr/>
        </p:nvSpPr>
        <p:spPr bwMode="auto">
          <a:xfrm>
            <a:off x="1866901" y="6326188"/>
            <a:ext cx="603738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b="0" baseline="30000" dirty="0">
                <a:solidFill>
                  <a:srgbClr val="AFAFAF"/>
                </a:solidFill>
              </a:rPr>
              <a:t>1) </a:t>
            </a:r>
            <a:r>
              <a:rPr lang="en-US" altLang="en-US" sz="1000" b="0" dirty="0">
                <a:solidFill>
                  <a:srgbClr val="AFAFAF"/>
                </a:solidFill>
              </a:rPr>
              <a:t>Close to average, not exactly average: exact equal weight is reached only at rebalancing. The closer current date is to previous rebalancing, the closer the equal weight index return is to </a:t>
            </a:r>
            <a:r>
              <a:rPr lang="en-US" altLang="en-US" sz="1000" b="0" dirty="0" smtClean="0">
                <a:solidFill>
                  <a:srgbClr val="AFAFAF"/>
                </a:solidFill>
              </a:rPr>
              <a:t>the average </a:t>
            </a:r>
            <a:r>
              <a:rPr lang="en-US" altLang="en-US" sz="1000" b="0" dirty="0">
                <a:solidFill>
                  <a:srgbClr val="AFAFAF"/>
                </a:solidFill>
              </a:rPr>
              <a:t>return of EURO STOXX 50 </a:t>
            </a:r>
            <a:r>
              <a:rPr lang="en-US" altLang="en-US" sz="1000" b="0" dirty="0" smtClean="0">
                <a:solidFill>
                  <a:srgbClr val="AFAFAF"/>
                </a:solidFill>
              </a:rPr>
              <a:t>components</a:t>
            </a:r>
            <a:r>
              <a:rPr lang="en-US" altLang="en-US" sz="1000" b="0" dirty="0">
                <a:solidFill>
                  <a:srgbClr val="AFAFAF"/>
                </a:solidFill>
              </a:rPr>
              <a:t>. </a:t>
            </a:r>
            <a:r>
              <a:rPr lang="en-US" altLang="en-US" sz="1000" b="0" dirty="0" smtClean="0">
                <a:solidFill>
                  <a:srgbClr val="AFAFAF"/>
                </a:solidFill>
              </a:rPr>
              <a:t>Also </a:t>
            </a:r>
            <a:r>
              <a:rPr lang="en-US" altLang="en-US" sz="1000" b="0" dirty="0">
                <a:solidFill>
                  <a:srgbClr val="AFAFAF"/>
                </a:solidFill>
              </a:rPr>
              <a:t>available for the STOXX Europe 600 and STOXX Balkan 50 indices</a:t>
            </a:r>
          </a:p>
        </p:txBody>
      </p:sp>
      <p:sp>
        <p:nvSpPr>
          <p:cNvPr id="14345" name="Rectangle 5"/>
          <p:cNvSpPr>
            <a:spLocks noChangeArrowheads="1"/>
          </p:cNvSpPr>
          <p:nvPr/>
        </p:nvSpPr>
        <p:spPr bwMode="auto">
          <a:xfrm>
            <a:off x="339969" y="2216151"/>
            <a:ext cx="1959220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190500" indent="-188913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>
                <a:solidFill>
                  <a:prstClr val="black"/>
                </a:solidFill>
              </a:rPr>
              <a:t>EURO STOXX 50</a:t>
            </a:r>
            <a:r>
              <a:rPr lang="en-US" altLang="en-US" sz="1400" b="0" dirty="0" smtClean="0">
                <a:solidFill>
                  <a:prstClr val="black"/>
                </a:solidFill>
                <a:cs typeface="Arial" charset="0"/>
              </a:rPr>
              <a:t>® index</a:t>
            </a:r>
            <a:r>
              <a:rPr lang="en-US" altLang="en-US" sz="1400" b="0" dirty="0" smtClean="0">
                <a:solidFill>
                  <a:prstClr val="black"/>
                </a:solidFill>
              </a:rPr>
              <a:t>: </a:t>
            </a:r>
            <a:r>
              <a:rPr lang="en-US" altLang="en-US" sz="1400" b="0" dirty="0">
                <a:solidFill>
                  <a:prstClr val="black"/>
                </a:solidFill>
              </a:rPr>
              <a:t>the most popular underlying for index products with exposure to the Eurozone</a:t>
            </a:r>
          </a:p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endParaRPr lang="en-US" altLang="en-US" sz="1400" b="0" dirty="0" smtClean="0">
              <a:solidFill>
                <a:prstClr val="black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 smtClean="0">
                <a:solidFill>
                  <a:prstClr val="black"/>
                </a:solidFill>
              </a:rPr>
              <a:t>The </a:t>
            </a:r>
            <a:r>
              <a:rPr lang="en-US" altLang="en-US" sz="1400" b="0" dirty="0">
                <a:solidFill>
                  <a:prstClr val="black"/>
                </a:solidFill>
              </a:rPr>
              <a:t>return of the </a:t>
            </a:r>
            <a:r>
              <a:rPr lang="en-US" altLang="en-US" sz="1400" b="0" dirty="0" smtClean="0">
                <a:solidFill>
                  <a:prstClr val="black"/>
                </a:solidFill>
              </a:rPr>
              <a:t>equal </a:t>
            </a:r>
            <a:r>
              <a:rPr lang="en-US" altLang="en-US" sz="1400" b="0" dirty="0">
                <a:solidFill>
                  <a:prstClr val="black"/>
                </a:solidFill>
              </a:rPr>
              <a:t>w</a:t>
            </a:r>
            <a:r>
              <a:rPr lang="en-US" altLang="en-US" sz="1400" b="0" dirty="0" smtClean="0">
                <a:solidFill>
                  <a:prstClr val="black"/>
                </a:solidFill>
              </a:rPr>
              <a:t>eight </a:t>
            </a:r>
            <a:r>
              <a:rPr lang="en-US" altLang="en-US" sz="1400" b="0" dirty="0">
                <a:solidFill>
                  <a:prstClr val="black"/>
                </a:solidFill>
              </a:rPr>
              <a:t>index is close to the average</a:t>
            </a:r>
            <a:r>
              <a:rPr lang="en-US" altLang="en-US" sz="1400" b="0" baseline="30000" dirty="0">
                <a:solidFill>
                  <a:prstClr val="black"/>
                </a:solidFill>
              </a:rPr>
              <a:t>1)</a:t>
            </a:r>
            <a:r>
              <a:rPr lang="en-US" altLang="en-US" sz="1400" b="0" dirty="0">
                <a:solidFill>
                  <a:prstClr val="black"/>
                </a:solidFill>
              </a:rPr>
              <a:t> return of all EURO STOXX 50</a:t>
            </a:r>
            <a:r>
              <a:rPr lang="en-US" altLang="en-US" sz="1400" b="0" dirty="0">
                <a:solidFill>
                  <a:prstClr val="black"/>
                </a:solidFill>
                <a:cs typeface="Arial" charset="0"/>
              </a:rPr>
              <a:t>®</a:t>
            </a:r>
            <a:r>
              <a:rPr lang="en-US" altLang="en-US" sz="1400" b="0" dirty="0">
                <a:solidFill>
                  <a:prstClr val="black"/>
                </a:solidFill>
              </a:rPr>
              <a:t> stocks</a:t>
            </a:r>
          </a:p>
        </p:txBody>
      </p:sp>
      <p:sp>
        <p:nvSpPr>
          <p:cNvPr id="14346" name="Rectangle 2"/>
          <p:cNvSpPr>
            <a:spLocks noChangeArrowheads="1"/>
          </p:cNvSpPr>
          <p:nvPr/>
        </p:nvSpPr>
        <p:spPr bwMode="auto">
          <a:xfrm>
            <a:off x="339969" y="1835152"/>
            <a:ext cx="1959220" cy="2841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41400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prstClr val="white"/>
                </a:solidFill>
              </a:rPr>
              <a:t>Popular index</a:t>
            </a:r>
          </a:p>
        </p:txBody>
      </p:sp>
      <p:sp>
        <p:nvSpPr>
          <p:cNvPr id="14347" name="Rectangle 2"/>
          <p:cNvSpPr>
            <a:spLocks noChangeArrowheads="1"/>
          </p:cNvSpPr>
          <p:nvPr/>
        </p:nvSpPr>
        <p:spPr bwMode="auto">
          <a:xfrm>
            <a:off x="2502877" y="1835152"/>
            <a:ext cx="1959220" cy="2841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41400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prstClr val="white"/>
                </a:solidFill>
              </a:rPr>
              <a:t>Buy low, sell high</a:t>
            </a:r>
            <a:endParaRPr lang="de-DE" altLang="en-US" sz="1400">
              <a:solidFill>
                <a:prstClr val="white"/>
              </a:solidFill>
            </a:endParaRPr>
          </a:p>
        </p:txBody>
      </p:sp>
      <p:sp>
        <p:nvSpPr>
          <p:cNvPr id="14348" name="Rectangle 2"/>
          <p:cNvSpPr>
            <a:spLocks noChangeArrowheads="1"/>
          </p:cNvSpPr>
          <p:nvPr/>
        </p:nvSpPr>
        <p:spPr bwMode="auto">
          <a:xfrm>
            <a:off x="4668715" y="1835152"/>
            <a:ext cx="1959220" cy="2841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41400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400" dirty="0">
                <a:solidFill>
                  <a:prstClr val="white"/>
                </a:solidFill>
              </a:rPr>
              <a:t>Diversification</a:t>
            </a:r>
            <a:endParaRPr lang="de-DE" altLang="en-US" sz="1400" dirty="0">
              <a:solidFill>
                <a:prstClr val="white"/>
              </a:solidFill>
            </a:endParaRPr>
          </a:p>
        </p:txBody>
      </p:sp>
      <p:sp>
        <p:nvSpPr>
          <p:cNvPr id="14349" name="Rectangle 2"/>
          <p:cNvSpPr>
            <a:spLocks noChangeArrowheads="1"/>
          </p:cNvSpPr>
          <p:nvPr/>
        </p:nvSpPr>
        <p:spPr bwMode="auto">
          <a:xfrm>
            <a:off x="6834554" y="1835152"/>
            <a:ext cx="1959220" cy="2841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41400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dirty="0">
                <a:solidFill>
                  <a:prstClr val="white"/>
                </a:solidFill>
              </a:rPr>
              <a:t>Accepted scheme</a:t>
            </a:r>
          </a:p>
        </p:txBody>
      </p:sp>
      <p:sp>
        <p:nvSpPr>
          <p:cNvPr id="14350" name="Rectangle 24"/>
          <p:cNvSpPr>
            <a:spLocks noChangeArrowheads="1"/>
          </p:cNvSpPr>
          <p:nvPr/>
        </p:nvSpPr>
        <p:spPr bwMode="auto">
          <a:xfrm>
            <a:off x="411775" y="1779588"/>
            <a:ext cx="271096" cy="271462"/>
          </a:xfrm>
          <a:prstGeom prst="rect">
            <a:avLst/>
          </a:prstGeom>
          <a:solidFill>
            <a:srgbClr val="92B6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kumimoji="1" lang="en-US" altLang="en-US" sz="140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4351" name="Rectangle 24"/>
          <p:cNvSpPr>
            <a:spLocks noChangeArrowheads="1"/>
          </p:cNvSpPr>
          <p:nvPr/>
        </p:nvSpPr>
        <p:spPr bwMode="auto">
          <a:xfrm>
            <a:off x="2574682" y="1779588"/>
            <a:ext cx="271096" cy="271462"/>
          </a:xfrm>
          <a:prstGeom prst="rect">
            <a:avLst/>
          </a:prstGeom>
          <a:solidFill>
            <a:srgbClr val="92B6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kumimoji="1" lang="en-US" altLang="en-US" sz="140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4352" name="Rectangle 24"/>
          <p:cNvSpPr>
            <a:spLocks noChangeArrowheads="1"/>
          </p:cNvSpPr>
          <p:nvPr/>
        </p:nvSpPr>
        <p:spPr bwMode="auto">
          <a:xfrm>
            <a:off x="4740521" y="1779588"/>
            <a:ext cx="271096" cy="271462"/>
          </a:xfrm>
          <a:prstGeom prst="rect">
            <a:avLst/>
          </a:prstGeom>
          <a:solidFill>
            <a:srgbClr val="92B6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kumimoji="1" lang="en-US" altLang="en-US" sz="140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4353" name="Rectangle 24"/>
          <p:cNvSpPr>
            <a:spLocks noChangeArrowheads="1"/>
          </p:cNvSpPr>
          <p:nvPr/>
        </p:nvSpPr>
        <p:spPr bwMode="auto">
          <a:xfrm>
            <a:off x="6906358" y="1779588"/>
            <a:ext cx="271096" cy="271462"/>
          </a:xfrm>
          <a:prstGeom prst="rect">
            <a:avLst/>
          </a:prstGeom>
          <a:solidFill>
            <a:srgbClr val="92B6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kumimoji="1" lang="en-US" altLang="en-US" sz="1400">
                <a:solidFill>
                  <a:prstClr val="whit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083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6756889" y="1846263"/>
            <a:ext cx="2176096" cy="31829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methodology providing high returns </a:t>
            </a: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339969" y="1836738"/>
            <a:ext cx="1959220" cy="2841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487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prstClr val="white"/>
                </a:solidFill>
              </a:rPr>
              <a:t>Weighting</a:t>
            </a: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2502877" y="1836738"/>
            <a:ext cx="1959220" cy="2841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487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prstClr val="white"/>
                </a:solidFill>
              </a:rPr>
              <a:t>Replacements</a:t>
            </a:r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4668715" y="1836738"/>
            <a:ext cx="1959220" cy="2841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487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prstClr val="white"/>
                </a:solidFill>
              </a:rPr>
              <a:t>Index divisor 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39969" y="2217741"/>
            <a:ext cx="1959220" cy="163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190500" indent="-188913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>
                <a:solidFill>
                  <a:prstClr val="black"/>
                </a:solidFill>
              </a:rPr>
              <a:t>Same amount invested in each stock</a:t>
            </a:r>
          </a:p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endParaRPr lang="en-US" altLang="en-US" sz="1400" b="0" dirty="0" smtClean="0">
              <a:solidFill>
                <a:prstClr val="black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 smtClean="0">
                <a:solidFill>
                  <a:prstClr val="black"/>
                </a:solidFill>
              </a:rPr>
              <a:t>Relative </a:t>
            </a:r>
            <a:r>
              <a:rPr lang="en-US" altLang="en-US" sz="1400" b="0" dirty="0">
                <a:solidFill>
                  <a:prstClr val="black"/>
                </a:solidFill>
              </a:rPr>
              <a:t>weights are exactly equal only at reviews</a:t>
            </a:r>
          </a:p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endParaRPr lang="en-US" altLang="en-US" sz="1400" b="0" dirty="0" smtClean="0">
              <a:solidFill>
                <a:prstClr val="black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 smtClean="0">
                <a:solidFill>
                  <a:prstClr val="black"/>
                </a:solidFill>
              </a:rPr>
              <a:t>Quarterly </a:t>
            </a:r>
            <a:r>
              <a:rPr lang="en-US" altLang="en-US" sz="1400" b="0" dirty="0">
                <a:solidFill>
                  <a:prstClr val="black"/>
                </a:solidFill>
              </a:rPr>
              <a:t>rebalancing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502877" y="2217740"/>
            <a:ext cx="1959220" cy="136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190500" indent="-188913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 smtClean="0">
                <a:solidFill>
                  <a:prstClr val="black"/>
                </a:solidFill>
              </a:rPr>
              <a:t>In case of </a:t>
            </a:r>
            <a:r>
              <a:rPr lang="en-US" altLang="en-US" sz="1400" b="0" dirty="0">
                <a:solidFill>
                  <a:prstClr val="black"/>
                </a:solidFill>
              </a:rPr>
              <a:t>extraordinary replacements, added stock takes on the relative weight of the deleted stock</a:t>
            </a:r>
            <a:r>
              <a:rPr lang="en-US" altLang="en-US" sz="1400" b="0" baseline="30000" dirty="0">
                <a:solidFill>
                  <a:prstClr val="black"/>
                </a:solidFill>
              </a:rPr>
              <a:t>1</a:t>
            </a:r>
            <a:r>
              <a:rPr lang="en-US" altLang="en-US" sz="1400" b="0" baseline="30000" dirty="0" smtClean="0">
                <a:solidFill>
                  <a:prstClr val="black"/>
                </a:solidFill>
              </a:rPr>
              <a:t>)</a:t>
            </a:r>
          </a:p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endParaRPr lang="de-DE" altLang="en-US" sz="1400" b="0" baseline="30000" dirty="0">
              <a:solidFill>
                <a:prstClr val="black"/>
              </a:solidFill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668715" y="2217738"/>
            <a:ext cx="1959220" cy="81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190500" indent="-188913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>
                <a:solidFill>
                  <a:prstClr val="black"/>
                </a:solidFill>
              </a:rPr>
              <a:t>Divisor maintains index series continuity by changing at rebalancing</a:t>
            </a: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339971" y="1293813"/>
            <a:ext cx="845673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prstClr val="black"/>
                </a:solidFill>
              </a:rPr>
              <a:t>Index methodology</a:t>
            </a:r>
          </a:p>
        </p:txBody>
      </p:sp>
      <p:grpSp>
        <p:nvGrpSpPr>
          <p:cNvPr id="15372" name="Group 14"/>
          <p:cNvGrpSpPr>
            <a:grpSpLocks/>
          </p:cNvGrpSpPr>
          <p:nvPr/>
        </p:nvGrpSpPr>
        <p:grpSpPr bwMode="auto">
          <a:xfrm>
            <a:off x="6909290" y="1946278"/>
            <a:ext cx="313592" cy="307975"/>
            <a:chOff x="1603" y="2418"/>
            <a:chExt cx="198" cy="194"/>
          </a:xfrm>
        </p:grpSpPr>
        <p:sp>
          <p:nvSpPr>
            <p:cNvPr id="15375" name="Freeform 15"/>
            <p:cNvSpPr>
              <a:spLocks/>
            </p:cNvSpPr>
            <p:nvPr/>
          </p:nvSpPr>
          <p:spPr bwMode="auto">
            <a:xfrm>
              <a:off x="1603" y="2418"/>
              <a:ext cx="108" cy="194"/>
            </a:xfrm>
            <a:custGeom>
              <a:avLst/>
              <a:gdLst>
                <a:gd name="T0" fmla="*/ 0 w 80"/>
                <a:gd name="T1" fmla="*/ 0 h 162"/>
                <a:gd name="T2" fmla="*/ 514 w 80"/>
                <a:gd name="T3" fmla="*/ 0 h 162"/>
                <a:gd name="T4" fmla="*/ 1611 w 80"/>
                <a:gd name="T5" fmla="*/ 484 h 162"/>
                <a:gd name="T6" fmla="*/ 540 w 80"/>
                <a:gd name="T7" fmla="*/ 982 h 162"/>
                <a:gd name="T8" fmla="*/ 0 w 80"/>
                <a:gd name="T9" fmla="*/ 982 h 162"/>
                <a:gd name="T10" fmla="*/ 975 w 80"/>
                <a:gd name="T11" fmla="*/ 496 h 162"/>
                <a:gd name="T12" fmla="*/ 0 w 80"/>
                <a:gd name="T13" fmla="*/ 0 h 1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162"/>
                <a:gd name="T23" fmla="*/ 80 w 80"/>
                <a:gd name="T24" fmla="*/ 162 h 1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162">
                  <a:moveTo>
                    <a:pt x="0" y="0"/>
                  </a:moveTo>
                  <a:lnTo>
                    <a:pt x="26" y="0"/>
                  </a:lnTo>
                  <a:lnTo>
                    <a:pt x="80" y="7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48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B602"/>
            </a:solidFill>
            <a:ln w="3175">
              <a:solidFill>
                <a:srgbClr val="92B60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76" name="Freeform 16"/>
            <p:cNvSpPr>
              <a:spLocks/>
            </p:cNvSpPr>
            <p:nvPr/>
          </p:nvSpPr>
          <p:spPr bwMode="auto">
            <a:xfrm>
              <a:off x="1693" y="2418"/>
              <a:ext cx="108" cy="194"/>
            </a:xfrm>
            <a:custGeom>
              <a:avLst/>
              <a:gdLst>
                <a:gd name="T0" fmla="*/ 0 w 80"/>
                <a:gd name="T1" fmla="*/ 0 h 162"/>
                <a:gd name="T2" fmla="*/ 514 w 80"/>
                <a:gd name="T3" fmla="*/ 0 h 162"/>
                <a:gd name="T4" fmla="*/ 1611 w 80"/>
                <a:gd name="T5" fmla="*/ 484 h 162"/>
                <a:gd name="T6" fmla="*/ 540 w 80"/>
                <a:gd name="T7" fmla="*/ 982 h 162"/>
                <a:gd name="T8" fmla="*/ 0 w 80"/>
                <a:gd name="T9" fmla="*/ 982 h 162"/>
                <a:gd name="T10" fmla="*/ 975 w 80"/>
                <a:gd name="T11" fmla="*/ 496 h 162"/>
                <a:gd name="T12" fmla="*/ 0 w 80"/>
                <a:gd name="T13" fmla="*/ 0 h 1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162"/>
                <a:gd name="T23" fmla="*/ 80 w 80"/>
                <a:gd name="T24" fmla="*/ 162 h 1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162">
                  <a:moveTo>
                    <a:pt x="0" y="0"/>
                  </a:moveTo>
                  <a:lnTo>
                    <a:pt x="26" y="0"/>
                  </a:lnTo>
                  <a:lnTo>
                    <a:pt x="80" y="7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48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B602"/>
            </a:solidFill>
            <a:ln w="3175">
              <a:solidFill>
                <a:srgbClr val="92B60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6909289" y="2379665"/>
            <a:ext cx="1887415" cy="266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190500" indent="-188913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None/>
            </a:pPr>
            <a:r>
              <a:rPr lang="en-US" altLang="en-US" sz="1400" dirty="0">
                <a:solidFill>
                  <a:prstClr val="black"/>
                </a:solidFill>
              </a:rPr>
              <a:t>Returns &amp; simplicity</a:t>
            </a:r>
          </a:p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>
                <a:solidFill>
                  <a:prstClr val="black"/>
                </a:solidFill>
              </a:rPr>
              <a:t>Methodology </a:t>
            </a:r>
            <a:r>
              <a:rPr lang="en-US" altLang="en-US" sz="1400" b="0" dirty="0" smtClean="0">
                <a:solidFill>
                  <a:prstClr val="black"/>
                </a:solidFill>
              </a:rPr>
              <a:t>is </a:t>
            </a:r>
            <a:r>
              <a:rPr lang="en-US" altLang="en-US" sz="1400" b="0" dirty="0">
                <a:solidFill>
                  <a:prstClr val="black"/>
                </a:solidFill>
              </a:rPr>
              <a:t>easy to understand for final investors: 1/n rule where investor divides his holdings equally among the available assets, is widely known</a:t>
            </a:r>
            <a:endParaRPr lang="en-US" altLang="en-US" sz="2000" b="0" dirty="0">
              <a:solidFill>
                <a:prstClr val="black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endParaRPr lang="en-US" altLang="en-US" sz="1400" b="0" dirty="0" smtClean="0">
              <a:solidFill>
                <a:prstClr val="black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rgbClr val="D80F5F"/>
              </a:buClr>
              <a:buFont typeface="Arial" charset="0"/>
              <a:buChar char="»"/>
            </a:pPr>
            <a:r>
              <a:rPr lang="en-US" altLang="en-US" sz="1400" b="0" dirty="0" smtClean="0">
                <a:solidFill>
                  <a:prstClr val="black"/>
                </a:solidFill>
              </a:rPr>
              <a:t>Outperformance </a:t>
            </a:r>
            <a:r>
              <a:rPr lang="en-US" altLang="en-US" sz="1400" b="0" dirty="0">
                <a:solidFill>
                  <a:prstClr val="black"/>
                </a:solidFill>
              </a:rPr>
              <a:t>versus the market cap weighted peer</a:t>
            </a:r>
          </a:p>
        </p:txBody>
      </p:sp>
      <p:sp>
        <p:nvSpPr>
          <p:cNvPr id="15374" name="Text Box 150"/>
          <p:cNvSpPr txBox="1">
            <a:spLocks noChangeArrowheads="1"/>
          </p:cNvSpPr>
          <p:nvPr/>
        </p:nvSpPr>
        <p:spPr bwMode="auto">
          <a:xfrm>
            <a:off x="1866901" y="6327778"/>
            <a:ext cx="603738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b="0" baseline="30000" dirty="0">
                <a:solidFill>
                  <a:srgbClr val="AFAFAF"/>
                </a:solidFill>
              </a:rPr>
              <a:t>1) </a:t>
            </a:r>
            <a:r>
              <a:rPr lang="en-US" altLang="en-US" sz="1000" b="0" dirty="0">
                <a:solidFill>
                  <a:srgbClr val="AFAFAF"/>
                </a:solidFill>
              </a:rPr>
              <a:t>„Proceeds“ from the leaving stock are invested in the new stock, so index numerator  (</a:t>
            </a:r>
            <a:r>
              <a:rPr lang="el-GR" altLang="en-US" sz="1000" b="0" dirty="0">
                <a:solidFill>
                  <a:srgbClr val="AFAFAF"/>
                </a:solidFill>
              </a:rPr>
              <a:t>Σ</a:t>
            </a:r>
            <a:r>
              <a:rPr lang="de-CH" altLang="en-US" sz="1000" b="0" dirty="0">
                <a:solidFill>
                  <a:srgbClr val="AFAFAF"/>
                </a:solidFill>
              </a:rPr>
              <a:t> </a:t>
            </a:r>
            <a:r>
              <a:rPr lang="en-US" altLang="en-US" sz="1000" b="0" dirty="0">
                <a:solidFill>
                  <a:srgbClr val="AFAFAF"/>
                </a:solidFill>
              </a:rPr>
              <a:t>weight</a:t>
            </a:r>
            <a:r>
              <a:rPr lang="de-CH" altLang="en-US" sz="1000" b="0" dirty="0">
                <a:solidFill>
                  <a:srgbClr val="AFAFAF"/>
                </a:solidFill>
              </a:rPr>
              <a:t> </a:t>
            </a:r>
            <a:r>
              <a:rPr lang="de-CH" altLang="en-US" sz="1000" b="0" dirty="0" err="1">
                <a:solidFill>
                  <a:srgbClr val="AFAFAF"/>
                </a:solidFill>
              </a:rPr>
              <a:t>factor</a:t>
            </a:r>
            <a:r>
              <a:rPr lang="de-CH" altLang="en-US" sz="1000" b="0" baseline="-25000" dirty="0" err="1">
                <a:solidFill>
                  <a:srgbClr val="AFAFAF"/>
                </a:solidFill>
              </a:rPr>
              <a:t>i</a:t>
            </a:r>
            <a:r>
              <a:rPr lang="de-CH" altLang="en-US" sz="1000" b="0" dirty="0">
                <a:solidFill>
                  <a:srgbClr val="AFAFAF"/>
                </a:solidFill>
              </a:rPr>
              <a:t> * </a:t>
            </a:r>
            <a:r>
              <a:rPr lang="de-CH" altLang="en-US" sz="1000" b="0" dirty="0" err="1">
                <a:solidFill>
                  <a:srgbClr val="AFAFAF"/>
                </a:solidFill>
              </a:rPr>
              <a:t>price</a:t>
            </a:r>
            <a:r>
              <a:rPr lang="de-CH" altLang="en-US" sz="1000" b="0" baseline="-25000" dirty="0" err="1">
                <a:solidFill>
                  <a:srgbClr val="AFAFAF"/>
                </a:solidFill>
              </a:rPr>
              <a:t>i</a:t>
            </a:r>
            <a:r>
              <a:rPr lang="de-CH" altLang="en-US" sz="1000" b="0" dirty="0">
                <a:solidFill>
                  <a:srgbClr val="AFAFAF"/>
                </a:solidFill>
              </a:rPr>
              <a:t>) </a:t>
            </a:r>
            <a:r>
              <a:rPr lang="en-US" altLang="en-US" sz="1000" b="0" dirty="0">
                <a:solidFill>
                  <a:srgbClr val="AFAFAF"/>
                </a:solidFill>
              </a:rPr>
              <a:t>stays the same</a:t>
            </a:r>
          </a:p>
        </p:txBody>
      </p:sp>
    </p:spTree>
    <p:extLst>
      <p:ext uri="{BB962C8B-B14F-4D97-AF65-F5344CB8AC3E}">
        <p14:creationId xmlns:p14="http://schemas.microsoft.com/office/powerpoint/2010/main" val="38271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indices are useful for several needs and requirements</a:t>
            </a:r>
            <a:endParaRPr lang="de-DE" altLang="en-US" smtClean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39969" y="2217738"/>
            <a:ext cx="2659674" cy="22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190500" indent="-188913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14044E"/>
              </a:buClr>
              <a:buFont typeface="Arial" charset="0"/>
              <a:buChar char="»"/>
            </a:pPr>
            <a:r>
              <a:rPr lang="en-US" altLang="en-US" sz="1400" b="0" dirty="0" smtClean="0">
                <a:solidFill>
                  <a:srgbClr val="000000"/>
                </a:solidFill>
                <a:ea typeface="MS PGothic" pitchFamily="34" charset="-128"/>
              </a:rPr>
              <a:t>Equal weight </a:t>
            </a:r>
            <a:r>
              <a:rPr lang="en-US" altLang="en-US" sz="1400" b="0" dirty="0">
                <a:solidFill>
                  <a:srgbClr val="000000"/>
                </a:solidFill>
                <a:ea typeface="MS PGothic" pitchFamily="34" charset="-128"/>
              </a:rPr>
              <a:t>indices have  enhanced diversification through lower </a:t>
            </a:r>
            <a:r>
              <a:rPr lang="en-US" altLang="en-US" sz="1400" b="0" dirty="0" smtClean="0">
                <a:solidFill>
                  <a:srgbClr val="000000"/>
                </a:solidFill>
                <a:ea typeface="MS PGothic" pitchFamily="34" charset="-128"/>
              </a:rPr>
              <a:t>stock </a:t>
            </a:r>
            <a:r>
              <a:rPr lang="en-US" altLang="en-US" sz="1400" b="0" dirty="0">
                <a:solidFill>
                  <a:srgbClr val="000000"/>
                </a:solidFill>
                <a:ea typeface="MS PGothic" pitchFamily="34" charset="-128"/>
              </a:rPr>
              <a:t>concentration  =</a:t>
            </a:r>
            <a:r>
              <a:rPr lang="en-US" altLang="en-US" sz="1400" b="0" dirty="0" smtClean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n-US" altLang="en-US" sz="1400" b="0" dirty="0">
                <a:solidFill>
                  <a:srgbClr val="000000"/>
                </a:solidFill>
                <a:ea typeface="MS PGothic" pitchFamily="34" charset="-128"/>
              </a:rPr>
              <a:t>qualifies the indices as appropriate tool for asset allocation strategies </a:t>
            </a:r>
          </a:p>
          <a:p>
            <a:pPr lvl="1" eaLnBrk="1" hangingPunct="1">
              <a:lnSpc>
                <a:spcPct val="95000"/>
              </a:lnSpc>
              <a:buClr>
                <a:srgbClr val="14044E"/>
              </a:buClr>
              <a:buFont typeface="Arial" charset="0"/>
              <a:buChar char="»"/>
            </a:pPr>
            <a:endParaRPr lang="en-US" altLang="en-US" sz="1400" b="0" dirty="0" smtClean="0">
              <a:solidFill>
                <a:srgbClr val="000000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95000"/>
              </a:lnSpc>
              <a:buClr>
                <a:srgbClr val="14044E"/>
              </a:buClr>
              <a:buFont typeface="Arial" charset="0"/>
              <a:buChar char="»"/>
            </a:pPr>
            <a:r>
              <a:rPr lang="en-US" altLang="en-US" sz="1400" b="0" dirty="0" smtClean="0">
                <a:solidFill>
                  <a:srgbClr val="000000"/>
                </a:solidFill>
                <a:ea typeface="MS PGothic" pitchFamily="34" charset="-128"/>
              </a:rPr>
              <a:t>The </a:t>
            </a:r>
            <a:r>
              <a:rPr lang="en-US" altLang="en-US" sz="1400" b="0" dirty="0">
                <a:solidFill>
                  <a:srgbClr val="000000"/>
                </a:solidFill>
                <a:ea typeface="MS PGothic" pitchFamily="34" charset="-128"/>
              </a:rPr>
              <a:t>incorporated “buy low, sell high” strategy enables to generate </a:t>
            </a:r>
            <a:r>
              <a:rPr lang="en-US" altLang="en-US" sz="1400" b="0" dirty="0" smtClean="0">
                <a:solidFill>
                  <a:srgbClr val="000000"/>
                </a:solidFill>
                <a:ea typeface="MS PGothic" pitchFamily="34" charset="-128"/>
              </a:rPr>
              <a:t>outperformance</a:t>
            </a:r>
          </a:p>
          <a:p>
            <a:pPr lvl="1" eaLnBrk="1" hangingPunct="1">
              <a:lnSpc>
                <a:spcPct val="95000"/>
              </a:lnSpc>
              <a:buClr>
                <a:srgbClr val="14044E"/>
              </a:buClr>
              <a:buFont typeface="Arial" charset="0"/>
              <a:buChar char="»"/>
            </a:pPr>
            <a:endParaRPr lang="en-US" altLang="en-US" sz="1400" b="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339969" y="1836738"/>
            <a:ext cx="2659674" cy="2841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487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ea typeface="MS PGothic" pitchFamily="34" charset="-128"/>
              </a:rPr>
              <a:t>Asset allocation</a:t>
            </a:r>
            <a:endParaRPr lang="de-DE" altLang="en-US" sz="14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3235569" y="2217738"/>
            <a:ext cx="2659674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190500" indent="-188913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14044E"/>
              </a:buClr>
              <a:buFont typeface="Arial" charset="0"/>
              <a:buChar char="»"/>
            </a:pPr>
            <a:r>
              <a:rPr lang="en-US" altLang="en-US" sz="1400" b="0" dirty="0">
                <a:solidFill>
                  <a:srgbClr val="000000"/>
                </a:solidFill>
                <a:ea typeface="MS PGothic" pitchFamily="34" charset="-128"/>
              </a:rPr>
              <a:t>Suitable tool for actively managed funds which apply an equal weight strategy </a:t>
            </a:r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3235569" y="1836738"/>
            <a:ext cx="2659674" cy="2841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487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ea typeface="MS PGothic" pitchFamily="34" charset="-128"/>
              </a:rPr>
              <a:t>Performance  assessment </a:t>
            </a: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6132635" y="2217741"/>
            <a:ext cx="266113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190500" indent="-188913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5000"/>
              </a:lnSpc>
              <a:buClr>
                <a:srgbClr val="14044E"/>
              </a:buClr>
              <a:buFont typeface="Arial" charset="0"/>
              <a:buChar char="»"/>
            </a:pPr>
            <a:r>
              <a:rPr lang="en-US" altLang="en-US" sz="1400" b="0" dirty="0" smtClean="0">
                <a:solidFill>
                  <a:srgbClr val="000000"/>
                </a:solidFill>
                <a:ea typeface="MS PGothic" pitchFamily="34" charset="-128"/>
              </a:rPr>
              <a:t>Serves </a:t>
            </a:r>
            <a:r>
              <a:rPr lang="en-US" altLang="en-US" sz="1400" b="0" dirty="0">
                <a:solidFill>
                  <a:srgbClr val="000000"/>
                </a:solidFill>
                <a:ea typeface="MS PGothic" pitchFamily="34" charset="-128"/>
              </a:rPr>
              <a:t>as underlying for a wide range of financial products such as Exchange Traded Funds (ETFs), due </a:t>
            </a:r>
            <a:r>
              <a:rPr lang="en-US" altLang="en-US" sz="1400" b="0" dirty="0" smtClean="0">
                <a:solidFill>
                  <a:srgbClr val="000000"/>
                </a:solidFill>
                <a:ea typeface="MS PGothic" pitchFamily="34" charset="-128"/>
              </a:rPr>
              <a:t>to </a:t>
            </a:r>
            <a:r>
              <a:rPr lang="en-US" altLang="en-US" sz="1400" b="0" dirty="0">
                <a:solidFill>
                  <a:srgbClr val="000000"/>
                </a:solidFill>
                <a:ea typeface="MS PGothic" pitchFamily="34" charset="-128"/>
              </a:rPr>
              <a:t>highly liquid components</a:t>
            </a:r>
          </a:p>
        </p:txBody>
      </p:sp>
      <p:sp>
        <p:nvSpPr>
          <p:cNvPr id="16393" name="Rectangle 2"/>
          <p:cNvSpPr>
            <a:spLocks noChangeArrowheads="1"/>
          </p:cNvSpPr>
          <p:nvPr/>
        </p:nvSpPr>
        <p:spPr bwMode="auto">
          <a:xfrm>
            <a:off x="6132635" y="1836738"/>
            <a:ext cx="2661138" cy="2841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487" tIns="0" rIns="0" bIns="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ea typeface="MS PGothic" pitchFamily="34" charset="-128"/>
              </a:rPr>
              <a:t>Financial  product  issuance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339971" y="1293816"/>
            <a:ext cx="845673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GB" altLang="en-US" sz="2000" b="0">
                <a:solidFill>
                  <a:srgbClr val="000000"/>
                </a:solidFill>
                <a:ea typeface="MS PGothic" pitchFamily="34" charset="-128"/>
              </a:rPr>
              <a:t>Key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416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F73DE63-3BF0-4F73-A6BE-F5A74DCC4636}" type="slidenum">
              <a:rPr lang="de-DE" smtClean="0">
                <a:solidFill>
                  <a:srgbClr val="000000"/>
                </a:solidFill>
              </a:rPr>
              <a:pPr/>
              <a:t>4</a:t>
            </a:fld>
            <a:endParaRPr lang="de-DE" smtClean="0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Equal weight index has historically outperformed traditional market cap weighted peers</a:t>
            </a:r>
            <a:endParaRPr lang="de-DE" dirty="0" smtClean="0"/>
          </a:p>
        </p:txBody>
      </p:sp>
      <p:sp>
        <p:nvSpPr>
          <p:cNvPr id="39955" name="Rectangle 4"/>
          <p:cNvSpPr>
            <a:spLocks noChangeArrowheads="1"/>
          </p:cNvSpPr>
          <p:nvPr/>
        </p:nvSpPr>
        <p:spPr bwMode="auto">
          <a:xfrm>
            <a:off x="1973929" y="1819275"/>
            <a:ext cx="6812308" cy="44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6000" rIns="0" bIns="0">
            <a:spAutoFit/>
          </a:bodyPr>
          <a:lstStyle/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  <a:buFont typeface="Arial" charset="0"/>
              <a:buChar char="»"/>
            </a:pP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To ensure equal weighting, stocks that went up are sold to bring their weights down, and stocks whose prices decreased are bought</a:t>
            </a:r>
          </a:p>
        </p:txBody>
      </p:sp>
      <p:sp>
        <p:nvSpPr>
          <p:cNvPr id="39956" name="Rectangle 2"/>
          <p:cNvSpPr>
            <a:spLocks noChangeArrowheads="1"/>
          </p:cNvSpPr>
          <p:nvPr/>
        </p:nvSpPr>
        <p:spPr bwMode="auto">
          <a:xfrm>
            <a:off x="339968" y="1819277"/>
            <a:ext cx="1561846" cy="96361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487" tIns="36000" rIns="0" bIns="0"/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  <a:ea typeface="ＭＳ Ｐゴシック" pitchFamily="34" charset="-128"/>
              </a:rPr>
              <a:t>Inbuilt “buy 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  <a:ea typeface="ＭＳ Ｐゴシック" pitchFamily="34" charset="-128"/>
              </a:rPr>
              <a:t>low, sell high 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  <a:ea typeface="ＭＳ Ｐゴシック" pitchFamily="34" charset="-128"/>
              </a:rPr>
              <a:t>strategy” 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endParaRPr lang="de-DE" sz="14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>
            <a:off x="339969" y="2854325"/>
            <a:ext cx="8453804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339971" y="1293813"/>
            <a:ext cx="845673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ea typeface="ＭＳ Ｐゴシック" pitchFamily="34" charset="-128"/>
              </a:rPr>
              <a:t>Key Advantages</a:t>
            </a:r>
          </a:p>
        </p:txBody>
      </p:sp>
      <p:sp>
        <p:nvSpPr>
          <p:cNvPr id="39953" name="Rectangle 9"/>
          <p:cNvSpPr>
            <a:spLocks noChangeArrowheads="1"/>
          </p:cNvSpPr>
          <p:nvPr/>
        </p:nvSpPr>
        <p:spPr bwMode="auto">
          <a:xfrm>
            <a:off x="1973929" y="2925763"/>
            <a:ext cx="6812308" cy="44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6000" rIns="0" bIns="0">
            <a:spAutoFit/>
          </a:bodyPr>
          <a:lstStyle/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  <a:buFont typeface="Arial" charset="0"/>
              <a:buChar char="»"/>
            </a:pP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Top 12 firms in the market cap index represent over 20% of index’ market cap and only about 3% in the equal weight index</a:t>
            </a:r>
          </a:p>
        </p:txBody>
      </p:sp>
      <p:sp>
        <p:nvSpPr>
          <p:cNvPr id="39954" name="Rectangle 2"/>
          <p:cNvSpPr>
            <a:spLocks noChangeArrowheads="1"/>
          </p:cNvSpPr>
          <p:nvPr/>
        </p:nvSpPr>
        <p:spPr bwMode="auto">
          <a:xfrm>
            <a:off x="339968" y="2925763"/>
            <a:ext cx="1561846" cy="96361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36000" rIns="0" bIns="0"/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FFFFFF"/>
                </a:solidFill>
                <a:ea typeface="ＭＳ Ｐゴシック" pitchFamily="34" charset="-128"/>
              </a:rPr>
              <a:t>Enhanced 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FFFFFF"/>
                </a:solidFill>
                <a:ea typeface="ＭＳ Ｐゴシック" pitchFamily="34" charset="-128"/>
              </a:rPr>
              <a:t>diversification 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FFFFFF"/>
                </a:solidFill>
                <a:ea typeface="ＭＳ Ｐゴシック" pitchFamily="34" charset="-128"/>
              </a:rPr>
              <a:t>through lower 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FFFFFF"/>
                </a:solidFill>
                <a:ea typeface="ＭＳ Ｐゴシック" pitchFamily="34" charset="-128"/>
              </a:rPr>
              <a:t>stock concentration</a:t>
            </a:r>
            <a:r>
              <a:rPr lang="en-GB" sz="1400" dirty="0">
                <a:solidFill>
                  <a:srgbClr val="FFFFFF"/>
                </a:solidFill>
                <a:ea typeface="ＭＳ Ｐゴシック" pitchFamily="34" charset="-128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9944" name="Line 11"/>
          <p:cNvSpPr>
            <a:spLocks noChangeShapeType="1"/>
          </p:cNvSpPr>
          <p:nvPr/>
        </p:nvSpPr>
        <p:spPr bwMode="auto">
          <a:xfrm>
            <a:off x="339969" y="3960813"/>
            <a:ext cx="8453804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39951" name="Rectangle 13"/>
          <p:cNvSpPr>
            <a:spLocks noChangeArrowheads="1"/>
          </p:cNvSpPr>
          <p:nvPr/>
        </p:nvSpPr>
        <p:spPr bwMode="auto">
          <a:xfrm>
            <a:off x="1973929" y="4032250"/>
            <a:ext cx="6812308" cy="65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6000" rIns="0" bIns="0">
            <a:spAutoFit/>
          </a:bodyPr>
          <a:lstStyle/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  <a:buFont typeface="Arial" charset="0"/>
              <a:buChar char="»"/>
            </a:pP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Market cap approach tends to overweight stocks that have performed well in the past and may be more likely to go down, whereas it </a:t>
            </a:r>
            <a:r>
              <a:rPr lang="en-US" sz="1400" dirty="0" err="1">
                <a:solidFill>
                  <a:srgbClr val="000000"/>
                </a:solidFill>
                <a:ea typeface="ＭＳ Ｐゴシック" pitchFamily="34" charset="-128"/>
              </a:rPr>
              <a:t>underweights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 those stocks that may be at bottom and can only move up</a:t>
            </a:r>
          </a:p>
        </p:txBody>
      </p:sp>
      <p:sp>
        <p:nvSpPr>
          <p:cNvPr id="39952" name="Rectangle 2"/>
          <p:cNvSpPr>
            <a:spLocks noChangeArrowheads="1"/>
          </p:cNvSpPr>
          <p:nvPr/>
        </p:nvSpPr>
        <p:spPr bwMode="auto">
          <a:xfrm>
            <a:off x="339968" y="4032250"/>
            <a:ext cx="1561846" cy="96361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487" tIns="36000" rIns="0" bIns="0"/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FFFFFF"/>
                </a:solidFill>
                <a:ea typeface="ＭＳ Ｐゴシック" pitchFamily="34" charset="-128"/>
              </a:rPr>
              <a:t>Profit from small,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FFFFFF"/>
                </a:solidFill>
                <a:ea typeface="ＭＳ Ｐゴシック" pitchFamily="34" charset="-128"/>
              </a:rPr>
              <a:t>but growing 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FFFFFF"/>
                </a:solidFill>
                <a:ea typeface="ＭＳ Ｐゴシック" pitchFamily="34" charset="-128"/>
              </a:rPr>
              <a:t>companies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9946" name="Line 15"/>
          <p:cNvSpPr>
            <a:spLocks noChangeShapeType="1"/>
          </p:cNvSpPr>
          <p:nvPr/>
        </p:nvSpPr>
        <p:spPr bwMode="auto">
          <a:xfrm>
            <a:off x="339969" y="5067300"/>
            <a:ext cx="8453804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39949" name="Rectangle 17"/>
          <p:cNvSpPr>
            <a:spLocks noChangeArrowheads="1"/>
          </p:cNvSpPr>
          <p:nvPr/>
        </p:nvSpPr>
        <p:spPr bwMode="auto">
          <a:xfrm>
            <a:off x="1973929" y="5138738"/>
            <a:ext cx="6812308" cy="44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6000" rIns="0" bIns="0">
            <a:spAutoFit/>
          </a:bodyPr>
          <a:lstStyle/>
          <a:p>
            <a:pPr marL="190500" lvl="1" indent="-18891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14044E"/>
              </a:buClr>
              <a:buFont typeface="Arial" charset="0"/>
              <a:buChar char="»"/>
            </a:pP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Opportunity to bet on the outperformance of smaller European companies from an index covering about 90% of market </a:t>
            </a:r>
            <a:r>
              <a:rPr lang="en-US" sz="1400" dirty="0" err="1">
                <a:solidFill>
                  <a:srgbClr val="000000"/>
                </a:solidFill>
                <a:ea typeface="ＭＳ Ｐゴシック" pitchFamily="34" charset="-128"/>
              </a:rPr>
              <a:t>capitalisation</a:t>
            </a:r>
            <a:r>
              <a:rPr lang="en-US" sz="1400" dirty="0">
                <a:solidFill>
                  <a:srgbClr val="000000"/>
                </a:solidFill>
                <a:ea typeface="ＭＳ Ｐゴシック" pitchFamily="34" charset="-128"/>
              </a:rPr>
              <a:t> in the region</a:t>
            </a:r>
          </a:p>
        </p:txBody>
      </p:sp>
      <p:sp>
        <p:nvSpPr>
          <p:cNvPr id="39950" name="Rectangle 2"/>
          <p:cNvSpPr>
            <a:spLocks noChangeArrowheads="1"/>
          </p:cNvSpPr>
          <p:nvPr/>
        </p:nvSpPr>
        <p:spPr bwMode="auto">
          <a:xfrm>
            <a:off x="339968" y="5138738"/>
            <a:ext cx="1561846" cy="96361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lIns="90487" tIns="36000" rIns="0" bIns="0"/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FFFFFF"/>
                </a:solidFill>
                <a:ea typeface="ＭＳ Ｐゴシック" pitchFamily="34" charset="-128"/>
              </a:rPr>
              <a:t>Comprehensive 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FFFFFF"/>
                </a:solidFill>
                <a:ea typeface="ＭＳ Ｐゴシック" pitchFamily="34" charset="-128"/>
              </a:rPr>
              <a:t>Europe coverage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6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qual Weight Family March2014">
  <a:themeElements>
    <a:clrScheme name="Custom 2">
      <a:dk1>
        <a:sysClr val="windowText" lastClr="000000"/>
      </a:dk1>
      <a:lt1>
        <a:sysClr val="window" lastClr="FFFFFF"/>
      </a:lt1>
      <a:dk2>
        <a:srgbClr val="AFAFAF"/>
      </a:dk2>
      <a:lt2>
        <a:srgbClr val="D9D9D9"/>
      </a:lt2>
      <a:accent1>
        <a:srgbClr val="D80F5F"/>
      </a:accent1>
      <a:accent2>
        <a:srgbClr val="14044E"/>
      </a:accent2>
      <a:accent3>
        <a:srgbClr val="665C8C"/>
      </a:accent3>
      <a:accent4>
        <a:srgbClr val="A19BB8"/>
      </a:accent4>
      <a:accent5>
        <a:srgbClr val="009EE0"/>
      </a:accent5>
      <a:accent6>
        <a:srgbClr val="59C0EB"/>
      </a:accent6>
      <a:hlink>
        <a:srgbClr val="14044E"/>
      </a:hlink>
      <a:folHlink>
        <a:srgbClr val="D80F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lnSpc>
            <a:spcPct val="95000"/>
          </a:lnSpc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5000"/>
          </a:lnSpc>
          <a:defRPr sz="1600" dirty="0" err="1" smtClean="0"/>
        </a:defPPr>
      </a:lstStyle>
    </a:txDef>
  </a:objectDefaults>
  <a:extraClrSchemeLst/>
  <a:custClrLst>
    <a:custClr name="Custom Color 1">
      <a:srgbClr val="99D8F3"/>
    </a:custClr>
    <a:custClr name="Custom Color 2">
      <a:srgbClr val="92B602"/>
    </a:custClr>
    <a:custClr name="Custom Color 3">
      <a:srgbClr val="B8D266"/>
    </a:custClr>
    <a:custClr name="Custom Color 4">
      <a:srgbClr val="D3E3A1"/>
    </a:custClr>
    <a:custClr name="Custom Color 5">
      <a:srgbClr val="F99E00"/>
    </a:custClr>
    <a:custClr name="Custom Color 6">
      <a:srgbClr val="FBBB4C"/>
    </a:custClr>
    <a:custClr name="Custom Color 7">
      <a:srgbClr val="FDE4B7"/>
    </a:custClr>
    <a:custClr name="Custom Color 8">
      <a:srgbClr val="D80F5F"/>
    </a:custClr>
    <a:custClr name="Custom Color 9">
      <a:srgbClr val="F4629C"/>
    </a:custClr>
    <a:custClr name="Custom Color 10">
      <a:srgbClr val="F897BD"/>
    </a:custClr>
  </a:custClrLst>
</a:theme>
</file>

<file path=ppt/theme/theme2.xml><?xml version="1.0" encoding="utf-8"?>
<a:theme xmlns:a="http://schemas.openxmlformats.org/drawingml/2006/main" name="3_Template-2011-Feb">
  <a:themeElements>
    <a:clrScheme name="Template-2011-Feb 5">
      <a:dk1>
        <a:srgbClr val="000000"/>
      </a:dk1>
      <a:lt1>
        <a:srgbClr val="FFFFFF"/>
      </a:lt1>
      <a:dk2>
        <a:srgbClr val="000000"/>
      </a:dk2>
      <a:lt2>
        <a:srgbClr val="D80F5F"/>
      </a:lt2>
      <a:accent1>
        <a:srgbClr val="14044E"/>
      </a:accent1>
      <a:accent2>
        <a:srgbClr val="99D8F3"/>
      </a:accent2>
      <a:accent3>
        <a:srgbClr val="FFFFFF"/>
      </a:accent3>
      <a:accent4>
        <a:srgbClr val="000000"/>
      </a:accent4>
      <a:accent5>
        <a:srgbClr val="AAAAB2"/>
      </a:accent5>
      <a:accent6>
        <a:srgbClr val="8AC4DC"/>
      </a:accent6>
      <a:hlink>
        <a:srgbClr val="AFAFAF"/>
      </a:hlink>
      <a:folHlink>
        <a:srgbClr val="D9D9D9"/>
      </a:folHlink>
    </a:clrScheme>
    <a:fontScheme name="Template-2011-F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-2011-Feb 1">
        <a:dk1>
          <a:srgbClr val="000000"/>
        </a:dk1>
        <a:lt1>
          <a:srgbClr val="FFFFFF"/>
        </a:lt1>
        <a:dk2>
          <a:srgbClr val="000000"/>
        </a:dk2>
        <a:lt2>
          <a:srgbClr val="8A8A8A"/>
        </a:lt2>
        <a:accent1>
          <a:srgbClr val="14044E"/>
        </a:accent1>
        <a:accent2>
          <a:srgbClr val="92B614"/>
        </a:accent2>
        <a:accent3>
          <a:srgbClr val="FFFFFF"/>
        </a:accent3>
        <a:accent4>
          <a:srgbClr val="000000"/>
        </a:accent4>
        <a:accent5>
          <a:srgbClr val="AAAAB2"/>
        </a:accent5>
        <a:accent6>
          <a:srgbClr val="84A511"/>
        </a:accent6>
        <a:hlink>
          <a:srgbClr val="C9C9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2011-Feb 2">
        <a:dk1>
          <a:srgbClr val="000000"/>
        </a:dk1>
        <a:lt1>
          <a:srgbClr val="FFFFFF"/>
        </a:lt1>
        <a:dk2>
          <a:srgbClr val="000000"/>
        </a:dk2>
        <a:lt2>
          <a:srgbClr val="8A8A8A"/>
        </a:lt2>
        <a:accent1>
          <a:srgbClr val="14044E"/>
        </a:accent1>
        <a:accent2>
          <a:srgbClr val="009EE0"/>
        </a:accent2>
        <a:accent3>
          <a:srgbClr val="FFFFFF"/>
        </a:accent3>
        <a:accent4>
          <a:srgbClr val="000000"/>
        </a:accent4>
        <a:accent5>
          <a:srgbClr val="AAAAB2"/>
        </a:accent5>
        <a:accent6>
          <a:srgbClr val="008FCB"/>
        </a:accent6>
        <a:hlink>
          <a:srgbClr val="C9C9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2011-Feb 3">
        <a:dk1>
          <a:srgbClr val="000000"/>
        </a:dk1>
        <a:lt1>
          <a:srgbClr val="FFFFFF"/>
        </a:lt1>
        <a:dk2>
          <a:srgbClr val="000000"/>
        </a:dk2>
        <a:lt2>
          <a:srgbClr val="8A8A8A"/>
        </a:lt2>
        <a:accent1>
          <a:srgbClr val="14044E"/>
        </a:accent1>
        <a:accent2>
          <a:srgbClr val="F99E00"/>
        </a:accent2>
        <a:accent3>
          <a:srgbClr val="FFFFFF"/>
        </a:accent3>
        <a:accent4>
          <a:srgbClr val="000000"/>
        </a:accent4>
        <a:accent5>
          <a:srgbClr val="AAAAB2"/>
        </a:accent5>
        <a:accent6>
          <a:srgbClr val="E28F00"/>
        </a:accent6>
        <a:hlink>
          <a:srgbClr val="C9C9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2011-Feb 4">
        <a:dk1>
          <a:srgbClr val="000000"/>
        </a:dk1>
        <a:lt1>
          <a:srgbClr val="FFFFFF"/>
        </a:lt1>
        <a:dk2>
          <a:srgbClr val="000000"/>
        </a:dk2>
        <a:lt2>
          <a:srgbClr val="8A8A8A"/>
        </a:lt2>
        <a:accent1>
          <a:srgbClr val="14044E"/>
        </a:accent1>
        <a:accent2>
          <a:srgbClr val="D80F5F"/>
        </a:accent2>
        <a:accent3>
          <a:srgbClr val="FFFFFF"/>
        </a:accent3>
        <a:accent4>
          <a:srgbClr val="000000"/>
        </a:accent4>
        <a:accent5>
          <a:srgbClr val="AAAAB2"/>
        </a:accent5>
        <a:accent6>
          <a:srgbClr val="C40C55"/>
        </a:accent6>
        <a:hlink>
          <a:srgbClr val="C9C9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-2011-Feb 5">
        <a:dk1>
          <a:srgbClr val="000000"/>
        </a:dk1>
        <a:lt1>
          <a:srgbClr val="FFFFFF"/>
        </a:lt1>
        <a:dk2>
          <a:srgbClr val="000000"/>
        </a:dk2>
        <a:lt2>
          <a:srgbClr val="D80F5F"/>
        </a:lt2>
        <a:accent1>
          <a:srgbClr val="14044E"/>
        </a:accent1>
        <a:accent2>
          <a:srgbClr val="99D8F3"/>
        </a:accent2>
        <a:accent3>
          <a:srgbClr val="FFFFFF"/>
        </a:accent3>
        <a:accent4>
          <a:srgbClr val="000000"/>
        </a:accent4>
        <a:accent5>
          <a:srgbClr val="AAAAB2"/>
        </a:accent5>
        <a:accent6>
          <a:srgbClr val="8AC4DC"/>
        </a:accent6>
        <a:hlink>
          <a:srgbClr val="AFAFAF"/>
        </a:hlink>
        <a:folHlink>
          <a:srgbClr val="D9D9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9FA374B5EA294992F10F5C99299EDE" ma:contentTypeVersion="10" ma:contentTypeDescription="Create a new document." ma:contentTypeScope="" ma:versionID="2e752d3eda2957bdfa3dd4fd594b18b9">
  <xsd:schema xmlns:xsd="http://www.w3.org/2001/XMLSchema" xmlns:xs="http://www.w3.org/2001/XMLSchema" xmlns:p="http://schemas.microsoft.com/office/2006/metadata/properties" xmlns:ns2="9b4f3d91-490c-48c0-8b9d-8c1d30e23c71" xmlns:ns3="6dc1145f-2d82-4836-ac1f-806e4087b940" targetNamespace="http://schemas.microsoft.com/office/2006/metadata/properties" ma:root="true" ma:fieldsID="7cb906f2d1fce7da25df757e39c22130" ns2:_="" ns3:_="">
    <xsd:import namespace="9b4f3d91-490c-48c0-8b9d-8c1d30e23c71"/>
    <xsd:import namespace="6dc1145f-2d82-4836-ac1f-806e4087b94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f3d91-490c-48c0-8b9d-8c1d30e23c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137c6fb-76d8-4766-a84f-7e98b86fa9e3}" ma:internalName="TaxCatchAll" ma:showField="CatchAllData" ma:web="9b4f3d91-490c-48c0-8b9d-8c1d30e23c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1145f-2d82-4836-ac1f-806e4087b9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9ac77e2-9ba5-44c9-8641-963c09a092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c1145f-2d82-4836-ac1f-806e4087b940">
      <Terms xmlns="http://schemas.microsoft.com/office/infopath/2007/PartnerControls"/>
    </lcf76f155ced4ddcb4097134ff3c332f>
    <TaxCatchAll xmlns="9b4f3d91-490c-48c0-8b9d-8c1d30e23c71" xsi:nil="true"/>
  </documentManagement>
</p:properties>
</file>

<file path=customXml/itemProps1.xml><?xml version="1.0" encoding="utf-8"?>
<ds:datastoreItem xmlns:ds="http://schemas.openxmlformats.org/officeDocument/2006/customXml" ds:itemID="{B4ACFFBC-2107-4531-9ED0-0E7E057B05C9}"/>
</file>

<file path=customXml/itemProps2.xml><?xml version="1.0" encoding="utf-8"?>
<ds:datastoreItem xmlns:ds="http://schemas.openxmlformats.org/officeDocument/2006/customXml" ds:itemID="{50A35399-B4CE-4555-B380-46D49E116DA8}"/>
</file>

<file path=customXml/itemProps3.xml><?xml version="1.0" encoding="utf-8"?>
<ds:datastoreItem xmlns:ds="http://schemas.openxmlformats.org/officeDocument/2006/customXml" ds:itemID="{8F957534-0A17-4B36-A8B4-B7CBD056F82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Microsoft Office PowerPoint</Application>
  <PresentationFormat>On-screen Show (4:3)</PresentationFormat>
  <Paragraphs>75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Equal Weight Family March2014</vt:lpstr>
      <vt:lpstr>3_Template-2011-Feb</vt:lpstr>
      <vt:lpstr>Diversified representation of stocks from Europe’s most popular indices with “buy low, sell high” rebalancing rules</vt:lpstr>
      <vt:lpstr>Simple methodology providing high returns </vt:lpstr>
      <vt:lpstr>The indices are useful for several needs and requirements</vt:lpstr>
      <vt:lpstr>Equal weight index has historically outperformed traditional market cap weighted peers</vt:lpstr>
    </vt:vector>
  </TitlesOfParts>
  <Company>SIX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Diversified representation of stocks from Europe’s most popular indices with “buy low, sell high” rebalancing rules</dc:title>
  <dc:creator>Bahr, Christian</dc:creator>
  <cp:lastModifiedBy>Bahr, Christian</cp:lastModifiedBy>
  <cp:revision>1</cp:revision>
  <dcterms:created xsi:type="dcterms:W3CDTF">2015-02-20T13:08:30Z</dcterms:created>
  <dcterms:modified xsi:type="dcterms:W3CDTF">2015-02-20T13:10:28Z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0x010100D19FA374B5EA294992F10F5C99299EDE</vt:lpwstr>
  </property>
</Properties>
</file>