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67.xml" ContentType="application/vnd.openxmlformats-officedocument.presentationml.slideLayout+xml"/>
  <Override PartName="/ppt/slideLayouts/slideLayout72.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71.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03.xml" ContentType="application/vnd.openxmlformats-officedocument.presentationml.slideLayout+xml"/>
  <Override PartName="/ppt/slideLayouts/slideLayout109.xml" ContentType="application/vnd.openxmlformats-officedocument.presentationml.slideLayout+xml"/>
  <Override PartName="/ppt/slideLayouts/slideLayout101.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0.xml" ContentType="application/vnd.openxmlformats-officedocument.presentationml.slideLayout+xml"/>
  <Override PartName="/ppt/slideLayouts/slideLayout102.xml" ContentType="application/vnd.openxmlformats-officedocument.presentationml.slideLayout+xml"/>
  <Override PartName="/ppt/slideLayouts/slideLayout78.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6.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87.xml" ContentType="application/vnd.openxmlformats-officedocument.presentationml.slideLayout+xml"/>
  <Override PartName="/ppt/slideLayouts/slideLayout93.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4.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52.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81.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15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0"/>
  </p:notesMasterIdLst>
  <p:sldIdLst>
    <p:sldId id="415" r:id="rId2"/>
    <p:sldId id="259" r:id="rId3"/>
    <p:sldId id="263" r:id="rId4"/>
    <p:sldId id="417" r:id="rId5"/>
    <p:sldId id="416" r:id="rId6"/>
    <p:sldId id="308" r:id="rId7"/>
    <p:sldId id="408" r:id="rId8"/>
    <p:sldId id="400" r:id="rId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397"/>
    <a:srgbClr val="EF9FBF"/>
    <a:srgbClr val="E65897"/>
    <a:srgbClr val="D80F5F"/>
    <a:srgbClr val="FCD38C"/>
    <a:srgbClr val="FBBB4C"/>
    <a:srgbClr val="A19BB8"/>
    <a:srgbClr val="D3E3A1"/>
    <a:srgbClr val="B8D266"/>
    <a:srgbClr val="59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4" autoAdjust="0"/>
    <p:restoredTop sz="94632" autoAdjust="0"/>
  </p:normalViewPr>
  <p:slideViewPr>
    <p:cSldViewPr snapToGrid="0" snapToObjects="1">
      <p:cViewPr>
        <p:scale>
          <a:sx n="100" d="100"/>
          <a:sy n="100" d="100"/>
        </p:scale>
        <p:origin x="-78" y="-78"/>
      </p:cViewPr>
      <p:guideLst>
        <p:guide orient="horz" pos="4256"/>
        <p:guide orient="horz" pos="251"/>
        <p:guide orient="horz" pos="1157"/>
        <p:guide orient="horz" pos="4057"/>
        <p:guide orient="horz" pos="1526"/>
        <p:guide orient="horz" pos="445"/>
        <p:guide orient="horz" pos="4142"/>
        <p:guide orient="horz" pos="3412"/>
        <p:guide orient="horz" pos="1699"/>
        <p:guide pos="232"/>
        <p:guide pos="6009"/>
        <p:guide pos="1622"/>
        <p:guide pos="3249"/>
        <p:guide pos="1319"/>
        <p:guide pos="3724"/>
        <p:guide pos="5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19.06.2014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759E2D6-FE05-47BC-8AFB-090B84A385EA}" type="slidenum">
              <a:rPr lang="de-DE" smtClean="0">
                <a:solidFill>
                  <a:prstClr val="black"/>
                </a:solidFill>
              </a:rPr>
              <a:pPr/>
              <a:t>5</a:t>
            </a:fld>
            <a:endParaRPr lang="de-DE" dirty="0" smtClean="0">
              <a:solidFill>
                <a:prstClr val="black"/>
              </a:solidFill>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7</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7</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8</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8</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2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1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3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de-DE" smtClean="0"/>
              <a:t>Titelmasterformat durch Klicken bearbeiten</a:t>
            </a:r>
            <a:endParaRPr lang="en-US" dirty="0"/>
          </a:p>
        </p:txBody>
      </p:sp>
      <p:pic>
        <p:nvPicPr>
          <p:cNvPr id="7" name="Picture 25" descr="STOXX_Logo_schwarz"/>
          <p:cNvPicPr>
            <a:picLocks noChangeAspect="1" noChangeArrowheads="1"/>
          </p:cNvPicPr>
          <p:nvPr/>
        </p:nvPicPr>
        <p:blipFill>
          <a:blip r:embed="rId13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 id="2147484000" r:id="rId22"/>
    <p:sldLayoutId id="2147484001" r:id="rId23"/>
    <p:sldLayoutId id="2147484002" r:id="rId24"/>
    <p:sldLayoutId id="2147484003" r:id="rId25"/>
    <p:sldLayoutId id="2147484004" r:id="rId26"/>
    <p:sldLayoutId id="2147484005" r:id="rId27"/>
    <p:sldLayoutId id="2147484006" r:id="rId28"/>
    <p:sldLayoutId id="2147484007" r:id="rId29"/>
    <p:sldLayoutId id="2147484008" r:id="rId30"/>
    <p:sldLayoutId id="2147484009" r:id="rId31"/>
    <p:sldLayoutId id="2147484010" r:id="rId32"/>
    <p:sldLayoutId id="2147484011" r:id="rId33"/>
    <p:sldLayoutId id="2147484012" r:id="rId34"/>
    <p:sldLayoutId id="2147484013" r:id="rId35"/>
    <p:sldLayoutId id="2147484014" r:id="rId36"/>
    <p:sldLayoutId id="2147484015" r:id="rId37"/>
    <p:sldLayoutId id="2147484016" r:id="rId38"/>
    <p:sldLayoutId id="2147484017" r:id="rId39"/>
    <p:sldLayoutId id="2147484018" r:id="rId40"/>
    <p:sldLayoutId id="2147484019" r:id="rId41"/>
    <p:sldLayoutId id="2147484020" r:id="rId42"/>
    <p:sldLayoutId id="2147484021" r:id="rId43"/>
    <p:sldLayoutId id="2147484022" r:id="rId44"/>
    <p:sldLayoutId id="2147484023" r:id="rId45"/>
    <p:sldLayoutId id="2147484024" r:id="rId46"/>
    <p:sldLayoutId id="2147484025" r:id="rId47"/>
    <p:sldLayoutId id="2147484026" r:id="rId48"/>
    <p:sldLayoutId id="2147484027" r:id="rId49"/>
    <p:sldLayoutId id="2147484028" r:id="rId50"/>
    <p:sldLayoutId id="2147484029" r:id="rId51"/>
    <p:sldLayoutId id="2147484030" r:id="rId52"/>
    <p:sldLayoutId id="2147484031" r:id="rId53"/>
    <p:sldLayoutId id="2147484032" r:id="rId54"/>
    <p:sldLayoutId id="2147484033" r:id="rId55"/>
    <p:sldLayoutId id="2147484034" r:id="rId56"/>
    <p:sldLayoutId id="2147484035" r:id="rId57"/>
    <p:sldLayoutId id="2147484036" r:id="rId58"/>
    <p:sldLayoutId id="2147484037" r:id="rId59"/>
    <p:sldLayoutId id="2147484038" r:id="rId60"/>
    <p:sldLayoutId id="2147484039" r:id="rId61"/>
    <p:sldLayoutId id="2147484040" r:id="rId62"/>
    <p:sldLayoutId id="2147484041" r:id="rId63"/>
    <p:sldLayoutId id="2147484042" r:id="rId64"/>
    <p:sldLayoutId id="2147484043" r:id="rId65"/>
    <p:sldLayoutId id="2147484044" r:id="rId66"/>
    <p:sldLayoutId id="2147484045" r:id="rId67"/>
    <p:sldLayoutId id="2147484046" r:id="rId68"/>
    <p:sldLayoutId id="2147484047" r:id="rId69"/>
    <p:sldLayoutId id="2147484048" r:id="rId70"/>
    <p:sldLayoutId id="2147484049" r:id="rId71"/>
    <p:sldLayoutId id="2147484050" r:id="rId72"/>
    <p:sldLayoutId id="2147484051" r:id="rId73"/>
    <p:sldLayoutId id="2147484052" r:id="rId74"/>
    <p:sldLayoutId id="2147484053" r:id="rId75"/>
    <p:sldLayoutId id="2147484054" r:id="rId76"/>
    <p:sldLayoutId id="2147484055" r:id="rId77"/>
    <p:sldLayoutId id="2147484056" r:id="rId78"/>
    <p:sldLayoutId id="2147484057" r:id="rId79"/>
    <p:sldLayoutId id="2147484058" r:id="rId80"/>
    <p:sldLayoutId id="2147484059" r:id="rId81"/>
    <p:sldLayoutId id="2147484060" r:id="rId82"/>
    <p:sldLayoutId id="2147484061" r:id="rId83"/>
    <p:sldLayoutId id="2147484062" r:id="rId84"/>
    <p:sldLayoutId id="2147484063" r:id="rId85"/>
    <p:sldLayoutId id="2147484064" r:id="rId86"/>
    <p:sldLayoutId id="2147484065" r:id="rId87"/>
    <p:sldLayoutId id="2147484066" r:id="rId88"/>
    <p:sldLayoutId id="2147484067" r:id="rId89"/>
    <p:sldLayoutId id="2147484068" r:id="rId90"/>
    <p:sldLayoutId id="2147484069" r:id="rId91"/>
    <p:sldLayoutId id="2147484070" r:id="rId92"/>
    <p:sldLayoutId id="2147484071" r:id="rId93"/>
    <p:sldLayoutId id="2147484072" r:id="rId94"/>
    <p:sldLayoutId id="2147484073" r:id="rId95"/>
    <p:sldLayoutId id="2147483663" r:id="rId96"/>
    <p:sldLayoutId id="2147483667" r:id="rId97"/>
    <p:sldLayoutId id="2147483677" r:id="rId98"/>
    <p:sldLayoutId id="2147483678" r:id="rId99"/>
    <p:sldLayoutId id="2147483784" r:id="rId100"/>
    <p:sldLayoutId id="2147483785" r:id="rId101"/>
    <p:sldLayoutId id="2147483786" r:id="rId102"/>
    <p:sldLayoutId id="2147483787" r:id="rId103"/>
    <p:sldLayoutId id="2147483825" r:id="rId104"/>
    <p:sldLayoutId id="2147483826" r:id="rId105"/>
    <p:sldLayoutId id="2147483827" r:id="rId106"/>
    <p:sldLayoutId id="2147483828" r:id="rId107"/>
    <p:sldLayoutId id="2147483829" r:id="rId108"/>
    <p:sldLayoutId id="2147483830" r:id="rId109"/>
    <p:sldLayoutId id="2147483831" r:id="rId110"/>
    <p:sldLayoutId id="2147483832" r:id="rId111"/>
    <p:sldLayoutId id="2147483850" r:id="rId112"/>
    <p:sldLayoutId id="2147483851" r:id="rId113"/>
    <p:sldLayoutId id="2147483852" r:id="rId114"/>
    <p:sldLayoutId id="2147483853" r:id="rId115"/>
    <p:sldLayoutId id="2147483854" r:id="rId116"/>
    <p:sldLayoutId id="2147483855" r:id="rId117"/>
    <p:sldLayoutId id="2147483856" r:id="rId118"/>
    <p:sldLayoutId id="2147483857" r:id="rId119"/>
    <p:sldLayoutId id="2147483858" r:id="rId120"/>
    <p:sldLayoutId id="2147483860" r:id="rId121"/>
    <p:sldLayoutId id="2147483861" r:id="rId122"/>
    <p:sldLayoutId id="2147483908" r:id="rId123"/>
    <p:sldLayoutId id="2147483909" r:id="rId124"/>
    <p:sldLayoutId id="2147483910" r:id="rId125"/>
    <p:sldLayoutId id="2147483911" r:id="rId126"/>
    <p:sldLayoutId id="2147483912" r:id="rId127"/>
    <p:sldLayoutId id="2147483913" r:id="rId128"/>
    <p:sldLayoutId id="2147483914" r:id="rId129"/>
    <p:sldLayoutId id="2147483915" r:id="rId13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17" Type="http://schemas.openxmlformats.org/officeDocument/2006/relationships/tags" Target="../tags/tag117.xml"/><Relationship Id="rId299" Type="http://schemas.openxmlformats.org/officeDocument/2006/relationships/tags" Target="../tags/tag299.xml"/><Relationship Id="rId303" Type="http://schemas.openxmlformats.org/officeDocument/2006/relationships/tags" Target="../tags/tag303.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324" Type="http://schemas.openxmlformats.org/officeDocument/2006/relationships/tags" Target="../tags/tag324.xml"/><Relationship Id="rId345" Type="http://schemas.openxmlformats.org/officeDocument/2006/relationships/tags" Target="../tags/tag345.xml"/><Relationship Id="rId366" Type="http://schemas.openxmlformats.org/officeDocument/2006/relationships/tags" Target="../tags/tag366.xml"/><Relationship Id="rId170" Type="http://schemas.openxmlformats.org/officeDocument/2006/relationships/tags" Target="../tags/tag170.xml"/><Relationship Id="rId191" Type="http://schemas.openxmlformats.org/officeDocument/2006/relationships/tags" Target="../tags/tag191.xml"/><Relationship Id="rId205" Type="http://schemas.openxmlformats.org/officeDocument/2006/relationships/tags" Target="../tags/tag205.xml"/><Relationship Id="rId226" Type="http://schemas.openxmlformats.org/officeDocument/2006/relationships/tags" Target="../tags/tag226.xml"/><Relationship Id="rId247" Type="http://schemas.openxmlformats.org/officeDocument/2006/relationships/tags" Target="../tags/tag247.xml"/><Relationship Id="rId107" Type="http://schemas.openxmlformats.org/officeDocument/2006/relationships/tags" Target="../tags/tag107.xml"/><Relationship Id="rId268" Type="http://schemas.openxmlformats.org/officeDocument/2006/relationships/tags" Target="../tags/tag268.xml"/><Relationship Id="rId289" Type="http://schemas.openxmlformats.org/officeDocument/2006/relationships/tags" Target="../tags/tag289.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314" Type="http://schemas.openxmlformats.org/officeDocument/2006/relationships/tags" Target="../tags/tag314.xml"/><Relationship Id="rId335" Type="http://schemas.openxmlformats.org/officeDocument/2006/relationships/tags" Target="../tags/tag335.xml"/><Relationship Id="rId356" Type="http://schemas.openxmlformats.org/officeDocument/2006/relationships/tags" Target="../tags/tag356.xml"/><Relationship Id="rId377" Type="http://schemas.openxmlformats.org/officeDocument/2006/relationships/tags" Target="../tags/tag377.xml"/><Relationship Id="rId5" Type="http://schemas.openxmlformats.org/officeDocument/2006/relationships/tags" Target="../tags/tag5.xml"/><Relationship Id="rId95" Type="http://schemas.openxmlformats.org/officeDocument/2006/relationships/tags" Target="../tags/tag95.xml"/><Relationship Id="rId160" Type="http://schemas.openxmlformats.org/officeDocument/2006/relationships/tags" Target="../tags/tag160.xml"/><Relationship Id="rId181" Type="http://schemas.openxmlformats.org/officeDocument/2006/relationships/tags" Target="../tags/tag181.xml"/><Relationship Id="rId216" Type="http://schemas.openxmlformats.org/officeDocument/2006/relationships/tags" Target="../tags/tag216.xml"/><Relationship Id="rId237" Type="http://schemas.openxmlformats.org/officeDocument/2006/relationships/tags" Target="../tags/tag237.xml"/><Relationship Id="rId258" Type="http://schemas.openxmlformats.org/officeDocument/2006/relationships/tags" Target="../tags/tag258.xml"/><Relationship Id="rId279" Type="http://schemas.openxmlformats.org/officeDocument/2006/relationships/tags" Target="../tags/tag279.xml"/><Relationship Id="rId22" Type="http://schemas.openxmlformats.org/officeDocument/2006/relationships/tags" Target="../tags/tag22.xml"/><Relationship Id="rId43" Type="http://schemas.openxmlformats.org/officeDocument/2006/relationships/tags" Target="../tags/tag43.xml"/><Relationship Id="rId64" Type="http://schemas.openxmlformats.org/officeDocument/2006/relationships/tags" Target="../tags/tag64.xml"/><Relationship Id="rId118" Type="http://schemas.openxmlformats.org/officeDocument/2006/relationships/tags" Target="../tags/tag118.xml"/><Relationship Id="rId139" Type="http://schemas.openxmlformats.org/officeDocument/2006/relationships/tags" Target="../tags/tag139.xml"/><Relationship Id="rId290" Type="http://schemas.openxmlformats.org/officeDocument/2006/relationships/tags" Target="../tags/tag290.xml"/><Relationship Id="rId304" Type="http://schemas.openxmlformats.org/officeDocument/2006/relationships/tags" Target="../tags/tag304.xml"/><Relationship Id="rId325" Type="http://schemas.openxmlformats.org/officeDocument/2006/relationships/tags" Target="../tags/tag325.xml"/><Relationship Id="rId346" Type="http://schemas.openxmlformats.org/officeDocument/2006/relationships/tags" Target="../tags/tag346.xml"/><Relationship Id="rId367" Type="http://schemas.openxmlformats.org/officeDocument/2006/relationships/tags" Target="../tags/tag367.xml"/><Relationship Id="rId85" Type="http://schemas.openxmlformats.org/officeDocument/2006/relationships/tags" Target="../tags/tag85.xml"/><Relationship Id="rId150" Type="http://schemas.openxmlformats.org/officeDocument/2006/relationships/tags" Target="../tags/tag150.xml"/><Relationship Id="rId171" Type="http://schemas.openxmlformats.org/officeDocument/2006/relationships/tags" Target="../tags/tag171.xml"/><Relationship Id="rId192" Type="http://schemas.openxmlformats.org/officeDocument/2006/relationships/tags" Target="../tags/tag192.xml"/><Relationship Id="rId206" Type="http://schemas.openxmlformats.org/officeDocument/2006/relationships/tags" Target="../tags/tag206.xml"/><Relationship Id="rId227" Type="http://schemas.openxmlformats.org/officeDocument/2006/relationships/tags" Target="../tags/tag227.xml"/><Relationship Id="rId248" Type="http://schemas.openxmlformats.org/officeDocument/2006/relationships/tags" Target="../tags/tag248.xml"/><Relationship Id="rId269" Type="http://schemas.openxmlformats.org/officeDocument/2006/relationships/tags" Target="../tags/tag269.xml"/><Relationship Id="rId12" Type="http://schemas.openxmlformats.org/officeDocument/2006/relationships/tags" Target="../tags/tag12.xml"/><Relationship Id="rId33" Type="http://schemas.openxmlformats.org/officeDocument/2006/relationships/tags" Target="../tags/tag33.xml"/><Relationship Id="rId108" Type="http://schemas.openxmlformats.org/officeDocument/2006/relationships/tags" Target="../tags/tag108.xml"/><Relationship Id="rId129" Type="http://schemas.openxmlformats.org/officeDocument/2006/relationships/tags" Target="../tags/tag129.xml"/><Relationship Id="rId280" Type="http://schemas.openxmlformats.org/officeDocument/2006/relationships/tags" Target="../tags/tag280.xml"/><Relationship Id="rId315" Type="http://schemas.openxmlformats.org/officeDocument/2006/relationships/tags" Target="../tags/tag315.xml"/><Relationship Id="rId336" Type="http://schemas.openxmlformats.org/officeDocument/2006/relationships/tags" Target="../tags/tag336.xml"/><Relationship Id="rId357" Type="http://schemas.openxmlformats.org/officeDocument/2006/relationships/tags" Target="../tags/tag357.xml"/><Relationship Id="rId54" Type="http://schemas.openxmlformats.org/officeDocument/2006/relationships/tags" Target="../tags/tag54.xml"/><Relationship Id="rId75" Type="http://schemas.openxmlformats.org/officeDocument/2006/relationships/tags" Target="../tags/tag75.xml"/><Relationship Id="rId96" Type="http://schemas.openxmlformats.org/officeDocument/2006/relationships/tags" Target="../tags/tag96.xml"/><Relationship Id="rId140" Type="http://schemas.openxmlformats.org/officeDocument/2006/relationships/tags" Target="../tags/tag140.xml"/><Relationship Id="rId161" Type="http://schemas.openxmlformats.org/officeDocument/2006/relationships/tags" Target="../tags/tag161.xml"/><Relationship Id="rId182" Type="http://schemas.openxmlformats.org/officeDocument/2006/relationships/tags" Target="../tags/tag182.xml"/><Relationship Id="rId217" Type="http://schemas.openxmlformats.org/officeDocument/2006/relationships/tags" Target="../tags/tag217.xml"/><Relationship Id="rId378" Type="http://schemas.openxmlformats.org/officeDocument/2006/relationships/tags" Target="../tags/tag378.xml"/><Relationship Id="rId6" Type="http://schemas.openxmlformats.org/officeDocument/2006/relationships/tags" Target="../tags/tag6.xml"/><Relationship Id="rId238" Type="http://schemas.openxmlformats.org/officeDocument/2006/relationships/tags" Target="../tags/tag238.xml"/><Relationship Id="rId259" Type="http://schemas.openxmlformats.org/officeDocument/2006/relationships/tags" Target="../tags/tag259.xml"/><Relationship Id="rId23" Type="http://schemas.openxmlformats.org/officeDocument/2006/relationships/tags" Target="../tags/tag23.xml"/><Relationship Id="rId119" Type="http://schemas.openxmlformats.org/officeDocument/2006/relationships/tags" Target="../tags/tag119.xml"/><Relationship Id="rId270" Type="http://schemas.openxmlformats.org/officeDocument/2006/relationships/tags" Target="../tags/tag270.xml"/><Relationship Id="rId291" Type="http://schemas.openxmlformats.org/officeDocument/2006/relationships/tags" Target="../tags/tag291.xml"/><Relationship Id="rId305" Type="http://schemas.openxmlformats.org/officeDocument/2006/relationships/tags" Target="../tags/tag305.xml"/><Relationship Id="rId326" Type="http://schemas.openxmlformats.org/officeDocument/2006/relationships/tags" Target="../tags/tag326.xml"/><Relationship Id="rId347" Type="http://schemas.openxmlformats.org/officeDocument/2006/relationships/tags" Target="../tags/tag347.xml"/><Relationship Id="rId44" Type="http://schemas.openxmlformats.org/officeDocument/2006/relationships/tags" Target="../tags/tag44.xml"/><Relationship Id="rId65" Type="http://schemas.openxmlformats.org/officeDocument/2006/relationships/tags" Target="../tags/tag65.xml"/><Relationship Id="rId86" Type="http://schemas.openxmlformats.org/officeDocument/2006/relationships/tags" Target="../tags/tag86.xml"/><Relationship Id="rId130" Type="http://schemas.openxmlformats.org/officeDocument/2006/relationships/tags" Target="../tags/tag130.xml"/><Relationship Id="rId151" Type="http://schemas.openxmlformats.org/officeDocument/2006/relationships/tags" Target="../tags/tag151.xml"/><Relationship Id="rId368" Type="http://schemas.openxmlformats.org/officeDocument/2006/relationships/tags" Target="../tags/tag368.xml"/><Relationship Id="rId172" Type="http://schemas.openxmlformats.org/officeDocument/2006/relationships/tags" Target="../tags/tag172.xml"/><Relationship Id="rId193" Type="http://schemas.openxmlformats.org/officeDocument/2006/relationships/tags" Target="../tags/tag193.xml"/><Relationship Id="rId207" Type="http://schemas.openxmlformats.org/officeDocument/2006/relationships/tags" Target="../tags/tag207.xml"/><Relationship Id="rId228" Type="http://schemas.openxmlformats.org/officeDocument/2006/relationships/tags" Target="../tags/tag228.xml"/><Relationship Id="rId249" Type="http://schemas.openxmlformats.org/officeDocument/2006/relationships/tags" Target="../tags/tag249.xml"/><Relationship Id="rId13" Type="http://schemas.openxmlformats.org/officeDocument/2006/relationships/tags" Target="../tags/tag13.xml"/><Relationship Id="rId109" Type="http://schemas.openxmlformats.org/officeDocument/2006/relationships/tags" Target="../tags/tag109.xml"/><Relationship Id="rId260" Type="http://schemas.openxmlformats.org/officeDocument/2006/relationships/tags" Target="../tags/tag260.xml"/><Relationship Id="rId281" Type="http://schemas.openxmlformats.org/officeDocument/2006/relationships/tags" Target="../tags/tag281.xml"/><Relationship Id="rId316" Type="http://schemas.openxmlformats.org/officeDocument/2006/relationships/tags" Target="../tags/tag316.xml"/><Relationship Id="rId337" Type="http://schemas.openxmlformats.org/officeDocument/2006/relationships/tags" Target="../tags/tag337.xml"/><Relationship Id="rId34" Type="http://schemas.openxmlformats.org/officeDocument/2006/relationships/tags" Target="../tags/tag34.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20" Type="http://schemas.openxmlformats.org/officeDocument/2006/relationships/tags" Target="../tags/tag120.xml"/><Relationship Id="rId141" Type="http://schemas.openxmlformats.org/officeDocument/2006/relationships/tags" Target="../tags/tag141.xml"/><Relationship Id="rId358" Type="http://schemas.openxmlformats.org/officeDocument/2006/relationships/tags" Target="../tags/tag358.xml"/><Relationship Id="rId379" Type="http://schemas.openxmlformats.org/officeDocument/2006/relationships/tags" Target="../tags/tag379.xml"/><Relationship Id="rId7" Type="http://schemas.openxmlformats.org/officeDocument/2006/relationships/tags" Target="../tags/tag7.xml"/><Relationship Id="rId162" Type="http://schemas.openxmlformats.org/officeDocument/2006/relationships/tags" Target="../tags/tag162.xml"/><Relationship Id="rId183" Type="http://schemas.openxmlformats.org/officeDocument/2006/relationships/tags" Target="../tags/tag183.xml"/><Relationship Id="rId218" Type="http://schemas.openxmlformats.org/officeDocument/2006/relationships/tags" Target="../tags/tag218.xml"/><Relationship Id="rId239" Type="http://schemas.openxmlformats.org/officeDocument/2006/relationships/tags" Target="../tags/tag239.xml"/><Relationship Id="rId250" Type="http://schemas.openxmlformats.org/officeDocument/2006/relationships/tags" Target="../tags/tag250.xml"/><Relationship Id="rId271" Type="http://schemas.openxmlformats.org/officeDocument/2006/relationships/tags" Target="../tags/tag271.xml"/><Relationship Id="rId292" Type="http://schemas.openxmlformats.org/officeDocument/2006/relationships/tags" Target="../tags/tag292.xml"/><Relationship Id="rId306" Type="http://schemas.openxmlformats.org/officeDocument/2006/relationships/tags" Target="../tags/tag306.xml"/><Relationship Id="rId24" Type="http://schemas.openxmlformats.org/officeDocument/2006/relationships/tags" Target="../tags/tag24.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31" Type="http://schemas.openxmlformats.org/officeDocument/2006/relationships/tags" Target="../tags/tag131.xml"/><Relationship Id="rId327" Type="http://schemas.openxmlformats.org/officeDocument/2006/relationships/tags" Target="../tags/tag327.xml"/><Relationship Id="rId348" Type="http://schemas.openxmlformats.org/officeDocument/2006/relationships/tags" Target="../tags/tag348.xml"/><Relationship Id="rId369" Type="http://schemas.openxmlformats.org/officeDocument/2006/relationships/tags" Target="../tags/tag369.xml"/><Relationship Id="rId152" Type="http://schemas.openxmlformats.org/officeDocument/2006/relationships/tags" Target="../tags/tag152.xml"/><Relationship Id="rId173" Type="http://schemas.openxmlformats.org/officeDocument/2006/relationships/tags" Target="../tags/tag173.xml"/><Relationship Id="rId194" Type="http://schemas.openxmlformats.org/officeDocument/2006/relationships/tags" Target="../tags/tag194.xml"/><Relationship Id="rId208" Type="http://schemas.openxmlformats.org/officeDocument/2006/relationships/tags" Target="../tags/tag208.xml"/><Relationship Id="rId229" Type="http://schemas.openxmlformats.org/officeDocument/2006/relationships/tags" Target="../tags/tag229.xml"/><Relationship Id="rId380" Type="http://schemas.openxmlformats.org/officeDocument/2006/relationships/tags" Target="../tags/tag380.xml"/><Relationship Id="rId240" Type="http://schemas.openxmlformats.org/officeDocument/2006/relationships/tags" Target="../tags/tag240.xml"/><Relationship Id="rId261" Type="http://schemas.openxmlformats.org/officeDocument/2006/relationships/tags" Target="../tags/tag261.xml"/><Relationship Id="rId14" Type="http://schemas.openxmlformats.org/officeDocument/2006/relationships/tags" Target="../tags/tag14.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282" Type="http://schemas.openxmlformats.org/officeDocument/2006/relationships/tags" Target="../tags/tag282.xml"/><Relationship Id="rId317" Type="http://schemas.openxmlformats.org/officeDocument/2006/relationships/tags" Target="../tags/tag317.xml"/><Relationship Id="rId338" Type="http://schemas.openxmlformats.org/officeDocument/2006/relationships/tags" Target="../tags/tag338.xml"/><Relationship Id="rId359" Type="http://schemas.openxmlformats.org/officeDocument/2006/relationships/tags" Target="../tags/tag359.xml"/><Relationship Id="rId8" Type="http://schemas.openxmlformats.org/officeDocument/2006/relationships/tags" Target="../tags/tag8.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184" Type="http://schemas.openxmlformats.org/officeDocument/2006/relationships/tags" Target="../tags/tag184.xml"/><Relationship Id="rId219" Type="http://schemas.openxmlformats.org/officeDocument/2006/relationships/tags" Target="../tags/tag219.xml"/><Relationship Id="rId370" Type="http://schemas.openxmlformats.org/officeDocument/2006/relationships/tags" Target="../tags/tag370.xml"/><Relationship Id="rId230" Type="http://schemas.openxmlformats.org/officeDocument/2006/relationships/tags" Target="../tags/tag230.xml"/><Relationship Id="rId251" Type="http://schemas.openxmlformats.org/officeDocument/2006/relationships/tags" Target="../tags/tag251.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72" Type="http://schemas.openxmlformats.org/officeDocument/2006/relationships/tags" Target="../tags/tag272.xml"/><Relationship Id="rId293" Type="http://schemas.openxmlformats.org/officeDocument/2006/relationships/tags" Target="../tags/tag293.xml"/><Relationship Id="rId307" Type="http://schemas.openxmlformats.org/officeDocument/2006/relationships/tags" Target="../tags/tag307.xml"/><Relationship Id="rId328" Type="http://schemas.openxmlformats.org/officeDocument/2006/relationships/tags" Target="../tags/tag328.xml"/><Relationship Id="rId349" Type="http://schemas.openxmlformats.org/officeDocument/2006/relationships/tags" Target="../tags/tag349.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95" Type="http://schemas.openxmlformats.org/officeDocument/2006/relationships/tags" Target="../tags/tag195.xml"/><Relationship Id="rId209" Type="http://schemas.openxmlformats.org/officeDocument/2006/relationships/tags" Target="../tags/tag209.xml"/><Relationship Id="rId360" Type="http://schemas.openxmlformats.org/officeDocument/2006/relationships/tags" Target="../tags/tag360.xml"/><Relationship Id="rId381" Type="http://schemas.openxmlformats.org/officeDocument/2006/relationships/tags" Target="../tags/tag381.xml"/><Relationship Id="rId220" Type="http://schemas.openxmlformats.org/officeDocument/2006/relationships/tags" Target="../tags/tag220.xml"/><Relationship Id="rId241" Type="http://schemas.openxmlformats.org/officeDocument/2006/relationships/tags" Target="../tags/tag24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262" Type="http://schemas.openxmlformats.org/officeDocument/2006/relationships/tags" Target="../tags/tag262.xml"/><Relationship Id="rId283" Type="http://schemas.openxmlformats.org/officeDocument/2006/relationships/tags" Target="../tags/tag283.xml"/><Relationship Id="rId318" Type="http://schemas.openxmlformats.org/officeDocument/2006/relationships/tags" Target="../tags/tag318.xml"/><Relationship Id="rId339" Type="http://schemas.openxmlformats.org/officeDocument/2006/relationships/tags" Target="../tags/tag339.xml"/><Relationship Id="rId78" Type="http://schemas.openxmlformats.org/officeDocument/2006/relationships/tags" Target="../tags/tag78.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64" Type="http://schemas.openxmlformats.org/officeDocument/2006/relationships/tags" Target="../tags/tag164.xml"/><Relationship Id="rId185" Type="http://schemas.openxmlformats.org/officeDocument/2006/relationships/tags" Target="../tags/tag185.xml"/><Relationship Id="rId350" Type="http://schemas.openxmlformats.org/officeDocument/2006/relationships/tags" Target="../tags/tag350.xml"/><Relationship Id="rId371" Type="http://schemas.openxmlformats.org/officeDocument/2006/relationships/tags" Target="../tags/tag371.xml"/><Relationship Id="rId9" Type="http://schemas.openxmlformats.org/officeDocument/2006/relationships/tags" Target="../tags/tag9.xml"/><Relationship Id="rId210" Type="http://schemas.openxmlformats.org/officeDocument/2006/relationships/tags" Target="../tags/tag210.xml"/><Relationship Id="rId26" Type="http://schemas.openxmlformats.org/officeDocument/2006/relationships/tags" Target="../tags/tag26.xml"/><Relationship Id="rId231" Type="http://schemas.openxmlformats.org/officeDocument/2006/relationships/tags" Target="../tags/tag231.xml"/><Relationship Id="rId252" Type="http://schemas.openxmlformats.org/officeDocument/2006/relationships/tags" Target="../tags/tag252.xml"/><Relationship Id="rId273" Type="http://schemas.openxmlformats.org/officeDocument/2006/relationships/tags" Target="../tags/tag273.xml"/><Relationship Id="rId294" Type="http://schemas.openxmlformats.org/officeDocument/2006/relationships/tags" Target="../tags/tag294.xml"/><Relationship Id="rId308" Type="http://schemas.openxmlformats.org/officeDocument/2006/relationships/tags" Target="../tags/tag308.xml"/><Relationship Id="rId329" Type="http://schemas.openxmlformats.org/officeDocument/2006/relationships/tags" Target="../tags/tag329.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75" Type="http://schemas.openxmlformats.org/officeDocument/2006/relationships/tags" Target="../tags/tag175.xml"/><Relationship Id="rId340" Type="http://schemas.openxmlformats.org/officeDocument/2006/relationships/tags" Target="../tags/tag340.xml"/><Relationship Id="rId361" Type="http://schemas.openxmlformats.org/officeDocument/2006/relationships/tags" Target="../tags/tag361.xml"/><Relationship Id="rId196" Type="http://schemas.openxmlformats.org/officeDocument/2006/relationships/tags" Target="../tags/tag196.xml"/><Relationship Id="rId200" Type="http://schemas.openxmlformats.org/officeDocument/2006/relationships/tags" Target="../tags/tag200.xml"/><Relationship Id="rId382" Type="http://schemas.openxmlformats.org/officeDocument/2006/relationships/slideLayout" Target="../slideLayouts/slideLayout5.xml"/><Relationship Id="rId16" Type="http://schemas.openxmlformats.org/officeDocument/2006/relationships/tags" Target="../tags/tag16.xml"/><Relationship Id="rId221" Type="http://schemas.openxmlformats.org/officeDocument/2006/relationships/tags" Target="../tags/tag221.xml"/><Relationship Id="rId242" Type="http://schemas.openxmlformats.org/officeDocument/2006/relationships/tags" Target="../tags/tag242.xml"/><Relationship Id="rId263" Type="http://schemas.openxmlformats.org/officeDocument/2006/relationships/tags" Target="../tags/tag263.xml"/><Relationship Id="rId284" Type="http://schemas.openxmlformats.org/officeDocument/2006/relationships/tags" Target="../tags/tag284.xml"/><Relationship Id="rId319" Type="http://schemas.openxmlformats.org/officeDocument/2006/relationships/tags" Target="../tags/tag319.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330" Type="http://schemas.openxmlformats.org/officeDocument/2006/relationships/tags" Target="../tags/tag330.xml"/><Relationship Id="rId90" Type="http://schemas.openxmlformats.org/officeDocument/2006/relationships/tags" Target="../tags/tag90.xml"/><Relationship Id="rId165" Type="http://schemas.openxmlformats.org/officeDocument/2006/relationships/tags" Target="../tags/tag165.xml"/><Relationship Id="rId186" Type="http://schemas.openxmlformats.org/officeDocument/2006/relationships/tags" Target="../tags/tag186.xml"/><Relationship Id="rId351" Type="http://schemas.openxmlformats.org/officeDocument/2006/relationships/tags" Target="../tags/tag351.xml"/><Relationship Id="rId372" Type="http://schemas.openxmlformats.org/officeDocument/2006/relationships/tags" Target="../tags/tag372.xml"/><Relationship Id="rId211" Type="http://schemas.openxmlformats.org/officeDocument/2006/relationships/tags" Target="../tags/tag211.xml"/><Relationship Id="rId232" Type="http://schemas.openxmlformats.org/officeDocument/2006/relationships/tags" Target="../tags/tag232.xml"/><Relationship Id="rId253" Type="http://schemas.openxmlformats.org/officeDocument/2006/relationships/tags" Target="../tags/tag253.xml"/><Relationship Id="rId274" Type="http://schemas.openxmlformats.org/officeDocument/2006/relationships/tags" Target="../tags/tag274.xml"/><Relationship Id="rId295" Type="http://schemas.openxmlformats.org/officeDocument/2006/relationships/tags" Target="../tags/tag295.xml"/><Relationship Id="rId309" Type="http://schemas.openxmlformats.org/officeDocument/2006/relationships/tags" Target="../tags/tag309.xml"/><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320" Type="http://schemas.openxmlformats.org/officeDocument/2006/relationships/tags" Target="../tags/tag320.xml"/><Relationship Id="rId80" Type="http://schemas.openxmlformats.org/officeDocument/2006/relationships/tags" Target="../tags/tag80.xml"/><Relationship Id="rId155" Type="http://schemas.openxmlformats.org/officeDocument/2006/relationships/tags" Target="../tags/tag155.xml"/><Relationship Id="rId176" Type="http://schemas.openxmlformats.org/officeDocument/2006/relationships/tags" Target="../tags/tag176.xml"/><Relationship Id="rId197" Type="http://schemas.openxmlformats.org/officeDocument/2006/relationships/tags" Target="../tags/tag197.xml"/><Relationship Id="rId341" Type="http://schemas.openxmlformats.org/officeDocument/2006/relationships/tags" Target="../tags/tag341.xml"/><Relationship Id="rId362" Type="http://schemas.openxmlformats.org/officeDocument/2006/relationships/tags" Target="../tags/tag362.xml"/><Relationship Id="rId383" Type="http://schemas.openxmlformats.org/officeDocument/2006/relationships/notesSlide" Target="../notesSlides/notesSlide4.xml"/><Relationship Id="rId201" Type="http://schemas.openxmlformats.org/officeDocument/2006/relationships/tags" Target="../tags/tag201.xml"/><Relationship Id="rId222" Type="http://schemas.openxmlformats.org/officeDocument/2006/relationships/tags" Target="../tags/tag222.xml"/><Relationship Id="rId243" Type="http://schemas.openxmlformats.org/officeDocument/2006/relationships/tags" Target="../tags/tag243.xml"/><Relationship Id="rId264" Type="http://schemas.openxmlformats.org/officeDocument/2006/relationships/tags" Target="../tags/tag264.xml"/><Relationship Id="rId285" Type="http://schemas.openxmlformats.org/officeDocument/2006/relationships/tags" Target="../tags/tag285.xml"/><Relationship Id="rId17" Type="http://schemas.openxmlformats.org/officeDocument/2006/relationships/tags" Target="../tags/tag17.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24" Type="http://schemas.openxmlformats.org/officeDocument/2006/relationships/tags" Target="../tags/tag124.xml"/><Relationship Id="rId310" Type="http://schemas.openxmlformats.org/officeDocument/2006/relationships/tags" Target="../tags/tag310.xml"/><Relationship Id="rId70" Type="http://schemas.openxmlformats.org/officeDocument/2006/relationships/tags" Target="../tags/tag70.xml"/><Relationship Id="rId91" Type="http://schemas.openxmlformats.org/officeDocument/2006/relationships/tags" Target="../tags/tag91.xml"/><Relationship Id="rId145" Type="http://schemas.openxmlformats.org/officeDocument/2006/relationships/tags" Target="../tags/tag145.xml"/><Relationship Id="rId166" Type="http://schemas.openxmlformats.org/officeDocument/2006/relationships/tags" Target="../tags/tag166.xml"/><Relationship Id="rId187" Type="http://schemas.openxmlformats.org/officeDocument/2006/relationships/tags" Target="../tags/tag187.xml"/><Relationship Id="rId331" Type="http://schemas.openxmlformats.org/officeDocument/2006/relationships/tags" Target="../tags/tag331.xml"/><Relationship Id="rId352" Type="http://schemas.openxmlformats.org/officeDocument/2006/relationships/tags" Target="../tags/tag352.xml"/><Relationship Id="rId373" Type="http://schemas.openxmlformats.org/officeDocument/2006/relationships/tags" Target="../tags/tag373.xml"/><Relationship Id="rId1" Type="http://schemas.openxmlformats.org/officeDocument/2006/relationships/tags" Target="../tags/tag1.xml"/><Relationship Id="rId212" Type="http://schemas.openxmlformats.org/officeDocument/2006/relationships/tags" Target="../tags/tag212.xml"/><Relationship Id="rId233" Type="http://schemas.openxmlformats.org/officeDocument/2006/relationships/tags" Target="../tags/tag233.xml"/><Relationship Id="rId254" Type="http://schemas.openxmlformats.org/officeDocument/2006/relationships/tags" Target="../tags/tag254.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275" Type="http://schemas.openxmlformats.org/officeDocument/2006/relationships/tags" Target="../tags/tag275.xml"/><Relationship Id="rId296" Type="http://schemas.openxmlformats.org/officeDocument/2006/relationships/tags" Target="../tags/tag296.xml"/><Relationship Id="rId300" Type="http://schemas.openxmlformats.org/officeDocument/2006/relationships/tags" Target="../tags/tag300.xml"/><Relationship Id="rId60" Type="http://schemas.openxmlformats.org/officeDocument/2006/relationships/tags" Target="../tags/tag60.xml"/><Relationship Id="rId81" Type="http://schemas.openxmlformats.org/officeDocument/2006/relationships/tags" Target="../tags/tag81.xml"/><Relationship Id="rId135" Type="http://schemas.openxmlformats.org/officeDocument/2006/relationships/tags" Target="../tags/tag135.xml"/><Relationship Id="rId156" Type="http://schemas.openxmlformats.org/officeDocument/2006/relationships/tags" Target="../tags/tag156.xml"/><Relationship Id="rId177" Type="http://schemas.openxmlformats.org/officeDocument/2006/relationships/tags" Target="../tags/tag177.xml"/><Relationship Id="rId198" Type="http://schemas.openxmlformats.org/officeDocument/2006/relationships/tags" Target="../tags/tag198.xml"/><Relationship Id="rId321" Type="http://schemas.openxmlformats.org/officeDocument/2006/relationships/tags" Target="../tags/tag321.xml"/><Relationship Id="rId342" Type="http://schemas.openxmlformats.org/officeDocument/2006/relationships/tags" Target="../tags/tag342.xml"/><Relationship Id="rId363" Type="http://schemas.openxmlformats.org/officeDocument/2006/relationships/tags" Target="../tags/tag363.xml"/><Relationship Id="rId202" Type="http://schemas.openxmlformats.org/officeDocument/2006/relationships/tags" Target="../tags/tag202.xml"/><Relationship Id="rId223" Type="http://schemas.openxmlformats.org/officeDocument/2006/relationships/tags" Target="../tags/tag223.xml"/><Relationship Id="rId244" Type="http://schemas.openxmlformats.org/officeDocument/2006/relationships/tags" Target="../tags/tag244.xml"/><Relationship Id="rId18" Type="http://schemas.openxmlformats.org/officeDocument/2006/relationships/tags" Target="../tags/tag18.xml"/><Relationship Id="rId39" Type="http://schemas.openxmlformats.org/officeDocument/2006/relationships/tags" Target="../tags/tag39.xml"/><Relationship Id="rId265" Type="http://schemas.openxmlformats.org/officeDocument/2006/relationships/tags" Target="../tags/tag265.xml"/><Relationship Id="rId286" Type="http://schemas.openxmlformats.org/officeDocument/2006/relationships/tags" Target="../tags/tag286.xml"/><Relationship Id="rId50" Type="http://schemas.openxmlformats.org/officeDocument/2006/relationships/tags" Target="../tags/tag50.xml"/><Relationship Id="rId104" Type="http://schemas.openxmlformats.org/officeDocument/2006/relationships/tags" Target="../tags/tag104.xml"/><Relationship Id="rId125" Type="http://schemas.openxmlformats.org/officeDocument/2006/relationships/tags" Target="../tags/tag125.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311" Type="http://schemas.openxmlformats.org/officeDocument/2006/relationships/tags" Target="../tags/tag311.xml"/><Relationship Id="rId332" Type="http://schemas.openxmlformats.org/officeDocument/2006/relationships/tags" Target="../tags/tag332.xml"/><Relationship Id="rId353" Type="http://schemas.openxmlformats.org/officeDocument/2006/relationships/tags" Target="../tags/tag353.xml"/><Relationship Id="rId374" Type="http://schemas.openxmlformats.org/officeDocument/2006/relationships/tags" Target="../tags/tag374.xml"/><Relationship Id="rId71" Type="http://schemas.openxmlformats.org/officeDocument/2006/relationships/tags" Target="../tags/tag71.xml"/><Relationship Id="rId92" Type="http://schemas.openxmlformats.org/officeDocument/2006/relationships/tags" Target="../tags/tag92.xml"/><Relationship Id="rId213" Type="http://schemas.openxmlformats.org/officeDocument/2006/relationships/tags" Target="../tags/tag213.xml"/><Relationship Id="rId234" Type="http://schemas.openxmlformats.org/officeDocument/2006/relationships/tags" Target="../tags/tag234.xml"/><Relationship Id="rId2" Type="http://schemas.openxmlformats.org/officeDocument/2006/relationships/tags" Target="../tags/tag2.xml"/><Relationship Id="rId29" Type="http://schemas.openxmlformats.org/officeDocument/2006/relationships/tags" Target="../tags/tag29.xml"/><Relationship Id="rId255" Type="http://schemas.openxmlformats.org/officeDocument/2006/relationships/tags" Target="../tags/tag255.xml"/><Relationship Id="rId276" Type="http://schemas.openxmlformats.org/officeDocument/2006/relationships/tags" Target="../tags/tag276.xml"/><Relationship Id="rId297" Type="http://schemas.openxmlformats.org/officeDocument/2006/relationships/tags" Target="../tags/tag297.xml"/><Relationship Id="rId40" Type="http://schemas.openxmlformats.org/officeDocument/2006/relationships/tags" Target="../tags/tag40.xml"/><Relationship Id="rId115" Type="http://schemas.openxmlformats.org/officeDocument/2006/relationships/tags" Target="../tags/tag115.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301" Type="http://schemas.openxmlformats.org/officeDocument/2006/relationships/tags" Target="../tags/tag301.xml"/><Relationship Id="rId322" Type="http://schemas.openxmlformats.org/officeDocument/2006/relationships/tags" Target="../tags/tag322.xml"/><Relationship Id="rId343" Type="http://schemas.openxmlformats.org/officeDocument/2006/relationships/tags" Target="../tags/tag343.xml"/><Relationship Id="rId364" Type="http://schemas.openxmlformats.org/officeDocument/2006/relationships/tags" Target="../tags/tag364.xml"/><Relationship Id="rId61" Type="http://schemas.openxmlformats.org/officeDocument/2006/relationships/tags" Target="../tags/tag61.xml"/><Relationship Id="rId82" Type="http://schemas.openxmlformats.org/officeDocument/2006/relationships/tags" Target="../tags/tag82.xml"/><Relationship Id="rId199" Type="http://schemas.openxmlformats.org/officeDocument/2006/relationships/tags" Target="../tags/tag199.xml"/><Relationship Id="rId203" Type="http://schemas.openxmlformats.org/officeDocument/2006/relationships/tags" Target="../tags/tag203.xml"/><Relationship Id="rId19" Type="http://schemas.openxmlformats.org/officeDocument/2006/relationships/tags" Target="../tags/tag19.xml"/><Relationship Id="rId224" Type="http://schemas.openxmlformats.org/officeDocument/2006/relationships/tags" Target="../tags/tag224.xml"/><Relationship Id="rId245" Type="http://schemas.openxmlformats.org/officeDocument/2006/relationships/tags" Target="../tags/tag245.xml"/><Relationship Id="rId266" Type="http://schemas.openxmlformats.org/officeDocument/2006/relationships/tags" Target="../tags/tag266.xml"/><Relationship Id="rId287" Type="http://schemas.openxmlformats.org/officeDocument/2006/relationships/tags" Target="../tags/tag287.xml"/><Relationship Id="rId30" Type="http://schemas.openxmlformats.org/officeDocument/2006/relationships/tags" Target="../tags/tag3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312" Type="http://schemas.openxmlformats.org/officeDocument/2006/relationships/tags" Target="../tags/tag312.xml"/><Relationship Id="rId333" Type="http://schemas.openxmlformats.org/officeDocument/2006/relationships/tags" Target="../tags/tag333.xml"/><Relationship Id="rId354" Type="http://schemas.openxmlformats.org/officeDocument/2006/relationships/tags" Target="../tags/tag354.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189" Type="http://schemas.openxmlformats.org/officeDocument/2006/relationships/tags" Target="../tags/tag189.xml"/><Relationship Id="rId375" Type="http://schemas.openxmlformats.org/officeDocument/2006/relationships/tags" Target="../tags/tag375.xml"/><Relationship Id="rId3" Type="http://schemas.openxmlformats.org/officeDocument/2006/relationships/tags" Target="../tags/tag3.xml"/><Relationship Id="rId214" Type="http://schemas.openxmlformats.org/officeDocument/2006/relationships/tags" Target="../tags/tag214.xml"/><Relationship Id="rId235" Type="http://schemas.openxmlformats.org/officeDocument/2006/relationships/tags" Target="../tags/tag235.xml"/><Relationship Id="rId256" Type="http://schemas.openxmlformats.org/officeDocument/2006/relationships/tags" Target="../tags/tag256.xml"/><Relationship Id="rId277" Type="http://schemas.openxmlformats.org/officeDocument/2006/relationships/tags" Target="../tags/tag277.xml"/><Relationship Id="rId298" Type="http://schemas.openxmlformats.org/officeDocument/2006/relationships/tags" Target="../tags/tag298.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302" Type="http://schemas.openxmlformats.org/officeDocument/2006/relationships/tags" Target="../tags/tag302.xml"/><Relationship Id="rId323" Type="http://schemas.openxmlformats.org/officeDocument/2006/relationships/tags" Target="../tags/tag323.xml"/><Relationship Id="rId344" Type="http://schemas.openxmlformats.org/officeDocument/2006/relationships/tags" Target="../tags/tag344.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179" Type="http://schemas.openxmlformats.org/officeDocument/2006/relationships/tags" Target="../tags/tag179.xml"/><Relationship Id="rId365" Type="http://schemas.openxmlformats.org/officeDocument/2006/relationships/tags" Target="../tags/tag365.xml"/><Relationship Id="rId190" Type="http://schemas.openxmlformats.org/officeDocument/2006/relationships/tags" Target="../tags/tag190.xml"/><Relationship Id="rId204" Type="http://schemas.openxmlformats.org/officeDocument/2006/relationships/tags" Target="../tags/tag204.xml"/><Relationship Id="rId225" Type="http://schemas.openxmlformats.org/officeDocument/2006/relationships/tags" Target="../tags/tag225.xml"/><Relationship Id="rId246" Type="http://schemas.openxmlformats.org/officeDocument/2006/relationships/tags" Target="../tags/tag246.xml"/><Relationship Id="rId267" Type="http://schemas.openxmlformats.org/officeDocument/2006/relationships/tags" Target="../tags/tag267.xml"/><Relationship Id="rId288" Type="http://schemas.openxmlformats.org/officeDocument/2006/relationships/tags" Target="../tags/tag288.xml"/><Relationship Id="rId106" Type="http://schemas.openxmlformats.org/officeDocument/2006/relationships/tags" Target="../tags/tag106.xml"/><Relationship Id="rId127" Type="http://schemas.openxmlformats.org/officeDocument/2006/relationships/tags" Target="../tags/tag127.xml"/><Relationship Id="rId313" Type="http://schemas.openxmlformats.org/officeDocument/2006/relationships/tags" Target="../tags/tag313.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94" Type="http://schemas.openxmlformats.org/officeDocument/2006/relationships/tags" Target="../tags/tag94.xml"/><Relationship Id="rId148" Type="http://schemas.openxmlformats.org/officeDocument/2006/relationships/tags" Target="../tags/tag148.xml"/><Relationship Id="rId169" Type="http://schemas.openxmlformats.org/officeDocument/2006/relationships/tags" Target="../tags/tag169.xml"/><Relationship Id="rId334" Type="http://schemas.openxmlformats.org/officeDocument/2006/relationships/tags" Target="../tags/tag334.xml"/><Relationship Id="rId355" Type="http://schemas.openxmlformats.org/officeDocument/2006/relationships/tags" Target="../tags/tag355.xml"/><Relationship Id="rId376" Type="http://schemas.openxmlformats.org/officeDocument/2006/relationships/tags" Target="../tags/tag376.xml"/><Relationship Id="rId4" Type="http://schemas.openxmlformats.org/officeDocument/2006/relationships/tags" Target="../tags/tag4.xml"/><Relationship Id="rId180" Type="http://schemas.openxmlformats.org/officeDocument/2006/relationships/tags" Target="../tags/tag180.xml"/><Relationship Id="rId215" Type="http://schemas.openxmlformats.org/officeDocument/2006/relationships/tags" Target="../tags/tag215.xml"/><Relationship Id="rId236" Type="http://schemas.openxmlformats.org/officeDocument/2006/relationships/tags" Target="../tags/tag236.xml"/><Relationship Id="rId257" Type="http://schemas.openxmlformats.org/officeDocument/2006/relationships/tags" Target="../tags/tag257.xml"/><Relationship Id="rId278" Type="http://schemas.openxmlformats.org/officeDocument/2006/relationships/tags" Target="../tags/tag2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June, 2014</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Select Dividend Indices</a:t>
            </a:r>
            <a:r>
              <a:rPr lang="en-US" sz="1800" dirty="0" smtClean="0"/>
              <a:t/>
            </a:r>
            <a:br>
              <a:rPr lang="en-US" sz="1800" dirty="0" smtClean="0"/>
            </a:br>
            <a:endParaRPr lang="en-US" dirty="0"/>
          </a:p>
        </p:txBody>
      </p:sp>
    </p:spTree>
    <p:extLst>
      <p:ext uri="{BB962C8B-B14F-4D97-AF65-F5344CB8AC3E}">
        <p14:creationId xmlns:p14="http://schemas.microsoft.com/office/powerpoint/2010/main" val="968985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a:t>
            </a:r>
            <a:endParaRPr lang="de-DE" sz="1200" b="1" dirty="0" smtClean="0">
              <a:solidFill>
                <a:srgbClr val="D80F5F"/>
              </a:solidFill>
            </a:endParaRPr>
          </a:p>
        </p:txBody>
      </p:sp>
    </p:spTree>
    <p:extLst>
      <p:ext uri="{BB962C8B-B14F-4D97-AF65-F5344CB8AC3E}">
        <p14:creationId xmlns:p14="http://schemas.microsoft.com/office/powerpoint/2010/main" val="1526880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a:t>
            </a:r>
            <a:endParaRPr lang="de-DE" sz="1200" b="1" dirty="0" smtClean="0">
              <a:solidFill>
                <a:srgbClr val="D80F5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Overview STOXX Select Dividend </a:t>
            </a:r>
            <a:r>
              <a:rPr lang="en-US" dirty="0" smtClean="0"/>
              <a:t>Indices</a:t>
            </a:r>
          </a:p>
        </p:txBody>
      </p:sp>
      <p:sp>
        <p:nvSpPr>
          <p:cNvPr id="58385" name="Rectangle 4"/>
          <p:cNvSpPr>
            <a:spLocks noChangeArrowheads="1"/>
          </p:cNvSpPr>
          <p:nvPr/>
        </p:nvSpPr>
        <p:spPr bwMode="auto">
          <a:xfrm>
            <a:off x="2296886" y="1837382"/>
            <a:ext cx="7226527" cy="504172"/>
          </a:xfrm>
          <a:prstGeom prst="rect">
            <a:avLst/>
          </a:prstGeom>
          <a:noFill/>
          <a:ln w="9525">
            <a:noFill/>
            <a:miter lim="800000"/>
            <a:headEnd/>
            <a:tailEnd/>
          </a:ln>
        </p:spPr>
        <p:txBody>
          <a:bodyPr wrap="square" lIns="0" tIns="36000" rIns="0" bIns="0">
            <a:spAutoFit/>
          </a:bodyPr>
          <a:lstStyle/>
          <a:p>
            <a:pPr marL="190500" lvl="1" indent="-188913" algn="l">
              <a:lnSpc>
                <a:spcPct val="95000"/>
              </a:lnSpc>
              <a:spcBef>
                <a:spcPct val="0"/>
              </a:spcBef>
              <a:spcAft>
                <a:spcPts val="600"/>
              </a:spcAft>
              <a:buFont typeface="Arial" charset="0"/>
              <a:buChar char="»"/>
            </a:pPr>
            <a:r>
              <a:rPr lang="en-US" sz="1600" b="0" dirty="0" smtClean="0">
                <a:solidFill>
                  <a:prstClr val="black"/>
                </a:solidFill>
              </a:rPr>
              <a:t>In </a:t>
            </a:r>
            <a:r>
              <a:rPr lang="en-US" sz="1600" b="0" dirty="0">
                <a:solidFill>
                  <a:prstClr val="black"/>
                </a:solidFill>
              </a:rPr>
              <a:t>today’s low </a:t>
            </a:r>
            <a:r>
              <a:rPr lang="en-US" sz="1600" b="0" dirty="0" smtClean="0">
                <a:solidFill>
                  <a:prstClr val="black"/>
                </a:solidFill>
              </a:rPr>
              <a:t>bond yield environment, many investors seek to generate income from dividends at positive yield spreads</a:t>
            </a:r>
            <a:endParaRPr lang="en-US" sz="1600" b="0" dirty="0">
              <a:solidFill>
                <a:prstClr val="black"/>
              </a:solidFill>
            </a:endParaRPr>
          </a:p>
        </p:txBody>
      </p:sp>
      <p:sp>
        <p:nvSpPr>
          <p:cNvPr id="58386" name="Rectangle 2"/>
          <p:cNvSpPr>
            <a:spLocks noChangeArrowheads="1"/>
          </p:cNvSpPr>
          <p:nvPr/>
        </p:nvSpPr>
        <p:spPr bwMode="auto">
          <a:xfrm>
            <a:off x="376010" y="1837381"/>
            <a:ext cx="1728000" cy="504174"/>
          </a:xfrm>
          <a:prstGeom prst="rect">
            <a:avLst/>
          </a:prstGeom>
          <a:solidFill>
            <a:schemeClr val="accent2"/>
          </a:solidFill>
          <a:ln w="12700" algn="ctr">
            <a:solidFill>
              <a:schemeClr val="accent2"/>
            </a:solidFill>
            <a:miter lim="800000"/>
            <a:headEnd/>
            <a:tailEnd/>
          </a:ln>
        </p:spPr>
        <p:txBody>
          <a:bodyPr lIns="72000" tIns="36000" rIns="0" bIns="0"/>
          <a:lstStyle/>
          <a:p>
            <a:pPr algn="l">
              <a:spcBef>
                <a:spcPct val="0"/>
              </a:spcBef>
            </a:pPr>
            <a:r>
              <a:rPr lang="en-US" sz="1600" dirty="0" smtClean="0">
                <a:solidFill>
                  <a:prstClr val="white"/>
                </a:solidFill>
              </a:rPr>
              <a:t>Investment case</a:t>
            </a:r>
            <a:endParaRPr lang="en-US" sz="1600" dirty="0">
              <a:solidFill>
                <a:prstClr val="white"/>
              </a:solidFill>
            </a:endParaRPr>
          </a:p>
        </p:txBody>
      </p:sp>
      <p:sp>
        <p:nvSpPr>
          <p:cNvPr id="58372" name="Line 6"/>
          <p:cNvSpPr>
            <a:spLocks noChangeShapeType="1"/>
          </p:cNvSpPr>
          <p:nvPr/>
        </p:nvSpPr>
        <p:spPr bwMode="auto">
          <a:xfrm>
            <a:off x="376010" y="2446515"/>
            <a:ext cx="9158288" cy="0"/>
          </a:xfrm>
          <a:prstGeom prst="line">
            <a:avLst/>
          </a:prstGeom>
          <a:noFill/>
          <a:ln w="19050">
            <a:solidFill>
              <a:schemeClr val="tx2"/>
            </a:solidFill>
            <a:round/>
            <a:headEnd/>
            <a:tailEnd/>
          </a:ln>
        </p:spPr>
        <p:txBody>
          <a:bodyPr wrap="none" lIns="0" tIns="0" rIns="0" bIns="0">
            <a:spAutoFit/>
          </a:bodyPr>
          <a:lstStyle/>
          <a:p>
            <a:endParaRPr lang="en-US" dirty="0">
              <a:solidFill>
                <a:prstClr val="black"/>
              </a:solidFill>
            </a:endParaRPr>
          </a:p>
        </p:txBody>
      </p:sp>
      <p:sp>
        <p:nvSpPr>
          <p:cNvPr id="58383" name="Rectangle 9"/>
          <p:cNvSpPr>
            <a:spLocks noChangeArrowheads="1"/>
          </p:cNvSpPr>
          <p:nvPr/>
        </p:nvSpPr>
        <p:spPr bwMode="auto">
          <a:xfrm>
            <a:off x="2296886" y="2551475"/>
            <a:ext cx="7226527" cy="2167704"/>
          </a:xfrm>
          <a:prstGeom prst="rect">
            <a:avLst/>
          </a:prstGeom>
          <a:noFill/>
          <a:ln w="9525">
            <a:noFill/>
            <a:miter lim="800000"/>
            <a:headEnd/>
            <a:tailEnd/>
          </a:ln>
        </p:spPr>
        <p:txBody>
          <a:bodyPr wrap="square" lIns="0" tIns="36000" rIns="0" bIns="0">
            <a:spAutoFit/>
          </a:bodyPr>
          <a:lstStyle/>
          <a:p>
            <a:pPr marL="190500" lvl="1" indent="-188913" algn="l">
              <a:lnSpc>
                <a:spcPct val="95000"/>
              </a:lnSpc>
              <a:spcBef>
                <a:spcPct val="0"/>
              </a:spcBef>
              <a:spcAft>
                <a:spcPts val="600"/>
              </a:spcAft>
              <a:buFont typeface="Arial" charset="0"/>
              <a:buChar char="»"/>
            </a:pPr>
            <a:r>
              <a:rPr lang="en-US" sz="1600" b="0" dirty="0" smtClean="0">
                <a:solidFill>
                  <a:prstClr val="black"/>
                </a:solidFill>
              </a:rPr>
              <a:t>The regional STOXX </a:t>
            </a:r>
            <a:r>
              <a:rPr lang="en-US" sz="1600" b="0" dirty="0">
                <a:solidFill>
                  <a:prstClr val="black"/>
                </a:solidFill>
              </a:rPr>
              <a:t>Select Dividend indices are derived from </a:t>
            </a:r>
            <a:r>
              <a:rPr lang="en-US" sz="1600" b="0" dirty="0" smtClean="0">
                <a:solidFill>
                  <a:prstClr val="black"/>
                </a:solidFill>
              </a:rPr>
              <a:t>regional benchmark indices and cover </a:t>
            </a:r>
            <a:r>
              <a:rPr lang="en-US" sz="1600" b="0" dirty="0">
                <a:solidFill>
                  <a:prstClr val="black"/>
                </a:solidFill>
              </a:rPr>
              <a:t>a fixed number of stocks which represent the </a:t>
            </a:r>
            <a:r>
              <a:rPr lang="en-US" sz="1600" b="0" dirty="0" smtClean="0">
                <a:solidFill>
                  <a:prstClr val="black"/>
                </a:solidFill>
              </a:rPr>
              <a:t>highest-yielding stocks </a:t>
            </a:r>
            <a:r>
              <a:rPr lang="en-US" sz="1600" b="0" dirty="0">
                <a:solidFill>
                  <a:prstClr val="black"/>
                </a:solidFill>
              </a:rPr>
              <a:t>relative to their home markets </a:t>
            </a:r>
            <a:endParaRPr lang="en-US" sz="1600" b="0" dirty="0" smtClean="0">
              <a:solidFill>
                <a:prstClr val="black"/>
              </a:solidFill>
            </a:endParaRPr>
          </a:p>
          <a:p>
            <a:pPr marL="190500" lvl="1" indent="-188913" algn="l">
              <a:lnSpc>
                <a:spcPct val="95000"/>
              </a:lnSpc>
              <a:spcBef>
                <a:spcPct val="0"/>
              </a:spcBef>
              <a:spcAft>
                <a:spcPts val="600"/>
              </a:spcAft>
              <a:buFont typeface="Arial" charset="0"/>
              <a:buChar char="»"/>
            </a:pPr>
            <a:r>
              <a:rPr lang="en-US" sz="1600" b="0" dirty="0" smtClean="0">
                <a:solidFill>
                  <a:prstClr val="black"/>
                </a:solidFill>
              </a:rPr>
              <a:t>The </a:t>
            </a:r>
            <a:r>
              <a:rPr lang="en-US" sz="1600" b="0" dirty="0">
                <a:solidFill>
                  <a:prstClr val="black"/>
                </a:solidFill>
              </a:rPr>
              <a:t>STOXX Global Select Dividend 100 Index is the combination of the three regional STOXX Select Dividend Indices for </a:t>
            </a:r>
            <a:r>
              <a:rPr lang="en-US" sz="1600" b="0" dirty="0" smtClean="0">
                <a:solidFill>
                  <a:prstClr val="black"/>
                </a:solidFill>
              </a:rPr>
              <a:t>North </a:t>
            </a:r>
            <a:r>
              <a:rPr lang="en-US" sz="1600" b="0" dirty="0">
                <a:solidFill>
                  <a:prstClr val="black"/>
                </a:solidFill>
              </a:rPr>
              <a:t>America, Europe and </a:t>
            </a:r>
            <a:r>
              <a:rPr lang="en-US" sz="1600" b="0" dirty="0" smtClean="0">
                <a:solidFill>
                  <a:prstClr val="black"/>
                </a:solidFill>
              </a:rPr>
              <a:t>Asia/Pacific</a:t>
            </a:r>
            <a:endParaRPr lang="en-US" sz="1600" b="0" dirty="0">
              <a:solidFill>
                <a:prstClr val="black"/>
              </a:solidFill>
            </a:endParaRPr>
          </a:p>
          <a:p>
            <a:pPr marL="190500" lvl="1" indent="-188913" algn="l">
              <a:lnSpc>
                <a:spcPct val="95000"/>
              </a:lnSpc>
              <a:spcBef>
                <a:spcPct val="0"/>
              </a:spcBef>
              <a:spcAft>
                <a:spcPts val="600"/>
              </a:spcAft>
              <a:buFont typeface="Arial" charset="0"/>
              <a:buChar char="»"/>
            </a:pPr>
            <a:r>
              <a:rPr lang="en-US" sz="1600" b="0" dirty="0">
                <a:solidFill>
                  <a:prstClr val="black"/>
                </a:solidFill>
              </a:rPr>
              <a:t>Components are weighted according to net dividend </a:t>
            </a:r>
            <a:r>
              <a:rPr lang="en-US" sz="1600" b="0" dirty="0" smtClean="0">
                <a:solidFill>
                  <a:prstClr val="black"/>
                </a:solidFill>
              </a:rPr>
              <a:t>yields</a:t>
            </a:r>
            <a:endParaRPr lang="en-US" sz="1600" b="0" dirty="0">
              <a:solidFill>
                <a:prstClr val="black"/>
              </a:solidFill>
            </a:endParaRPr>
          </a:p>
          <a:p>
            <a:pPr marL="190500" lvl="1" indent="-188913" algn="l">
              <a:lnSpc>
                <a:spcPct val="95000"/>
              </a:lnSpc>
              <a:spcBef>
                <a:spcPct val="0"/>
              </a:spcBef>
              <a:spcAft>
                <a:spcPts val="600"/>
              </a:spcAft>
              <a:buFont typeface="Arial" charset="0"/>
              <a:buChar char="»"/>
            </a:pPr>
            <a:endParaRPr lang="en-US" b="0" dirty="0">
              <a:solidFill>
                <a:prstClr val="black"/>
              </a:solidFill>
            </a:endParaRPr>
          </a:p>
        </p:txBody>
      </p:sp>
      <p:sp>
        <p:nvSpPr>
          <p:cNvPr id="58384" name="Rectangle 2"/>
          <p:cNvSpPr>
            <a:spLocks noChangeArrowheads="1"/>
          </p:cNvSpPr>
          <p:nvPr/>
        </p:nvSpPr>
        <p:spPr bwMode="auto">
          <a:xfrm>
            <a:off x="376010" y="2551475"/>
            <a:ext cx="1728000" cy="2231298"/>
          </a:xfrm>
          <a:prstGeom prst="rect">
            <a:avLst/>
          </a:prstGeom>
          <a:solidFill>
            <a:schemeClr val="accent2"/>
          </a:solidFill>
          <a:ln w="12700" algn="ctr">
            <a:solidFill>
              <a:schemeClr val="accent2"/>
            </a:solidFill>
            <a:miter lim="800000"/>
            <a:headEnd/>
            <a:tailEnd/>
          </a:ln>
        </p:spPr>
        <p:txBody>
          <a:bodyPr lIns="72000" tIns="36000" rIns="0" bIns="0"/>
          <a:lstStyle/>
          <a:p>
            <a:pPr algn="l">
              <a:spcBef>
                <a:spcPct val="0"/>
              </a:spcBef>
            </a:pPr>
            <a:r>
              <a:rPr lang="en-US" sz="1600" dirty="0" smtClean="0">
                <a:solidFill>
                  <a:prstClr val="white"/>
                </a:solidFill>
              </a:rPr>
              <a:t>Methodology</a:t>
            </a:r>
            <a:endParaRPr lang="en-US" sz="1600" dirty="0">
              <a:solidFill>
                <a:prstClr val="white"/>
              </a:solidFill>
            </a:endParaRPr>
          </a:p>
        </p:txBody>
      </p:sp>
      <p:sp>
        <p:nvSpPr>
          <p:cNvPr id="9" name="Rectangle 2"/>
          <p:cNvSpPr>
            <a:spLocks noChangeArrowheads="1"/>
          </p:cNvSpPr>
          <p:nvPr/>
        </p:nvSpPr>
        <p:spPr bwMode="auto">
          <a:xfrm>
            <a:off x="376010" y="4981575"/>
            <a:ext cx="1728000" cy="600075"/>
          </a:xfrm>
          <a:prstGeom prst="rect">
            <a:avLst/>
          </a:prstGeom>
          <a:solidFill>
            <a:schemeClr val="accent2"/>
          </a:solidFill>
          <a:ln w="12700" algn="ctr">
            <a:solidFill>
              <a:schemeClr val="accent2"/>
            </a:solidFill>
            <a:miter lim="800000"/>
            <a:headEnd/>
            <a:tailEnd/>
          </a:ln>
        </p:spPr>
        <p:txBody>
          <a:bodyPr lIns="72000" tIns="36000" rIns="0" bIns="0"/>
          <a:lstStyle/>
          <a:p>
            <a:pPr algn="l">
              <a:spcBef>
                <a:spcPct val="0"/>
              </a:spcBef>
            </a:pPr>
            <a:r>
              <a:rPr lang="en-US" sz="1600" dirty="0" smtClean="0">
                <a:solidFill>
                  <a:prstClr val="white"/>
                </a:solidFill>
              </a:rPr>
              <a:t>Market impact</a:t>
            </a:r>
            <a:endParaRPr lang="en-US" sz="1600" dirty="0">
              <a:solidFill>
                <a:prstClr val="white"/>
              </a:solidFill>
            </a:endParaRPr>
          </a:p>
        </p:txBody>
      </p:sp>
      <p:sp>
        <p:nvSpPr>
          <p:cNvPr id="10" name="Line 6"/>
          <p:cNvSpPr>
            <a:spLocks noChangeShapeType="1"/>
          </p:cNvSpPr>
          <p:nvPr/>
        </p:nvSpPr>
        <p:spPr bwMode="auto">
          <a:xfrm>
            <a:off x="376010" y="4882173"/>
            <a:ext cx="9158288" cy="0"/>
          </a:xfrm>
          <a:prstGeom prst="line">
            <a:avLst/>
          </a:prstGeom>
          <a:noFill/>
          <a:ln w="19050">
            <a:solidFill>
              <a:schemeClr val="tx2"/>
            </a:solidFill>
            <a:round/>
            <a:headEnd/>
            <a:tailEnd/>
          </a:ln>
        </p:spPr>
        <p:txBody>
          <a:bodyPr wrap="none" lIns="0" tIns="0" rIns="0" bIns="0">
            <a:spAutoFit/>
          </a:bodyPr>
          <a:lstStyle/>
          <a:p>
            <a:endParaRPr lang="en-US" dirty="0">
              <a:solidFill>
                <a:prstClr val="black"/>
              </a:solidFill>
            </a:endParaRPr>
          </a:p>
        </p:txBody>
      </p:sp>
      <p:sp>
        <p:nvSpPr>
          <p:cNvPr id="2" name="Rectangle 1"/>
          <p:cNvSpPr/>
          <p:nvPr/>
        </p:nvSpPr>
        <p:spPr>
          <a:xfrm>
            <a:off x="2296885" y="4981575"/>
            <a:ext cx="7226527" cy="504172"/>
          </a:xfrm>
          <a:prstGeom prst="rect">
            <a:avLst/>
          </a:prstGeom>
          <a:noFill/>
          <a:ln w="9525">
            <a:noFill/>
            <a:miter lim="800000"/>
            <a:headEnd/>
            <a:tailEnd/>
          </a:ln>
        </p:spPr>
        <p:txBody>
          <a:bodyPr wrap="square" lIns="0" tIns="36000" rIns="0" bIns="0">
            <a:spAutoFit/>
          </a:bodyPr>
          <a:lstStyle/>
          <a:p>
            <a:pPr marL="190500" lvl="1" indent="-188913" algn="l">
              <a:lnSpc>
                <a:spcPct val="95000"/>
              </a:lnSpc>
              <a:spcBef>
                <a:spcPct val="0"/>
              </a:spcBef>
              <a:spcAft>
                <a:spcPts val="600"/>
              </a:spcAft>
              <a:buFont typeface="Arial" charset="0"/>
              <a:buChar char="»"/>
            </a:pPr>
            <a:r>
              <a:rPr lang="en-US" sz="1600" b="0" dirty="0">
                <a:solidFill>
                  <a:prstClr val="black"/>
                </a:solidFill>
              </a:rPr>
              <a:t>Proven concept: as March 2014, over </a:t>
            </a:r>
            <a:r>
              <a:rPr lang="en-US" sz="1600" b="0" dirty="0" smtClean="0">
                <a:solidFill>
                  <a:prstClr val="black"/>
                </a:solidFill>
              </a:rPr>
              <a:t>EUR 2.1 </a:t>
            </a:r>
            <a:r>
              <a:rPr lang="en-US" sz="1600" b="0" dirty="0" err="1">
                <a:solidFill>
                  <a:prstClr val="black"/>
                </a:solidFill>
              </a:rPr>
              <a:t>bn</a:t>
            </a:r>
            <a:r>
              <a:rPr lang="en-US" sz="1600" b="0" dirty="0">
                <a:solidFill>
                  <a:prstClr val="black"/>
                </a:solidFill>
              </a:rPr>
              <a:t> in assets are invested in ETFs that are based on STOXX Select Dividend </a:t>
            </a:r>
            <a:r>
              <a:rPr lang="en-US" sz="1600" b="0" dirty="0" smtClean="0">
                <a:solidFill>
                  <a:prstClr val="black"/>
                </a:solidFill>
              </a:rPr>
              <a:t>Indices</a:t>
            </a:r>
            <a:r>
              <a:rPr lang="en-US" sz="1600" b="0" baseline="30000" dirty="0" smtClean="0">
                <a:solidFill>
                  <a:prstClr val="black"/>
                </a:solidFill>
              </a:rPr>
              <a:t>1)</a:t>
            </a:r>
            <a:endParaRPr lang="en-US" sz="1600" b="0" baseline="30000" dirty="0">
              <a:solidFill>
                <a:prstClr val="black"/>
              </a:solidFill>
            </a:endParaRPr>
          </a:p>
        </p:txBody>
      </p:sp>
      <p:sp>
        <p:nvSpPr>
          <p:cNvPr id="12" name="Text Placeholder 1"/>
          <p:cNvSpPr>
            <a:spLocks noGrp="1"/>
          </p:cNvSpPr>
          <p:nvPr>
            <p:ph type="body" sz="quarter" idx="12"/>
          </p:nvPr>
        </p:nvSpPr>
        <p:spPr>
          <a:xfrm>
            <a:off x="1704043" y="6425453"/>
            <a:ext cx="7498080" cy="365760"/>
          </a:xfrm>
        </p:spPr>
        <p:txBody>
          <a:bodyPr/>
          <a:lstStyle/>
          <a:p>
            <a:r>
              <a:rPr lang="en-US" dirty="0" smtClean="0"/>
              <a:t>STOXX data as of Mar. 14, 2014</a:t>
            </a:r>
            <a:endParaRPr lang="en-US" dirty="0"/>
          </a:p>
        </p:txBody>
      </p:sp>
    </p:spTree>
    <p:extLst>
      <p:ext uri="{BB962C8B-B14F-4D97-AF65-F5344CB8AC3E}">
        <p14:creationId xmlns:p14="http://schemas.microsoft.com/office/powerpoint/2010/main" val="617425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36" y="1882212"/>
            <a:ext cx="9672963" cy="4216480"/>
          </a:xfrm>
          <a:prstGeom prst="rect">
            <a:avLst/>
          </a:prstGeom>
          <a:solidFill>
            <a:srgbClr val="FFFFFF"/>
          </a:solidFill>
          <a:ln w="9525">
            <a:noFill/>
            <a:miter lim="800000"/>
            <a:headEnd/>
            <a:tailEnd/>
          </a:ln>
          <a:extLst/>
        </p:spPr>
      </p:pic>
      <p:sp>
        <p:nvSpPr>
          <p:cNvPr id="46082" name="Rectangle 2"/>
          <p:cNvSpPr>
            <a:spLocks noGrp="1" noChangeArrowheads="1"/>
          </p:cNvSpPr>
          <p:nvPr>
            <p:ph type="title"/>
          </p:nvPr>
        </p:nvSpPr>
        <p:spPr/>
        <p:txBody>
          <a:bodyPr/>
          <a:lstStyle/>
          <a:p>
            <a:r>
              <a:rPr lang="de-DE" dirty="0" smtClean="0"/>
              <a:t>Regional </a:t>
            </a:r>
            <a:r>
              <a:rPr lang="de-DE" dirty="0" err="1" smtClean="0"/>
              <a:t>coverage</a:t>
            </a:r>
            <a:r>
              <a:rPr lang="de-DE" dirty="0" smtClean="0"/>
              <a:t> </a:t>
            </a:r>
            <a:r>
              <a:rPr lang="de-DE" dirty="0" err="1" smtClean="0"/>
              <a:t>of</a:t>
            </a:r>
            <a:r>
              <a:rPr lang="de-DE" dirty="0"/>
              <a:t> STOXX Select Dividend I</a:t>
            </a:r>
            <a:r>
              <a:rPr lang="de-DE" dirty="0" smtClean="0"/>
              <a:t>ndex </a:t>
            </a:r>
            <a:r>
              <a:rPr lang="de-DE" dirty="0" err="1" smtClean="0"/>
              <a:t>family</a:t>
            </a:r>
            <a:endParaRPr lang="en-US" dirty="0" smtClean="0"/>
          </a:p>
        </p:txBody>
      </p:sp>
      <p:sp>
        <p:nvSpPr>
          <p:cNvPr id="46085" name="Rectangle 2"/>
          <p:cNvSpPr>
            <a:spLocks noChangeArrowheads="1"/>
          </p:cNvSpPr>
          <p:nvPr/>
        </p:nvSpPr>
        <p:spPr bwMode="auto">
          <a:xfrm>
            <a:off x="6414271" y="4132263"/>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a:solidFill>
                  <a:prstClr val="white"/>
                </a:solidFill>
              </a:rPr>
              <a:t>Global </a:t>
            </a:r>
          </a:p>
        </p:txBody>
      </p:sp>
      <p:sp>
        <p:nvSpPr>
          <p:cNvPr id="46086" name="Rectangle 2"/>
          <p:cNvSpPr>
            <a:spLocks noChangeArrowheads="1"/>
          </p:cNvSpPr>
          <p:nvPr/>
        </p:nvSpPr>
        <p:spPr bwMode="auto">
          <a:xfrm>
            <a:off x="761253" y="1836738"/>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smtClean="0">
                <a:solidFill>
                  <a:prstClr val="white"/>
                </a:solidFill>
              </a:rPr>
              <a:t>North </a:t>
            </a:r>
            <a:r>
              <a:rPr lang="de-DE" sz="1400" dirty="0" err="1" smtClean="0">
                <a:solidFill>
                  <a:prstClr val="white"/>
                </a:solidFill>
              </a:rPr>
              <a:t>America</a:t>
            </a:r>
            <a:endParaRPr lang="de-DE" sz="1400" dirty="0">
              <a:solidFill>
                <a:prstClr val="white"/>
              </a:solidFill>
            </a:endParaRPr>
          </a:p>
        </p:txBody>
      </p:sp>
      <p:sp>
        <p:nvSpPr>
          <p:cNvPr id="46087" name="Rectangle 2"/>
          <p:cNvSpPr>
            <a:spLocks noChangeArrowheads="1"/>
          </p:cNvSpPr>
          <p:nvPr/>
        </p:nvSpPr>
        <p:spPr bwMode="auto">
          <a:xfrm>
            <a:off x="6414271" y="1836738"/>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err="1">
                <a:solidFill>
                  <a:prstClr val="white"/>
                </a:solidFill>
              </a:rPr>
              <a:t>Asia</a:t>
            </a:r>
            <a:r>
              <a:rPr lang="de-DE" sz="1400" dirty="0">
                <a:solidFill>
                  <a:prstClr val="white"/>
                </a:solidFill>
              </a:rPr>
              <a:t>/Pacific</a:t>
            </a:r>
          </a:p>
        </p:txBody>
      </p:sp>
      <p:sp>
        <p:nvSpPr>
          <p:cNvPr id="46088" name="Rectangle 2"/>
          <p:cNvSpPr>
            <a:spLocks noChangeArrowheads="1"/>
          </p:cNvSpPr>
          <p:nvPr/>
        </p:nvSpPr>
        <p:spPr bwMode="auto">
          <a:xfrm>
            <a:off x="3587762" y="1836738"/>
            <a:ext cx="252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de-DE" sz="1400" dirty="0" smtClean="0">
                <a:solidFill>
                  <a:prstClr val="white"/>
                </a:solidFill>
              </a:rPr>
              <a:t>Europe</a:t>
            </a:r>
            <a:endParaRPr lang="de-DE" sz="1400" dirty="0">
              <a:solidFill>
                <a:prstClr val="white"/>
              </a:solidFill>
            </a:endParaRPr>
          </a:p>
        </p:txBody>
      </p:sp>
      <p:sp>
        <p:nvSpPr>
          <p:cNvPr id="46089" name="Rectangle 8"/>
          <p:cNvSpPr>
            <a:spLocks noChangeArrowheads="1"/>
          </p:cNvSpPr>
          <p:nvPr/>
        </p:nvSpPr>
        <p:spPr bwMode="auto">
          <a:xfrm>
            <a:off x="6414271" y="4513263"/>
            <a:ext cx="2520000" cy="409343"/>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de-DE" sz="1400" b="0" dirty="0">
                <a:solidFill>
                  <a:prstClr val="black"/>
                </a:solidFill>
              </a:rPr>
              <a:t>STOXX Global Select Dividend </a:t>
            </a:r>
            <a:r>
              <a:rPr lang="de-DE" sz="1400" b="0" dirty="0" smtClean="0">
                <a:solidFill>
                  <a:prstClr val="black"/>
                </a:solidFill>
              </a:rPr>
              <a:t>100</a:t>
            </a:r>
            <a:endParaRPr lang="de-DE" sz="1400" b="0" dirty="0">
              <a:solidFill>
                <a:prstClr val="black"/>
              </a:solidFill>
            </a:endParaRPr>
          </a:p>
        </p:txBody>
      </p:sp>
      <p:sp>
        <p:nvSpPr>
          <p:cNvPr id="46090" name="Rectangle 9"/>
          <p:cNvSpPr>
            <a:spLocks noChangeArrowheads="1"/>
          </p:cNvSpPr>
          <p:nvPr/>
        </p:nvSpPr>
        <p:spPr bwMode="auto">
          <a:xfrm>
            <a:off x="761253" y="2217738"/>
            <a:ext cx="2520000" cy="409343"/>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de-DE" sz="1400" b="0" dirty="0">
                <a:solidFill>
                  <a:prstClr val="black"/>
                </a:solidFill>
              </a:rPr>
              <a:t>STOXX </a:t>
            </a:r>
            <a:r>
              <a:rPr lang="de-DE" sz="1400" b="0" dirty="0" smtClean="0">
                <a:solidFill>
                  <a:prstClr val="black"/>
                </a:solidFill>
              </a:rPr>
              <a:t>North </a:t>
            </a:r>
            <a:r>
              <a:rPr lang="de-DE" sz="1400" b="0" dirty="0" err="1" smtClean="0">
                <a:solidFill>
                  <a:prstClr val="black"/>
                </a:solidFill>
              </a:rPr>
              <a:t>America</a:t>
            </a:r>
            <a:r>
              <a:rPr lang="de-DE" sz="1400" b="0" dirty="0" smtClean="0">
                <a:solidFill>
                  <a:prstClr val="black"/>
                </a:solidFill>
              </a:rPr>
              <a:t> </a:t>
            </a:r>
            <a:r>
              <a:rPr lang="de-DE" sz="1400" b="0" dirty="0">
                <a:solidFill>
                  <a:prstClr val="black"/>
                </a:solidFill>
              </a:rPr>
              <a:t>Select Dividend 40</a:t>
            </a:r>
          </a:p>
        </p:txBody>
      </p:sp>
      <p:sp>
        <p:nvSpPr>
          <p:cNvPr id="46091" name="Rectangle 10"/>
          <p:cNvSpPr>
            <a:spLocks noChangeArrowheads="1"/>
          </p:cNvSpPr>
          <p:nvPr/>
        </p:nvSpPr>
        <p:spPr bwMode="auto">
          <a:xfrm>
            <a:off x="6414271" y="2217738"/>
            <a:ext cx="2520000" cy="818686"/>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de-DE" sz="1400" b="0" dirty="0" smtClean="0">
                <a:solidFill>
                  <a:prstClr val="black"/>
                </a:solidFill>
              </a:rPr>
              <a:t>STOXX</a:t>
            </a:r>
            <a:r>
              <a:rPr lang="de-DE" sz="1400" b="0" baseline="30000" dirty="0">
                <a:solidFill>
                  <a:prstClr val="black"/>
                </a:solidFill>
              </a:rPr>
              <a:t> </a:t>
            </a:r>
            <a:r>
              <a:rPr lang="de-DE" sz="1400" b="0" dirty="0" err="1" smtClean="0">
                <a:solidFill>
                  <a:prstClr val="black"/>
                </a:solidFill>
              </a:rPr>
              <a:t>Asia</a:t>
            </a:r>
            <a:r>
              <a:rPr lang="de-DE" sz="1400" b="0" dirty="0" smtClean="0">
                <a:solidFill>
                  <a:prstClr val="black"/>
                </a:solidFill>
              </a:rPr>
              <a:t>/Pacific </a:t>
            </a:r>
            <a:r>
              <a:rPr lang="de-DE" sz="1400" b="0" dirty="0">
                <a:solidFill>
                  <a:prstClr val="black"/>
                </a:solidFill>
              </a:rPr>
              <a:t>Select Dividend </a:t>
            </a:r>
            <a:r>
              <a:rPr lang="de-DE" sz="1400" b="0" dirty="0" smtClean="0">
                <a:solidFill>
                  <a:prstClr val="black"/>
                </a:solidFill>
              </a:rPr>
              <a:t>30</a:t>
            </a:r>
          </a:p>
          <a:p>
            <a:pPr marL="190500" lvl="1" indent="-188913" algn="l">
              <a:lnSpc>
                <a:spcPct val="95000"/>
              </a:lnSpc>
              <a:spcBef>
                <a:spcPct val="0"/>
              </a:spcBef>
              <a:buFont typeface="Arial" charset="0"/>
              <a:buChar char="»"/>
            </a:pPr>
            <a:r>
              <a:rPr lang="de-DE" sz="1400" b="0" dirty="0" smtClean="0">
                <a:solidFill>
                  <a:prstClr val="black"/>
                </a:solidFill>
              </a:rPr>
              <a:t>STOXX ASEAN-</a:t>
            </a:r>
            <a:r>
              <a:rPr lang="de-DE" sz="1400" b="0" dirty="0" err="1" smtClean="0">
                <a:solidFill>
                  <a:prstClr val="black"/>
                </a:solidFill>
              </a:rPr>
              <a:t>Five</a:t>
            </a:r>
            <a:r>
              <a:rPr lang="de-DE" sz="1400" b="0" dirty="0" smtClean="0">
                <a:solidFill>
                  <a:prstClr val="black"/>
                </a:solidFill>
              </a:rPr>
              <a:t> Select Dividend 50  </a:t>
            </a:r>
            <a:endParaRPr lang="de-DE" sz="1400" b="0" dirty="0">
              <a:solidFill>
                <a:prstClr val="black"/>
              </a:solidFill>
            </a:endParaRPr>
          </a:p>
        </p:txBody>
      </p:sp>
      <p:sp>
        <p:nvSpPr>
          <p:cNvPr id="46092" name="Rectangle 11"/>
          <p:cNvSpPr>
            <a:spLocks noChangeArrowheads="1"/>
          </p:cNvSpPr>
          <p:nvPr/>
        </p:nvSpPr>
        <p:spPr bwMode="auto">
          <a:xfrm>
            <a:off x="3587762" y="2217738"/>
            <a:ext cx="2520000" cy="1637371"/>
          </a:xfrm>
          <a:prstGeom prst="rect">
            <a:avLst/>
          </a:prstGeom>
          <a:noFill/>
          <a:ln w="9525">
            <a:noFill/>
            <a:miter lim="800000"/>
            <a:headEnd/>
            <a:tailEnd/>
          </a:ln>
        </p:spPr>
        <p:txBody>
          <a:bodyPr wrap="square" lIns="0" tIns="0" rIns="0" bIns="0">
            <a:spAutoFit/>
          </a:bodyPr>
          <a:lstStyle/>
          <a:p>
            <a:pPr marL="190500" lvl="1" indent="-188913" algn="l" fontAlgn="auto">
              <a:lnSpc>
                <a:spcPct val="95000"/>
              </a:lnSpc>
              <a:spcBef>
                <a:spcPct val="0"/>
              </a:spcBef>
              <a:spcAft>
                <a:spcPts val="0"/>
              </a:spcAft>
              <a:buFont typeface="Arial" charset="0"/>
              <a:buChar char="»"/>
            </a:pPr>
            <a:r>
              <a:rPr lang="en-US" sz="1400" b="0" dirty="0">
                <a:solidFill>
                  <a:prstClr val="black"/>
                </a:solidFill>
                <a:latin typeface="Arial"/>
              </a:rPr>
              <a:t>STOXX Nordic Select Dividend 20</a:t>
            </a:r>
          </a:p>
          <a:p>
            <a:pPr marL="190500" lvl="1" indent="-188913" algn="l" fontAlgn="auto">
              <a:lnSpc>
                <a:spcPct val="95000"/>
              </a:lnSpc>
              <a:spcBef>
                <a:spcPct val="0"/>
              </a:spcBef>
              <a:spcAft>
                <a:spcPts val="0"/>
              </a:spcAft>
              <a:buFont typeface="Arial" charset="0"/>
              <a:buChar char="»"/>
            </a:pPr>
            <a:r>
              <a:rPr lang="en-US" sz="1400" b="0" dirty="0" smtClean="0">
                <a:solidFill>
                  <a:prstClr val="black"/>
                </a:solidFill>
                <a:latin typeface="Arial"/>
              </a:rPr>
              <a:t>STOXX Europe </a:t>
            </a:r>
            <a:r>
              <a:rPr lang="en-US" sz="1400" b="0" dirty="0">
                <a:solidFill>
                  <a:prstClr val="black"/>
                </a:solidFill>
                <a:latin typeface="Arial"/>
              </a:rPr>
              <a:t>Select Dividend 30 </a:t>
            </a:r>
          </a:p>
          <a:p>
            <a:pPr marL="190500" lvl="1" indent="-188913" algn="l" fontAlgn="auto">
              <a:lnSpc>
                <a:spcPct val="95000"/>
              </a:lnSpc>
              <a:spcBef>
                <a:spcPct val="0"/>
              </a:spcBef>
              <a:spcAft>
                <a:spcPts val="0"/>
              </a:spcAft>
              <a:buFont typeface="Arial" charset="0"/>
              <a:buChar char="»"/>
            </a:pPr>
            <a:r>
              <a:rPr lang="en-US" sz="1400" b="0" dirty="0">
                <a:solidFill>
                  <a:prstClr val="black"/>
                </a:solidFill>
                <a:latin typeface="Arial"/>
              </a:rPr>
              <a:t>EURO </a:t>
            </a:r>
            <a:r>
              <a:rPr lang="en-US" sz="1400" b="0" dirty="0" smtClean="0">
                <a:solidFill>
                  <a:prstClr val="black"/>
                </a:solidFill>
                <a:latin typeface="Arial"/>
              </a:rPr>
              <a:t>STOXX Select </a:t>
            </a:r>
            <a:r>
              <a:rPr lang="en-US" sz="1400" b="0" dirty="0">
                <a:solidFill>
                  <a:prstClr val="black"/>
                </a:solidFill>
                <a:latin typeface="Arial"/>
              </a:rPr>
              <a:t>Dividend 30 </a:t>
            </a:r>
          </a:p>
          <a:p>
            <a:pPr marL="190500" lvl="1" indent="-188913" algn="l" fontAlgn="auto">
              <a:lnSpc>
                <a:spcPct val="95000"/>
              </a:lnSpc>
              <a:spcBef>
                <a:spcPct val="0"/>
              </a:spcBef>
              <a:spcAft>
                <a:spcPts val="0"/>
              </a:spcAft>
              <a:buFont typeface="Arial" charset="0"/>
              <a:buChar char="»"/>
            </a:pPr>
            <a:r>
              <a:rPr lang="en-US" sz="1400" b="0" dirty="0" smtClean="0">
                <a:solidFill>
                  <a:prstClr val="black"/>
                </a:solidFill>
                <a:latin typeface="Arial"/>
              </a:rPr>
              <a:t>STOXX EU </a:t>
            </a:r>
            <a:r>
              <a:rPr lang="en-US" sz="1400" b="0" dirty="0">
                <a:solidFill>
                  <a:prstClr val="black"/>
                </a:solidFill>
                <a:latin typeface="Arial"/>
              </a:rPr>
              <a:t>Enlarged Select Dividend 15 </a:t>
            </a:r>
          </a:p>
        </p:txBody>
      </p:sp>
      <p:sp>
        <p:nvSpPr>
          <p:cNvPr id="2" name="Text Placeholder 1"/>
          <p:cNvSpPr>
            <a:spLocks noGrp="1"/>
          </p:cNvSpPr>
          <p:nvPr>
            <p:ph type="body" sz="quarter" idx="12"/>
          </p:nvPr>
        </p:nvSpPr>
        <p:spPr>
          <a:xfrm>
            <a:off x="1704043" y="6425453"/>
            <a:ext cx="7498080" cy="365760"/>
          </a:xfrm>
        </p:spPr>
        <p:txBody>
          <a:bodyPr/>
          <a:lstStyle/>
          <a:p>
            <a:r>
              <a:rPr lang="en-US" dirty="0" smtClean="0"/>
              <a:t>STOXX data as of Mar. 14, 2014</a:t>
            </a:r>
            <a:endParaRPr lang="en-US" dirty="0"/>
          </a:p>
        </p:txBody>
      </p:sp>
      <p:sp>
        <p:nvSpPr>
          <p:cNvPr id="13" name="Rectangle 14"/>
          <p:cNvSpPr>
            <a:spLocks noChangeArrowheads="1"/>
          </p:cNvSpPr>
          <p:nvPr/>
        </p:nvSpPr>
        <p:spPr bwMode="auto">
          <a:xfrm>
            <a:off x="373064" y="5593278"/>
            <a:ext cx="9153524" cy="523041"/>
          </a:xfrm>
          <a:prstGeom prst="rect">
            <a:avLst/>
          </a:prstGeom>
          <a:solidFill>
            <a:srgbClr val="D9D9D9"/>
          </a:solidFill>
          <a:ln w="9525" algn="ctr">
            <a:solidFill>
              <a:srgbClr val="D9D9D9"/>
            </a:solidFill>
            <a:round/>
            <a:headEnd/>
            <a:tailEnd/>
          </a:ln>
        </p:spPr>
        <p:txBody>
          <a:bodyPr wrap="square" lIns="0" tIns="0" rIns="0" bIns="0" anchor="ctr"/>
          <a:lstStyle/>
          <a:p>
            <a:pPr marL="542925" algn="l">
              <a:spcBef>
                <a:spcPct val="0"/>
              </a:spcBef>
            </a:pPr>
            <a:r>
              <a:rPr lang="en-US" sz="1600" b="0" dirty="0" smtClean="0">
                <a:solidFill>
                  <a:prstClr val="black"/>
                </a:solidFill>
              </a:rPr>
              <a:t>As of March 2014, over EUR 2.1 </a:t>
            </a:r>
            <a:r>
              <a:rPr lang="en-US" sz="1600" b="0" dirty="0" err="1" smtClean="0">
                <a:solidFill>
                  <a:prstClr val="black"/>
                </a:solidFill>
              </a:rPr>
              <a:t>bn</a:t>
            </a:r>
            <a:r>
              <a:rPr lang="en-US" sz="1600" b="0" dirty="0" smtClean="0">
                <a:solidFill>
                  <a:prstClr val="black"/>
                </a:solidFill>
              </a:rPr>
              <a:t> in assets are invested in ETFs that are based on STOXX </a:t>
            </a:r>
            <a:r>
              <a:rPr lang="en-US" sz="1600" b="0" dirty="0">
                <a:solidFill>
                  <a:prstClr val="black"/>
                </a:solidFill>
              </a:rPr>
              <a:t>Select Dividend </a:t>
            </a:r>
            <a:r>
              <a:rPr lang="en-US" sz="1600" b="0" dirty="0" smtClean="0">
                <a:solidFill>
                  <a:prstClr val="black"/>
                </a:solidFill>
              </a:rPr>
              <a:t>Indices</a:t>
            </a:r>
            <a:r>
              <a:rPr lang="en-US" sz="1600" b="0" baseline="30000" dirty="0" smtClean="0">
                <a:solidFill>
                  <a:prstClr val="black"/>
                </a:solidFill>
              </a:rPr>
              <a:t>1)</a:t>
            </a:r>
            <a:endParaRPr lang="en-US" sz="1600" b="0" baseline="30000" dirty="0">
              <a:solidFill>
                <a:prstClr val="black"/>
              </a:solidFill>
            </a:endParaRPr>
          </a:p>
        </p:txBody>
      </p:sp>
      <p:grpSp>
        <p:nvGrpSpPr>
          <p:cNvPr id="14" name="Group 9"/>
          <p:cNvGrpSpPr>
            <a:grpSpLocks/>
          </p:cNvGrpSpPr>
          <p:nvPr/>
        </p:nvGrpSpPr>
        <p:grpSpPr bwMode="auto">
          <a:xfrm>
            <a:off x="485607" y="5700943"/>
            <a:ext cx="339725" cy="307975"/>
            <a:chOff x="1603" y="2418"/>
            <a:chExt cx="198" cy="194"/>
          </a:xfrm>
        </p:grpSpPr>
        <p:sp>
          <p:nvSpPr>
            <p:cNvPr id="15" name="Freeform 10"/>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16" name="Freeform 11"/>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spTree>
    <p:extLst>
      <p:ext uri="{BB962C8B-B14F-4D97-AF65-F5344CB8AC3E}">
        <p14:creationId xmlns:p14="http://schemas.microsoft.com/office/powerpoint/2010/main" val="1437368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 of </a:t>
            </a:r>
            <a:r>
              <a:rPr lang="en-US" dirty="0"/>
              <a:t>STOXX Select Dividend Indices in a nutshell</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9" name="Rectangle 6"/>
          <p:cNvSpPr>
            <a:spLocks noChangeArrowheads="1"/>
          </p:cNvSpPr>
          <p:nvPr/>
        </p:nvSpPr>
        <p:spPr bwMode="auto">
          <a:xfrm>
            <a:off x="4261104" y="4568028"/>
            <a:ext cx="5259134" cy="621709"/>
          </a:xfrm>
          <a:prstGeom prst="rect">
            <a:avLst/>
          </a:prstGeom>
          <a:noFill/>
          <a:ln w="9525" algn="ctr">
            <a:noFill/>
            <a:miter lim="800000"/>
            <a:headEnd/>
            <a:tailEnd/>
          </a:ln>
        </p:spPr>
        <p:txBody>
          <a:bodyPr wrap="square" lIns="0" tIns="0" rIns="0" bIns="0" anchor="ctr">
            <a:spAutoFit/>
          </a:bodyPr>
          <a:lstStyle/>
          <a:p>
            <a:pPr marL="285750" lvl="1" indent="-285750" defTabSz="2000250">
              <a:lnSpc>
                <a:spcPct val="90000"/>
              </a:lnSpc>
              <a:spcBef>
                <a:spcPct val="0"/>
              </a:spcBef>
              <a:buFont typeface="Arial" panose="020B0604020202020204" pitchFamily="34" charset="0"/>
              <a:buChar char="»"/>
            </a:pPr>
            <a:r>
              <a:rPr lang="en-GB" sz="1400" dirty="0">
                <a:solidFill>
                  <a:prstClr val="black">
                    <a:hueOff val="0"/>
                    <a:satOff val="0"/>
                    <a:lumOff val="0"/>
                    <a:alphaOff val="0"/>
                  </a:prstClr>
                </a:solidFill>
              </a:rPr>
              <a:t>Weight stocks according to net dividend yield </a:t>
            </a:r>
            <a:r>
              <a:rPr lang="en-GB" sz="1400" dirty="0" err="1">
                <a:solidFill>
                  <a:prstClr val="black">
                    <a:hueOff val="0"/>
                    <a:satOff val="0"/>
                    <a:lumOff val="0"/>
                    <a:alphaOff val="0"/>
                  </a:prstClr>
                </a:solidFill>
              </a:rPr>
              <a:t>s.t.</a:t>
            </a:r>
            <a:r>
              <a:rPr lang="en-GB" sz="1400" dirty="0">
                <a:solidFill>
                  <a:prstClr val="black">
                    <a:hueOff val="0"/>
                    <a:satOff val="0"/>
                    <a:lumOff val="0"/>
                    <a:alphaOff val="0"/>
                  </a:prstClr>
                </a:solidFill>
              </a:rPr>
              <a:t> 15% cap</a:t>
            </a:r>
            <a:r>
              <a:rPr lang="en-GB" sz="1400" baseline="30000" dirty="0">
                <a:solidFill>
                  <a:prstClr val="black">
                    <a:hueOff val="0"/>
                    <a:satOff val="0"/>
                    <a:lumOff val="0"/>
                    <a:alphaOff val="0"/>
                  </a:prstClr>
                </a:solidFill>
              </a:rPr>
              <a:t>3)</a:t>
            </a:r>
          </a:p>
          <a:p>
            <a:pPr marL="285750" lvl="1" indent="-285750" defTabSz="2000250">
              <a:lnSpc>
                <a:spcPct val="90000"/>
              </a:lnSpc>
              <a:spcBef>
                <a:spcPct val="0"/>
              </a:spcBef>
              <a:buFont typeface="Arial" panose="020B0604020202020204" pitchFamily="34" charset="0"/>
              <a:buChar char="»"/>
            </a:pPr>
            <a:r>
              <a:rPr lang="en-GB" sz="1400" dirty="0">
                <a:solidFill>
                  <a:prstClr val="black">
                    <a:hueOff val="0"/>
                    <a:satOff val="0"/>
                    <a:lumOff val="0"/>
                    <a:alphaOff val="0"/>
                  </a:prstClr>
                </a:solidFill>
              </a:rPr>
              <a:t>Annual review in March</a:t>
            </a:r>
            <a:endParaRPr lang="en-US" sz="1400" dirty="0">
              <a:solidFill>
                <a:prstClr val="black"/>
              </a:solidFill>
            </a:endParaRPr>
          </a:p>
          <a:p>
            <a:pPr marL="196850" lvl="1" indent="-195263" algn="l" defTabSz="736600">
              <a:lnSpc>
                <a:spcPct val="95000"/>
              </a:lnSpc>
              <a:spcBef>
                <a:spcPct val="0"/>
              </a:spcBef>
              <a:buFont typeface="Arial" charset="0"/>
              <a:buChar char="»"/>
            </a:pPr>
            <a:endParaRPr lang="en-US" sz="1600" b="0" dirty="0"/>
          </a:p>
        </p:txBody>
      </p:sp>
      <p:sp>
        <p:nvSpPr>
          <p:cNvPr id="30" name="Rectangle 6"/>
          <p:cNvSpPr>
            <a:spLocks noChangeArrowheads="1"/>
          </p:cNvSpPr>
          <p:nvPr/>
        </p:nvSpPr>
        <p:spPr bwMode="auto">
          <a:xfrm>
            <a:off x="4261104" y="3518660"/>
            <a:ext cx="5259134" cy="775597"/>
          </a:xfrm>
          <a:prstGeom prst="rect">
            <a:avLst/>
          </a:prstGeom>
          <a:noFill/>
          <a:ln w="9525" algn="ctr">
            <a:noFill/>
            <a:miter lim="800000"/>
            <a:headEnd/>
            <a:tailEnd/>
          </a:ln>
        </p:spPr>
        <p:txBody>
          <a:bodyPr wrap="square" lIns="0" tIns="0" rIns="0" bIns="0" anchor="ctr">
            <a:spAutoFit/>
          </a:bodyPr>
          <a:lstStyle/>
          <a:p>
            <a:pPr marL="285750" lvl="1" indent="-285750" defTabSz="2000250">
              <a:lnSpc>
                <a:spcPct val="90000"/>
              </a:lnSpc>
              <a:spcBef>
                <a:spcPct val="0"/>
              </a:spcBef>
              <a:buFont typeface="Arial" panose="020B0604020202020204" pitchFamily="34" charset="0"/>
              <a:buChar char="»"/>
            </a:pPr>
            <a:r>
              <a:rPr lang="en-US" sz="1400" dirty="0">
                <a:solidFill>
                  <a:prstClr val="black">
                    <a:hueOff val="0"/>
                    <a:satOff val="0"/>
                    <a:lumOff val="0"/>
                    <a:alphaOff val="0"/>
                  </a:prstClr>
                </a:solidFill>
              </a:rPr>
              <a:t>Rank by net dividend yield vs. net dividend yield of the respective “home market”</a:t>
            </a:r>
            <a:r>
              <a:rPr lang="en-US" sz="1400" baseline="30000" dirty="0">
                <a:solidFill>
                  <a:prstClr val="black">
                    <a:hueOff val="0"/>
                    <a:satOff val="0"/>
                    <a:lumOff val="0"/>
                    <a:alphaOff val="0"/>
                  </a:prstClr>
                </a:solidFill>
                <a:cs typeface="Arial" panose="020B0604020202020204" pitchFamily="34" charset="0"/>
              </a:rPr>
              <a:t>1)</a:t>
            </a:r>
            <a:endParaRPr lang="en-US" sz="1400" dirty="0">
              <a:solidFill>
                <a:prstClr val="black">
                  <a:hueOff val="0"/>
                  <a:satOff val="0"/>
                  <a:lumOff val="0"/>
                  <a:alphaOff val="0"/>
                </a:prstClr>
              </a:solidFill>
            </a:endParaRPr>
          </a:p>
          <a:p>
            <a:pPr marL="285750" lvl="1" indent="-285750" defTabSz="2000250">
              <a:lnSpc>
                <a:spcPct val="90000"/>
              </a:lnSpc>
              <a:spcBef>
                <a:spcPct val="0"/>
              </a:spcBef>
              <a:buFont typeface="Arial" panose="020B0604020202020204" pitchFamily="34" charset="0"/>
              <a:buChar char="»"/>
            </a:pPr>
            <a:r>
              <a:rPr lang="en-US" sz="1400" dirty="0">
                <a:solidFill>
                  <a:prstClr val="black">
                    <a:hueOff val="0"/>
                    <a:satOff val="0"/>
                    <a:lumOff val="0"/>
                    <a:alphaOff val="0"/>
                  </a:prstClr>
                </a:solidFill>
              </a:rPr>
              <a:t>Select top [region-specific number] ranked stocks </a:t>
            </a:r>
            <a:r>
              <a:rPr lang="en-US" sz="1400" dirty="0" err="1">
                <a:solidFill>
                  <a:prstClr val="black">
                    <a:hueOff val="0"/>
                    <a:satOff val="0"/>
                    <a:lumOff val="0"/>
                    <a:alphaOff val="0"/>
                  </a:prstClr>
                </a:solidFill>
              </a:rPr>
              <a:t>s.t.</a:t>
            </a:r>
            <a:r>
              <a:rPr lang="en-US" sz="1400" dirty="0">
                <a:solidFill>
                  <a:prstClr val="black">
                    <a:hueOff val="0"/>
                    <a:satOff val="0"/>
                    <a:lumOff val="0"/>
                    <a:alphaOff val="0"/>
                  </a:prstClr>
                </a:solidFill>
              </a:rPr>
              <a:t> buffer rules which limit turnover</a:t>
            </a:r>
            <a:r>
              <a:rPr lang="en-US" sz="1400" baseline="30000" dirty="0">
                <a:solidFill>
                  <a:prstClr val="black">
                    <a:hueOff val="0"/>
                    <a:satOff val="0"/>
                    <a:lumOff val="0"/>
                    <a:alphaOff val="0"/>
                  </a:prstClr>
                </a:solidFill>
              </a:rPr>
              <a:t>2</a:t>
            </a:r>
            <a:endParaRPr lang="en-US" sz="1400" b="0" dirty="0"/>
          </a:p>
        </p:txBody>
      </p:sp>
      <p:sp>
        <p:nvSpPr>
          <p:cNvPr id="19" name="Flowchart: Merge 18"/>
          <p:cNvSpPr/>
          <p:nvPr/>
        </p:nvSpPr>
        <p:spPr bwMode="auto">
          <a:xfrm>
            <a:off x="365760" y="1833975"/>
            <a:ext cx="3566160" cy="3630200"/>
          </a:xfrm>
          <a:prstGeom prst="flowChartMerge">
            <a:avLst/>
          </a:prstGeom>
          <a:gradFill flip="none" rotWithShape="1">
            <a:gsLst>
              <a:gs pos="100000">
                <a:srgbClr val="92B602"/>
              </a:gs>
              <a:gs pos="49000">
                <a:schemeClr val="accent1"/>
              </a:gs>
              <a:gs pos="1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1400923" y="190333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1400923" y="274895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1400923" y="359457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27" name="TextBox 26"/>
          <p:cNvSpPr txBox="1"/>
          <p:nvPr/>
        </p:nvSpPr>
        <p:spPr>
          <a:xfrm>
            <a:off x="1400923" y="4440192"/>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Weight</a:t>
            </a:r>
          </a:p>
        </p:txBody>
      </p:sp>
      <p:sp>
        <p:nvSpPr>
          <p:cNvPr id="18" name="Rectangle 14"/>
          <p:cNvSpPr>
            <a:spLocks noChangeArrowheads="1"/>
          </p:cNvSpPr>
          <p:nvPr/>
        </p:nvSpPr>
        <p:spPr bwMode="auto">
          <a:xfrm>
            <a:off x="373064" y="5593278"/>
            <a:ext cx="9153524" cy="523041"/>
          </a:xfrm>
          <a:prstGeom prst="rect">
            <a:avLst/>
          </a:prstGeom>
          <a:solidFill>
            <a:srgbClr val="D9D9D9"/>
          </a:solidFill>
          <a:ln w="9525" algn="ctr">
            <a:solidFill>
              <a:srgbClr val="D9D9D9"/>
            </a:solidFill>
            <a:round/>
            <a:headEnd/>
            <a:tailEnd/>
          </a:ln>
        </p:spPr>
        <p:txBody>
          <a:bodyPr wrap="square" lIns="0" tIns="0" rIns="0" bIns="0" anchor="ctr"/>
          <a:lstStyle/>
          <a:p>
            <a:pPr marL="719138" algn="l">
              <a:lnSpc>
                <a:spcPct val="90000"/>
              </a:lnSpc>
              <a:spcBef>
                <a:spcPct val="0"/>
              </a:spcBef>
            </a:pPr>
            <a:r>
              <a:rPr lang="en-US" sz="1600" b="0" dirty="0" smtClean="0">
                <a:solidFill>
                  <a:prstClr val="black"/>
                </a:solidFill>
                <a:latin typeface="+mj-lt"/>
              </a:rPr>
              <a:t>The STOXX </a:t>
            </a:r>
            <a:r>
              <a:rPr lang="en-US" sz="1600" b="0" dirty="0">
                <a:solidFill>
                  <a:prstClr val="black"/>
                </a:solidFill>
                <a:latin typeface="+mj-lt"/>
              </a:rPr>
              <a:t>Global Select Dividend 100 Index is the combination of </a:t>
            </a:r>
            <a:r>
              <a:rPr lang="en-US" sz="1600" b="0" dirty="0" smtClean="0">
                <a:solidFill>
                  <a:prstClr val="black"/>
                </a:solidFill>
                <a:latin typeface="+mj-lt"/>
              </a:rPr>
              <a:t>three </a:t>
            </a:r>
            <a:r>
              <a:rPr lang="en-US" sz="1600" b="0" dirty="0">
                <a:solidFill>
                  <a:prstClr val="black"/>
                </a:solidFill>
                <a:latin typeface="+mj-lt"/>
              </a:rPr>
              <a:t>regional STOXX Select Dividend Indices for the regions North America, Europe and </a:t>
            </a:r>
            <a:r>
              <a:rPr lang="en-US" sz="1600" b="0" dirty="0" smtClean="0">
                <a:solidFill>
                  <a:prstClr val="black"/>
                </a:solidFill>
                <a:latin typeface="+mj-lt"/>
              </a:rPr>
              <a:t>Asia/Pacific</a:t>
            </a:r>
            <a:r>
              <a:rPr lang="en-US" sz="1600" b="0" baseline="30000" dirty="0" smtClean="0">
                <a:solidFill>
                  <a:prstClr val="black"/>
                </a:solidFill>
                <a:latin typeface="+mj-lt"/>
              </a:rPr>
              <a:t>3)</a:t>
            </a:r>
            <a:endParaRPr lang="en-US" sz="1600" b="0" baseline="30000" dirty="0">
              <a:solidFill>
                <a:prstClr val="black"/>
              </a:solidFill>
              <a:latin typeface="+mj-lt"/>
            </a:endParaRPr>
          </a:p>
        </p:txBody>
      </p:sp>
      <p:grpSp>
        <p:nvGrpSpPr>
          <p:cNvPr id="28" name="Group 9"/>
          <p:cNvGrpSpPr>
            <a:grpSpLocks/>
          </p:cNvGrpSpPr>
          <p:nvPr/>
        </p:nvGrpSpPr>
        <p:grpSpPr bwMode="auto">
          <a:xfrm>
            <a:off x="485607" y="5700943"/>
            <a:ext cx="339725" cy="307975"/>
            <a:chOff x="1603" y="2418"/>
            <a:chExt cx="198" cy="194"/>
          </a:xfrm>
        </p:grpSpPr>
        <p:sp>
          <p:nvSpPr>
            <p:cNvPr id="33" name="Freeform 10"/>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34" name="Freeform 11"/>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sp>
        <p:nvSpPr>
          <p:cNvPr id="35" name="Rounded Rectangle 4"/>
          <p:cNvSpPr/>
          <p:nvPr/>
        </p:nvSpPr>
        <p:spPr>
          <a:xfrm>
            <a:off x="4246575" y="2619343"/>
            <a:ext cx="5221275" cy="6480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2000" rIns="0" bIns="72000" numCol="1" spcCol="1270" anchor="t" anchorCtr="0">
            <a:noAutofit/>
          </a:bodyPr>
          <a:lstStyle/>
          <a:p>
            <a:pPr marL="285750" indent="-285750" algn="l" defTabSz="2000250">
              <a:lnSpc>
                <a:spcPct val="90000"/>
              </a:lnSpc>
              <a:spcBef>
                <a:spcPct val="0"/>
              </a:spcBef>
              <a:spcAft>
                <a:spcPts val="0"/>
              </a:spcAft>
              <a:buFont typeface="Arial" panose="020B0604020202020204" pitchFamily="34" charset="0"/>
              <a:buChar char="»"/>
            </a:pPr>
            <a:r>
              <a:rPr lang="en-US" sz="1400" b="0" dirty="0" smtClean="0">
                <a:solidFill>
                  <a:prstClr val="black">
                    <a:hueOff val="0"/>
                    <a:satOff val="0"/>
                    <a:lumOff val="0"/>
                    <a:alphaOff val="0"/>
                  </a:prstClr>
                </a:solidFill>
                <a:cs typeface="Arial" panose="020B0604020202020204" pitchFamily="34" charset="0"/>
              </a:rPr>
              <a:t>Exclude companies with zero dividend yield</a:t>
            </a:r>
          </a:p>
          <a:p>
            <a:pPr marL="285750" indent="-285750" algn="l" defTabSz="2000250">
              <a:lnSpc>
                <a:spcPct val="90000"/>
              </a:lnSpc>
              <a:spcBef>
                <a:spcPct val="0"/>
              </a:spcBef>
              <a:spcAft>
                <a:spcPts val="0"/>
              </a:spcAft>
              <a:buFont typeface="Arial" panose="020B0604020202020204" pitchFamily="34" charset="0"/>
              <a:buChar char="»"/>
            </a:pPr>
            <a:r>
              <a:rPr lang="en-US" sz="1400" b="0" dirty="0" smtClean="0">
                <a:solidFill>
                  <a:prstClr val="black">
                    <a:hueOff val="0"/>
                    <a:satOff val="0"/>
                    <a:lumOff val="0"/>
                    <a:alphaOff val="0"/>
                  </a:prstClr>
                </a:solidFill>
                <a:cs typeface="Arial" panose="020B0604020202020204" pitchFamily="34" charset="0"/>
              </a:rPr>
              <a:t>Additional filters apply to non-index-components</a:t>
            </a:r>
            <a:r>
              <a:rPr lang="en-US" sz="1400" b="0" baseline="30000" dirty="0" smtClean="0">
                <a:solidFill>
                  <a:prstClr val="black">
                    <a:hueOff val="0"/>
                    <a:satOff val="0"/>
                    <a:lumOff val="0"/>
                    <a:alphaOff val="0"/>
                  </a:prstClr>
                </a:solidFill>
                <a:cs typeface="Arial" panose="020B0604020202020204" pitchFamily="34" charset="0"/>
              </a:rPr>
              <a:t>1)</a:t>
            </a:r>
          </a:p>
        </p:txBody>
      </p:sp>
      <p:sp>
        <p:nvSpPr>
          <p:cNvPr id="36" name="Rounded Rectangle 4"/>
          <p:cNvSpPr/>
          <p:nvPr/>
        </p:nvSpPr>
        <p:spPr>
          <a:xfrm>
            <a:off x="4237171" y="1941433"/>
            <a:ext cx="5688000" cy="6480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2000" rIns="0" bIns="72000" numCol="1" spcCol="1270" anchor="t" anchorCtr="0">
            <a:noAutofit/>
          </a:bodyPr>
          <a:lstStyle/>
          <a:p>
            <a:pPr marL="285750" indent="-285750" algn="l" defTabSz="2000250">
              <a:lnSpc>
                <a:spcPct val="90000"/>
              </a:lnSpc>
              <a:spcBef>
                <a:spcPct val="0"/>
              </a:spcBef>
              <a:spcAft>
                <a:spcPts val="0"/>
              </a:spcAft>
              <a:buFont typeface="Arial" panose="020B0604020202020204" pitchFamily="34" charset="0"/>
              <a:buChar char="»"/>
            </a:pPr>
            <a:r>
              <a:rPr lang="en-US" sz="1400" b="0" dirty="0" smtClean="0">
                <a:solidFill>
                  <a:prstClr val="black">
                    <a:hueOff val="0"/>
                    <a:satOff val="0"/>
                    <a:lumOff val="0"/>
                    <a:alphaOff val="0"/>
                  </a:prstClr>
                </a:solidFill>
                <a:cs typeface="Arial" panose="020B0604020202020204" pitchFamily="34" charset="0"/>
              </a:rPr>
              <a:t>Regional benchmark index</a:t>
            </a:r>
          </a:p>
        </p:txBody>
      </p:sp>
      <p:sp>
        <p:nvSpPr>
          <p:cNvPr id="37" name="Textplatzhalter 15"/>
          <p:cNvSpPr txBox="1">
            <a:spLocks noGrp="1"/>
          </p:cNvSpPr>
          <p:nvPr>
            <p:ph type="body" sz="quarter" idx="12"/>
          </p:nvPr>
        </p:nvSpPr>
        <p:spPr>
          <a:xfrm>
            <a:off x="1736725" y="6400800"/>
            <a:ext cx="7589838" cy="365125"/>
          </a:xfrm>
          <a:prstGeom prst="rect">
            <a:avLst/>
          </a:prstGeom>
        </p:spPr>
        <p:txBody>
          <a:bodyPr vert="horz" lIns="0" tIns="0" rIns="0" bIns="0" rtlCol="0">
            <a:noAutofit/>
          </a:bodyPr>
          <a:lstStyle>
            <a:lvl1pPr marL="168275" indent="-168275" algn="l" defTabSz="914400" eaLnBrk="1" latinLnBrk="0" hangingPunct="1">
              <a:lnSpc>
                <a:spcPct val="95000"/>
              </a:lnSpc>
              <a:spcBef>
                <a:spcPts val="0"/>
              </a:spcBef>
              <a:buFont typeface="+mj-lt"/>
              <a:buAutoNum type="arabicParenR"/>
              <a:defRPr lang="en-US" sz="1000" b="0">
                <a:solidFill>
                  <a:schemeClr val="tx2"/>
                </a:solidFill>
                <a:latin typeface="+mn-lt"/>
              </a:defRPr>
            </a:lvl1pPr>
            <a:lvl2pPr marL="228600" indent="-228600" algn="l" defTabSz="914400" eaLnBrk="1" latinLnBrk="0" hangingPunct="1">
              <a:lnSpc>
                <a:spcPct val="95000"/>
              </a:lnSpc>
              <a:spcBef>
                <a:spcPts val="0"/>
              </a:spcBef>
              <a:buFont typeface="+mj-lt"/>
              <a:buAutoNum type="arabicPeriod"/>
              <a:defRPr lang="en-US" sz="1000" b="0">
                <a:latin typeface="+mn-lt"/>
              </a:defRPr>
            </a:lvl2pPr>
            <a:lvl3pPr marL="457200" indent="-228600" algn="l" defTabSz="914400" eaLnBrk="1" latinLnBrk="0" hangingPunct="1">
              <a:lnSpc>
                <a:spcPct val="95000"/>
              </a:lnSpc>
              <a:spcBef>
                <a:spcPts val="0"/>
              </a:spcBef>
              <a:buFont typeface="+mj-lt"/>
              <a:buAutoNum type="arabicPeriod"/>
              <a:defRPr lang="en-US" sz="1000" b="0">
                <a:latin typeface="+mn-lt"/>
              </a:defRPr>
            </a:lvl3pPr>
            <a:lvl4pPr marL="685800" indent="-228600" algn="l" defTabSz="914400" eaLnBrk="1" latinLnBrk="0" hangingPunct="1">
              <a:lnSpc>
                <a:spcPct val="95000"/>
              </a:lnSpc>
              <a:spcBef>
                <a:spcPts val="0"/>
              </a:spcBef>
              <a:buFont typeface="+mj-lt"/>
              <a:buAutoNum type="arabicPeriod"/>
              <a:defRPr lang="en-US" sz="1000" b="0">
                <a:latin typeface="+mn-lt"/>
              </a:defRPr>
            </a:lvl4pPr>
            <a:lvl5pPr marL="914400" indent="-228600" algn="l" defTabSz="914400" eaLnBrk="1" latinLnBrk="0" hangingPunct="1">
              <a:lnSpc>
                <a:spcPct val="95000"/>
              </a:lnSpc>
              <a:spcBef>
                <a:spcPts val="0"/>
              </a:spcBef>
              <a:buFont typeface="+mj-lt"/>
              <a:buAutoNum type="arabicPeriod"/>
              <a:defRPr lang="en-US" sz="1000" b="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0" indent="0">
              <a:lnSpc>
                <a:spcPct val="80000"/>
              </a:lnSpc>
            </a:pPr>
            <a:r>
              <a:rPr lang="en-US" dirty="0" smtClean="0">
                <a:solidFill>
                  <a:srgbClr val="AFAFAF"/>
                </a:solidFill>
              </a:rPr>
              <a:t>See </a:t>
            </a:r>
            <a:r>
              <a:rPr lang="en-US" dirty="0">
                <a:solidFill>
                  <a:srgbClr val="AFAFAF"/>
                </a:solidFill>
              </a:rPr>
              <a:t>STOXX Index Methodology Guide </a:t>
            </a:r>
            <a:r>
              <a:rPr lang="en-US" dirty="0" smtClean="0">
                <a:solidFill>
                  <a:srgbClr val="AFAFAF"/>
                </a:solidFill>
              </a:rPr>
              <a:t> 2) Home </a:t>
            </a:r>
            <a:r>
              <a:rPr lang="en-US" dirty="0">
                <a:solidFill>
                  <a:srgbClr val="AFAFAF"/>
                </a:solidFill>
              </a:rPr>
              <a:t>markets are </a:t>
            </a:r>
            <a:r>
              <a:rPr lang="en-US" dirty="0" smtClean="0">
                <a:solidFill>
                  <a:srgbClr val="AFAFAF"/>
                </a:solidFill>
              </a:rPr>
              <a:t>defined </a:t>
            </a:r>
            <a:r>
              <a:rPr lang="en-US" dirty="0">
                <a:solidFill>
                  <a:srgbClr val="AFAFAF"/>
                </a:solidFill>
              </a:rPr>
              <a:t>on an index </a:t>
            </a:r>
            <a:r>
              <a:rPr lang="en-US" dirty="0" smtClean="0">
                <a:solidFill>
                  <a:srgbClr val="AFAFAF"/>
                </a:solidFill>
              </a:rPr>
              <a:t>basis; see STOXX Index Methodology Guide         3) STOXX Global Select Dividend 100 Index is the combination of the three regional STOXX Select Dividend Indices for North America, Europe and Asia/Pacific. Its components are weighted according to their net dividend yield </a:t>
            </a:r>
            <a:r>
              <a:rPr lang="en-US" dirty="0" err="1" smtClean="0">
                <a:solidFill>
                  <a:srgbClr val="AFAFAF"/>
                </a:solidFill>
              </a:rPr>
              <a:t>s.t.</a:t>
            </a:r>
            <a:r>
              <a:rPr lang="en-US" dirty="0" smtClean="0">
                <a:solidFill>
                  <a:srgbClr val="AFAFAF"/>
                </a:solidFill>
              </a:rPr>
              <a:t> 10% cap</a:t>
            </a:r>
            <a:endParaRPr dirty="0">
              <a:solidFill>
                <a:srgbClr val="AFAFA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6" name="Rectangle 569"/>
          <p:cNvSpPr>
            <a:spLocks noChangeArrowheads="1"/>
          </p:cNvSpPr>
          <p:nvPr/>
        </p:nvSpPr>
        <p:spPr bwMode="auto">
          <a:xfrm>
            <a:off x="3511477" y="3535223"/>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Shaun Baskett</a:t>
            </a:r>
          </a:p>
          <a:p>
            <a:pPr eaLnBrk="0" hangingPunct="0">
              <a:spcBef>
                <a:spcPct val="0"/>
              </a:spcBef>
            </a:pPr>
            <a:r>
              <a:rPr lang="en-US" sz="1200" dirty="0" smtClean="0">
                <a:solidFill>
                  <a:srgbClr val="000000"/>
                </a:solidFill>
                <a:ea typeface="ＭＳ Ｐゴシック" pitchFamily="34" charset="-128"/>
              </a:rPr>
              <a:t>Head of Northern Europe</a:t>
            </a:r>
          </a:p>
          <a:p>
            <a:pPr eaLnBrk="0" hangingPunct="0">
              <a:spcBef>
                <a:spcPct val="0"/>
              </a:spcBef>
            </a:pPr>
            <a:r>
              <a:rPr lang="en-US" sz="1200" dirty="0" smtClean="0">
                <a:solidFill>
                  <a:srgbClr val="000000"/>
                </a:solidFill>
                <a:ea typeface="ＭＳ Ｐゴシック" pitchFamily="34" charset="-128"/>
              </a:rPr>
              <a:t>+44 207 862 7680</a:t>
            </a:r>
          </a:p>
          <a:p>
            <a:pPr eaLnBrk="0" hangingPunct="0">
              <a:spcBef>
                <a:spcPct val="0"/>
              </a:spcBef>
            </a:pPr>
            <a:r>
              <a:rPr lang="en-US" sz="1200" dirty="0" smtClean="0">
                <a:solidFill>
                  <a:srgbClr val="000000"/>
                </a:solidFill>
                <a:ea typeface="ＭＳ Ｐゴシック" pitchFamily="34" charset="-128"/>
              </a:rPr>
              <a:t>+44 785 430 7525 (mobile)</a:t>
            </a:r>
          </a:p>
          <a:p>
            <a:pPr eaLnBrk="0" hangingPunct="0">
              <a:spcBef>
                <a:spcPct val="0"/>
              </a:spcBef>
            </a:pPr>
            <a:r>
              <a:rPr lang="en-US" sz="1200" dirty="0" smtClean="0">
                <a:solidFill>
                  <a:srgbClr val="000000"/>
                </a:solidFill>
                <a:ea typeface="ＭＳ Ｐゴシック" pitchFamily="34" charset="-128"/>
              </a:rPr>
              <a:t>shaun.baskett@stoxx.com</a:t>
            </a:r>
            <a:endParaRPr lang="en-US" sz="1200" dirty="0">
              <a:solidFill>
                <a:srgbClr val="000000"/>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6" name="Rectangle 569"/>
          <p:cNvSpPr>
            <a:spLocks noChangeArrowheads="1"/>
          </p:cNvSpPr>
          <p:nvPr/>
        </p:nvSpPr>
        <p:spPr bwMode="auto">
          <a:xfrm>
            <a:off x="3511477" y="4900708"/>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Rocco D'Urso </a:t>
            </a:r>
          </a:p>
          <a:p>
            <a:pPr eaLnBrk="0" hangingPunct="0">
              <a:spcBef>
                <a:spcPct val="0"/>
              </a:spcBef>
            </a:pPr>
            <a:r>
              <a:rPr lang="en-US" sz="1200" dirty="0">
                <a:solidFill>
                  <a:srgbClr val="000000"/>
                </a:solidFill>
                <a:ea typeface="ＭＳ Ｐゴシック" pitchFamily="34" charset="-128"/>
              </a:rPr>
              <a:t>Head </a:t>
            </a:r>
            <a:r>
              <a:rPr lang="en-US" sz="1200" dirty="0" smtClean="0">
                <a:solidFill>
                  <a:srgbClr val="000000"/>
                </a:solidFill>
                <a:ea typeface="ＭＳ Ｐゴシック" pitchFamily="34" charset="-128"/>
              </a:rPr>
              <a:t>of Southern Europe</a:t>
            </a:r>
            <a:endParaRPr lang="en-US" sz="1200" dirty="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a:t>
            </a:r>
            <a:r>
              <a:rPr lang="en-US" sz="1200" dirty="0">
                <a:solidFill>
                  <a:srgbClr val="000000"/>
                </a:solidFill>
                <a:ea typeface="ＭＳ Ｐゴシック" pitchFamily="34" charset="-128"/>
              </a:rPr>
              <a:t>41 58 399 3898</a:t>
            </a:r>
          </a:p>
          <a:p>
            <a:pPr eaLnBrk="0" hangingPunct="0">
              <a:spcBef>
                <a:spcPct val="0"/>
              </a:spcBef>
            </a:pPr>
            <a:r>
              <a:rPr lang="en-US" sz="1200" dirty="0">
                <a:solidFill>
                  <a:srgbClr val="000000"/>
                </a:solidFill>
                <a:ea typeface="ＭＳ Ｐゴシック" pitchFamily="34" charset="-128"/>
              </a:rPr>
              <a:t>+41 79 538 6017 (mobile)</a:t>
            </a:r>
          </a:p>
          <a:p>
            <a:pPr eaLnBrk="0" hangingPunct="0">
              <a:spcBef>
                <a:spcPct val="0"/>
              </a:spcBef>
            </a:pPr>
            <a:r>
              <a:rPr lang="en-US" sz="1200" dirty="0">
                <a:solidFill>
                  <a:srgbClr val="000000"/>
                </a:solidFill>
                <a:ea typeface="ＭＳ Ｐゴシック" pitchFamily="34" charset="-128"/>
              </a:rPr>
              <a:t>rocco.durso@stoxx.com</a:t>
            </a: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a:t>
            </a:r>
            <a:r>
              <a:rPr lang="en-US" sz="1200" dirty="0">
                <a:solidFill>
                  <a:srgbClr val="000000"/>
                </a:solidFill>
                <a:ea typeface="ＭＳ Ｐゴシック" pitchFamily="34" charset="-128"/>
              </a:rPr>
              <a:t>h</a:t>
            </a:r>
            <a:r>
              <a:rPr lang="en-US" sz="1200" dirty="0" smtClean="0">
                <a:solidFill>
                  <a:srgbClr val="000000"/>
                </a:solidFill>
                <a:ea typeface="ＭＳ Ｐゴシック" pitchFamily="34" charset="-128"/>
              </a:rPr>
              <a:t>ead of sales</a:t>
            </a: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3070651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5088553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heme/theme1.xml><?xml version="1.0" encoding="utf-8"?>
<a:theme xmlns:a="http://schemas.openxmlformats.org/drawingml/2006/main" name="Template_STOXX_Presentations Short Version_3.0">
  <a:themeElements>
    <a:clrScheme name="Benutzerdefiniert 53">
      <a:dk1>
        <a:sysClr val="windowText" lastClr="000000"/>
      </a:dk1>
      <a:lt1>
        <a:sysClr val="window" lastClr="FFFFFF"/>
      </a:lt1>
      <a:dk2>
        <a:srgbClr val="AFAFAF"/>
      </a:dk2>
      <a:lt2>
        <a:srgbClr val="D9D9D9"/>
      </a:lt2>
      <a:accent1>
        <a:srgbClr val="665C8C"/>
      </a:accent1>
      <a:accent2>
        <a:srgbClr val="14044E"/>
      </a:accent2>
      <a:accent3>
        <a:srgbClr val="009EE0"/>
      </a:accent3>
      <a:accent4>
        <a:srgbClr val="F99E00"/>
      </a:accent4>
      <a:accent5>
        <a:srgbClr val="92B602"/>
      </a:accent5>
      <a:accent6>
        <a:srgbClr val="D80F5F"/>
      </a:accent6>
      <a:hlink>
        <a:srgbClr val="14044E"/>
      </a:hlink>
      <a:folHlink>
        <a:srgbClr val="009EE0"/>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59C0EB"/>
    </a:custClr>
    <a:custClr name="Custom Color 3">
      <a:srgbClr val="B8D266"/>
    </a:custClr>
    <a:custClr name="Custom Color 4">
      <a:srgbClr val="D3E3A1"/>
    </a:custClr>
    <a:custClr name="Custom Color 5">
      <a:srgbClr val="A19BB8"/>
    </a:custClr>
    <a:custClr name="Custom Color 6">
      <a:srgbClr val="FBBB4C"/>
    </a:custClr>
    <a:custClr name="Custom Color 7">
      <a:srgbClr val="FCD38C"/>
    </a:custClr>
    <a:custClr name="Custom Color 8">
      <a:srgbClr val="D80F5F"/>
    </a:custClr>
    <a:custClr name="Custom Color 9">
      <a:srgbClr val="E66397"/>
    </a:custClr>
    <a:custClr name="Custom Color 10">
      <a:srgbClr val="EF9FBF"/>
    </a:custClr>
  </a:custClr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C6F8C361-0CE5-476E-8960-00DBB46A8E23}"/>
</file>

<file path=customXml/itemProps2.xml><?xml version="1.0" encoding="utf-8"?>
<ds:datastoreItem xmlns:ds="http://schemas.openxmlformats.org/officeDocument/2006/customXml" ds:itemID="{30C8C781-3777-4A37-B18B-48C62F9846CF}"/>
</file>

<file path=customXml/itemProps3.xml><?xml version="1.0" encoding="utf-8"?>
<ds:datastoreItem xmlns:ds="http://schemas.openxmlformats.org/officeDocument/2006/customXml" ds:itemID="{CF748987-C393-476B-8796-18B3EBB7CF15}"/>
</file>

<file path=docProps/app.xml><?xml version="1.0" encoding="utf-8"?>
<Properties xmlns="http://schemas.openxmlformats.org/officeDocument/2006/extended-properties" xmlns:vt="http://schemas.openxmlformats.org/officeDocument/2006/docPropsVTypes">
  <Template>Template_STOXX_Presentations Short Version_3.0</Template>
  <TotalTime>0</TotalTime>
  <Words>917</Words>
  <Application>Microsoft Office PowerPoint</Application>
  <PresentationFormat>A4 Paper (210x297 mm)</PresentationFormat>
  <Paragraphs>103</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Template_STOXX_Presentations Short Version_3.0</vt:lpstr>
      <vt:lpstr>STOXX®  Select Dividend Indices </vt:lpstr>
      <vt:lpstr>Agenda</vt:lpstr>
      <vt:lpstr>Investment case</vt:lpstr>
      <vt:lpstr>Overview STOXX Select Dividend Indices</vt:lpstr>
      <vt:lpstr>Regional coverage of STOXX Select Dividend Index family</vt:lpstr>
      <vt:lpstr>Methodology of STOXX Select Dividend Indices in a nutshell</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19</cp:revision>
  <dcterms:created xsi:type="dcterms:W3CDTF">2014-05-20T15:10:30Z</dcterms:created>
  <dcterms:modified xsi:type="dcterms:W3CDTF">2014-06-19T14:14:23Z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