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-11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4"/>
          <p:cNvSpPr>
            <a:spLocks noChangeShapeType="1"/>
          </p:cNvSpPr>
          <p:nvPr/>
        </p:nvSpPr>
        <p:spPr bwMode="auto">
          <a:xfrm flipH="1">
            <a:off x="339725" y="6286500"/>
            <a:ext cx="8453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pic>
        <p:nvPicPr>
          <p:cNvPr id="4" name="Picture 28" descr="STOXX_Logo_schwar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" y="6443663"/>
            <a:ext cx="10795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9725" y="298450"/>
            <a:ext cx="8453438" cy="2085975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>
                <a:solidFill>
                  <a:srgbClr val="009EE0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77188" y="6443663"/>
            <a:ext cx="831850" cy="182562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4891B01-E727-4EDB-B9DB-65C0942DC1D8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81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836B3-E9C0-4259-A21E-AE74ADD402A0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25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0200" y="390525"/>
            <a:ext cx="2112963" cy="5692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9725" y="390525"/>
            <a:ext cx="6188075" cy="5692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6FF94-6E03-4CA1-AA99-42E2A02BF92A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233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158" y="346076"/>
            <a:ext cx="6400800" cy="6445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53158" y="1219200"/>
            <a:ext cx="6944457" cy="45148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23300" y="6303963"/>
            <a:ext cx="333375" cy="1841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D74F669-CA0B-4720-AE09-5B772929214A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358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C12DD-CA9D-4C40-95BC-079CD7F03D4B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56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D2BB7-8007-4CAE-A62E-D61946DEDEFB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14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725" y="1820863"/>
            <a:ext cx="4149725" cy="4262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820863"/>
            <a:ext cx="4151313" cy="4262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11FC5-0306-4156-8117-EF0A55075627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055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790CA-421B-45CA-90C5-569257286C08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898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9D2E9-CBE2-49D0-90B3-2471D7F0EE86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87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2E613D-4B71-4122-952A-48D194A13340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35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9105B-0BE8-482B-8D52-39E0B4BD118E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32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753F0-FAAF-424B-BB41-617B72553451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570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5" descr="STOXX_Logo_schwarz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" y="6443663"/>
            <a:ext cx="10795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9725" y="390525"/>
            <a:ext cx="8453438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9725" y="1820863"/>
            <a:ext cx="8453438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77188" y="6508750"/>
            <a:ext cx="83185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 b="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9CD873-3241-4E2C-BB41-01AAF84FBF09}" type="slidenum">
              <a:rPr lang="de-DE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2" name="Line 8"/>
          <p:cNvSpPr>
            <a:spLocks noChangeShapeType="1"/>
          </p:cNvSpPr>
          <p:nvPr/>
        </p:nvSpPr>
        <p:spPr bwMode="auto">
          <a:xfrm flipH="1">
            <a:off x="339725" y="6286500"/>
            <a:ext cx="8453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228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chemeClr val="accent1"/>
        </a:buClr>
        <a:buFont typeface="Arial" charset="0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chemeClr val="accent1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2pPr>
      <a:lvl3pPr marL="361950" indent="-169863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chemeClr val="accent1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3pPr>
      <a:lvl4pPr marL="542925" indent="-179388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chemeClr val="accent1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4pPr>
      <a:lvl5pPr marL="715963" indent="-17145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chemeClr val="accent1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5pPr>
      <a:lvl6pPr marL="1173163" indent="-171450" algn="l" rtl="0" fontAlgn="base">
        <a:lnSpc>
          <a:spcPct val="95000"/>
        </a:lnSpc>
        <a:spcBef>
          <a:spcPct val="0"/>
        </a:spcBef>
        <a:spcAft>
          <a:spcPct val="0"/>
        </a:spcAft>
        <a:buClr>
          <a:schemeClr val="accent1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6pPr>
      <a:lvl7pPr marL="1630363" indent="-171450" algn="l" rtl="0" fontAlgn="base">
        <a:lnSpc>
          <a:spcPct val="95000"/>
        </a:lnSpc>
        <a:spcBef>
          <a:spcPct val="0"/>
        </a:spcBef>
        <a:spcAft>
          <a:spcPct val="0"/>
        </a:spcAft>
        <a:buClr>
          <a:schemeClr val="accent1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7pPr>
      <a:lvl8pPr marL="2087563" indent="-171450" algn="l" rtl="0" fontAlgn="base">
        <a:lnSpc>
          <a:spcPct val="95000"/>
        </a:lnSpc>
        <a:spcBef>
          <a:spcPct val="0"/>
        </a:spcBef>
        <a:spcAft>
          <a:spcPct val="0"/>
        </a:spcAft>
        <a:buClr>
          <a:schemeClr val="accent1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8pPr>
      <a:lvl9pPr marL="2544763" indent="-171450" algn="l" rtl="0" fontAlgn="base">
        <a:lnSpc>
          <a:spcPct val="95000"/>
        </a:lnSpc>
        <a:spcBef>
          <a:spcPct val="0"/>
        </a:spcBef>
        <a:spcAft>
          <a:spcPct val="0"/>
        </a:spcAft>
        <a:buClr>
          <a:schemeClr val="accent1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2"/>
          <p:cNvSpPr>
            <a:spLocks noChangeArrowheads="1"/>
          </p:cNvSpPr>
          <p:nvPr/>
        </p:nvSpPr>
        <p:spPr bwMode="auto">
          <a:xfrm>
            <a:off x="4770438" y="1824038"/>
            <a:ext cx="4032250" cy="387985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folHlink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3072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EACA1D3-3B9D-4485-95F1-8A711F953C38}" type="slidenum">
              <a:rPr lang="de-DE" sz="1200" b="0">
                <a:solidFill>
                  <a:srgbClr val="000000"/>
                </a:solidFill>
              </a:rPr>
              <a:pPr eaLnBrk="1" hangingPunct="1"/>
              <a:t>1</a:t>
            </a:fld>
            <a:endParaRPr lang="de-DE" sz="1200" b="0">
              <a:solidFill>
                <a:srgbClr val="000000"/>
              </a:solidFill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STOXX </a:t>
            </a:r>
            <a:r>
              <a:rPr lang="en-US" dirty="0" err="1" smtClean="0"/>
              <a:t>Optimised</a:t>
            </a:r>
            <a:r>
              <a:rPr lang="en-US" dirty="0" smtClean="0"/>
              <a:t> Philippines Index</a:t>
            </a:r>
            <a:endParaRPr lang="de-DE" dirty="0" smtClean="0"/>
          </a:p>
        </p:txBody>
      </p:sp>
      <p:sp>
        <p:nvSpPr>
          <p:cNvPr id="30725" name="Text Box 10"/>
          <p:cNvSpPr txBox="1">
            <a:spLocks noChangeArrowheads="1"/>
          </p:cNvSpPr>
          <p:nvPr/>
        </p:nvSpPr>
        <p:spPr bwMode="auto">
          <a:xfrm>
            <a:off x="339725" y="1293813"/>
            <a:ext cx="84566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0" dirty="0">
                <a:solidFill>
                  <a:srgbClr val="000000"/>
                </a:solidFill>
              </a:rPr>
              <a:t>Historical Index Simulation</a:t>
            </a:r>
          </a:p>
        </p:txBody>
      </p:sp>
      <p:sp>
        <p:nvSpPr>
          <p:cNvPr id="30726" name="Rectangle 2"/>
          <p:cNvSpPr>
            <a:spLocks noChangeArrowheads="1"/>
          </p:cNvSpPr>
          <p:nvPr/>
        </p:nvSpPr>
        <p:spPr bwMode="auto">
          <a:xfrm>
            <a:off x="339725" y="1824038"/>
            <a:ext cx="4022725" cy="284162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lIns="90487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>
                <a:solidFill>
                  <a:srgbClr val="FFFFFF"/>
                </a:solidFill>
              </a:rPr>
              <a:t>Index Performance (EUR)</a:t>
            </a:r>
          </a:p>
        </p:txBody>
      </p:sp>
      <p:sp>
        <p:nvSpPr>
          <p:cNvPr id="30727" name="Text Box 150"/>
          <p:cNvSpPr txBox="1">
            <a:spLocks noChangeArrowheads="1"/>
          </p:cNvSpPr>
          <p:nvPr/>
        </p:nvSpPr>
        <p:spPr bwMode="auto">
          <a:xfrm>
            <a:off x="1866900" y="6327775"/>
            <a:ext cx="6037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 marL="2286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AutoNum type="arabicParenR"/>
            </a:pPr>
            <a:r>
              <a:rPr lang="de-DE" sz="1000" b="0">
                <a:solidFill>
                  <a:srgbClr val="AFAFAF"/>
                </a:solidFill>
              </a:rPr>
              <a:t>Annualised figures for [timeframe]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0">
                <a:solidFill>
                  <a:srgbClr val="AFAFAF"/>
                </a:solidFill>
              </a:rPr>
              <a:t>Source: STOXX; Bloomberg</a:t>
            </a:r>
          </a:p>
        </p:txBody>
      </p:sp>
      <p:grpSp>
        <p:nvGrpSpPr>
          <p:cNvPr id="30728" name="Group 13"/>
          <p:cNvGrpSpPr>
            <a:grpSpLocks/>
          </p:cNvGrpSpPr>
          <p:nvPr/>
        </p:nvGrpSpPr>
        <p:grpSpPr bwMode="auto">
          <a:xfrm>
            <a:off x="4884738" y="1946275"/>
            <a:ext cx="314325" cy="307975"/>
            <a:chOff x="1603" y="2418"/>
            <a:chExt cx="198" cy="194"/>
          </a:xfrm>
        </p:grpSpPr>
        <p:sp>
          <p:nvSpPr>
            <p:cNvPr id="30744" name="Freeform 14"/>
            <p:cNvSpPr>
              <a:spLocks/>
            </p:cNvSpPr>
            <p:nvPr/>
          </p:nvSpPr>
          <p:spPr bwMode="auto">
            <a:xfrm>
              <a:off x="1603" y="2418"/>
              <a:ext cx="108" cy="194"/>
            </a:xfrm>
            <a:custGeom>
              <a:avLst/>
              <a:gdLst>
                <a:gd name="T0" fmla="*/ 0 w 80"/>
                <a:gd name="T1" fmla="*/ 0 h 162"/>
                <a:gd name="T2" fmla="*/ 3113 w 80"/>
                <a:gd name="T3" fmla="*/ 0 h 162"/>
                <a:gd name="T4" fmla="*/ 9752 w 80"/>
                <a:gd name="T5" fmla="*/ 1429 h 162"/>
                <a:gd name="T6" fmla="*/ 3268 w 80"/>
                <a:gd name="T7" fmla="*/ 2896 h 162"/>
                <a:gd name="T8" fmla="*/ 0 w 80"/>
                <a:gd name="T9" fmla="*/ 2896 h 162"/>
                <a:gd name="T10" fmla="*/ 5904 w 80"/>
                <a:gd name="T11" fmla="*/ 1461 h 162"/>
                <a:gd name="T12" fmla="*/ 0 w 80"/>
                <a:gd name="T13" fmla="*/ 0 h 1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0"/>
                <a:gd name="T22" fmla="*/ 0 h 162"/>
                <a:gd name="T23" fmla="*/ 80 w 80"/>
                <a:gd name="T24" fmla="*/ 162 h 1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0" h="162">
                  <a:moveTo>
                    <a:pt x="0" y="0"/>
                  </a:moveTo>
                  <a:lnTo>
                    <a:pt x="26" y="0"/>
                  </a:lnTo>
                  <a:lnTo>
                    <a:pt x="80" y="79"/>
                  </a:lnTo>
                  <a:lnTo>
                    <a:pt x="27" y="162"/>
                  </a:lnTo>
                  <a:lnTo>
                    <a:pt x="0" y="162"/>
                  </a:lnTo>
                  <a:lnTo>
                    <a:pt x="48" y="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B602"/>
            </a:solidFill>
            <a:ln w="3175">
              <a:solidFill>
                <a:srgbClr val="92B60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30745" name="Freeform 15"/>
            <p:cNvSpPr>
              <a:spLocks/>
            </p:cNvSpPr>
            <p:nvPr/>
          </p:nvSpPr>
          <p:spPr bwMode="auto">
            <a:xfrm>
              <a:off x="1693" y="2418"/>
              <a:ext cx="108" cy="194"/>
            </a:xfrm>
            <a:custGeom>
              <a:avLst/>
              <a:gdLst>
                <a:gd name="T0" fmla="*/ 0 w 80"/>
                <a:gd name="T1" fmla="*/ 0 h 162"/>
                <a:gd name="T2" fmla="*/ 3113 w 80"/>
                <a:gd name="T3" fmla="*/ 0 h 162"/>
                <a:gd name="T4" fmla="*/ 9752 w 80"/>
                <a:gd name="T5" fmla="*/ 1429 h 162"/>
                <a:gd name="T6" fmla="*/ 3268 w 80"/>
                <a:gd name="T7" fmla="*/ 2896 h 162"/>
                <a:gd name="T8" fmla="*/ 0 w 80"/>
                <a:gd name="T9" fmla="*/ 2896 h 162"/>
                <a:gd name="T10" fmla="*/ 5904 w 80"/>
                <a:gd name="T11" fmla="*/ 1461 h 162"/>
                <a:gd name="T12" fmla="*/ 0 w 80"/>
                <a:gd name="T13" fmla="*/ 0 h 1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0"/>
                <a:gd name="T22" fmla="*/ 0 h 162"/>
                <a:gd name="T23" fmla="*/ 80 w 80"/>
                <a:gd name="T24" fmla="*/ 162 h 1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0" h="162">
                  <a:moveTo>
                    <a:pt x="0" y="0"/>
                  </a:moveTo>
                  <a:lnTo>
                    <a:pt x="26" y="0"/>
                  </a:lnTo>
                  <a:lnTo>
                    <a:pt x="80" y="79"/>
                  </a:lnTo>
                  <a:lnTo>
                    <a:pt x="27" y="162"/>
                  </a:lnTo>
                  <a:lnTo>
                    <a:pt x="0" y="162"/>
                  </a:lnTo>
                  <a:lnTo>
                    <a:pt x="48" y="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B602"/>
            </a:solidFill>
            <a:ln w="3175">
              <a:solidFill>
                <a:srgbClr val="92B60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</a:endParaRPr>
            </a:p>
          </p:txBody>
        </p:sp>
      </p:grpSp>
      <p:sp>
        <p:nvSpPr>
          <p:cNvPr id="30729" name="Rectangle 16"/>
          <p:cNvSpPr>
            <a:spLocks noChangeArrowheads="1"/>
          </p:cNvSpPr>
          <p:nvPr/>
        </p:nvSpPr>
        <p:spPr bwMode="auto">
          <a:xfrm>
            <a:off x="4884738" y="2379663"/>
            <a:ext cx="3751262" cy="412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190500" lvl="1" indent="-18891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14044E"/>
              </a:buClr>
            </a:pPr>
            <a:r>
              <a:rPr lang="de-DE" sz="1400" b="1">
                <a:solidFill>
                  <a:srgbClr val="000000"/>
                </a:solidFill>
              </a:rPr>
              <a:t>Overview</a:t>
            </a:r>
          </a:p>
          <a:p>
            <a:pPr marL="190500" lvl="1" indent="-18891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14044E"/>
              </a:buClr>
            </a:pPr>
            <a:endParaRPr lang="de-DE" sz="1400" b="1">
              <a:solidFill>
                <a:srgbClr val="000000"/>
              </a:solidFill>
            </a:endParaRPr>
          </a:p>
          <a:p>
            <a:pPr marL="361950" lvl="2" indent="-1698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14044E"/>
              </a:buClr>
              <a:buFont typeface="Arial" charset="0"/>
              <a:buChar char="»"/>
            </a:pPr>
            <a:r>
              <a:rPr lang="de-DE" sz="1200">
                <a:solidFill>
                  <a:srgbClr val="000000"/>
                </a:solidFill>
              </a:rPr>
              <a:t>Concept</a:t>
            </a:r>
          </a:p>
          <a:p>
            <a:pPr marL="542925" lvl="3" indent="-179388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14044E"/>
              </a:buClr>
              <a:buFont typeface="Arial" charset="0"/>
              <a:buChar char="»"/>
            </a:pPr>
            <a:r>
              <a:rPr lang="de-DE" sz="1200">
                <a:solidFill>
                  <a:srgbClr val="000000"/>
                </a:solidFill>
              </a:rPr>
              <a:t>Calculation as price, net- and gross return version</a:t>
            </a:r>
          </a:p>
          <a:p>
            <a:pPr marL="542925" lvl="3" indent="-179388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14044E"/>
              </a:buClr>
              <a:buFont typeface="Arial" charset="0"/>
              <a:buChar char="»"/>
            </a:pPr>
            <a:r>
              <a:rPr lang="de-DE" sz="1200">
                <a:solidFill>
                  <a:srgbClr val="000000"/>
                </a:solidFill>
              </a:rPr>
              <a:t>Optimised weighting concept</a:t>
            </a:r>
          </a:p>
          <a:p>
            <a:pPr marL="542925" lvl="3" indent="-179388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14044E"/>
              </a:buClr>
              <a:buFont typeface="Arial" charset="0"/>
              <a:buChar char="»"/>
            </a:pPr>
            <a:r>
              <a:rPr lang="de-DE" sz="1200">
                <a:solidFill>
                  <a:srgbClr val="000000"/>
                </a:solidFill>
              </a:rPr>
              <a:t>Quarterly rebalancing</a:t>
            </a:r>
          </a:p>
          <a:p>
            <a:pPr marL="542925" lvl="3" indent="-179388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14044E"/>
              </a:buClr>
              <a:buFont typeface="Arial" charset="0"/>
              <a:buChar char="»"/>
            </a:pPr>
            <a:r>
              <a:rPr lang="de-DE" sz="1200">
                <a:solidFill>
                  <a:srgbClr val="000000"/>
                </a:solidFill>
              </a:rPr>
              <a:t>Annual recomposition (September)</a:t>
            </a:r>
          </a:p>
          <a:p>
            <a:pPr marL="542925" lvl="3" indent="-179388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14044E"/>
              </a:buClr>
              <a:buFont typeface="Arial" charset="0"/>
              <a:buChar char="»"/>
            </a:pPr>
            <a:r>
              <a:rPr lang="de-DE" sz="1200">
                <a:solidFill>
                  <a:srgbClr val="000000"/>
                </a:solidFill>
              </a:rPr>
              <a:t>Minimum trading value of 1m EUR and minimum market cap of 150m EUR required for index inclusion</a:t>
            </a:r>
          </a:p>
          <a:p>
            <a:pPr marL="190500" lvl="1" indent="-18891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14044E"/>
              </a:buClr>
            </a:pPr>
            <a:endParaRPr lang="de-DE" sz="1400" b="1">
              <a:solidFill>
                <a:srgbClr val="000000"/>
              </a:solidFill>
            </a:endParaRPr>
          </a:p>
          <a:p>
            <a:pPr marL="361950" lvl="2" indent="-1698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14044E"/>
              </a:buClr>
              <a:buFont typeface="Arial" charset="0"/>
              <a:buChar char="»"/>
            </a:pPr>
            <a:r>
              <a:rPr lang="de-DE" sz="1200">
                <a:solidFill>
                  <a:srgbClr val="000000"/>
                </a:solidFill>
              </a:rPr>
              <a:t>Key figures1)	             Perform.     Volatility</a:t>
            </a:r>
          </a:p>
          <a:p>
            <a:pPr marL="190500" lvl="1" indent="-18891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14044E"/>
              </a:buClr>
            </a:pPr>
            <a:r>
              <a:rPr lang="de-DE" sz="1200">
                <a:solidFill>
                  <a:srgbClr val="000000"/>
                </a:solidFill>
              </a:rPr>
              <a:t>	    </a:t>
            </a:r>
          </a:p>
          <a:p>
            <a:pPr marL="190500" lvl="1" indent="-18891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14044E"/>
              </a:buClr>
            </a:pPr>
            <a:r>
              <a:rPr lang="de-DE" sz="1200">
                <a:solidFill>
                  <a:srgbClr val="000000"/>
                </a:solidFill>
              </a:rPr>
              <a:t>	    </a:t>
            </a:r>
            <a:r>
              <a:rPr lang="en-US" sz="1200">
                <a:solidFill>
                  <a:srgbClr val="000000"/>
                </a:solidFill>
              </a:rPr>
              <a:t>STOXX Opt. </a:t>
            </a:r>
            <a:r>
              <a:rPr lang="de-CH" sz="1200">
                <a:solidFill>
                  <a:srgbClr val="000000"/>
                </a:solidFill>
              </a:rPr>
              <a:t>Philippines </a:t>
            </a:r>
            <a:r>
              <a:rPr lang="en-US" sz="1200">
                <a:solidFill>
                  <a:srgbClr val="000000"/>
                </a:solidFill>
              </a:rPr>
              <a:t>(NR)  14.88%      29.51%</a:t>
            </a:r>
          </a:p>
          <a:p>
            <a:pPr marL="190500" lvl="1" indent="-18891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14044E"/>
              </a:buClr>
            </a:pPr>
            <a:r>
              <a:rPr lang="en-US" sz="1200">
                <a:solidFill>
                  <a:srgbClr val="000000"/>
                </a:solidFill>
              </a:rPr>
              <a:t>         STOXX Opt. </a:t>
            </a:r>
            <a:r>
              <a:rPr lang="de-CH" sz="1200">
                <a:solidFill>
                  <a:srgbClr val="000000"/>
                </a:solidFill>
              </a:rPr>
              <a:t>Philippines </a:t>
            </a:r>
            <a:r>
              <a:rPr lang="en-US" sz="1200">
                <a:solidFill>
                  <a:srgbClr val="000000"/>
                </a:solidFill>
              </a:rPr>
              <a:t>(PR)  12.81%      29.51%</a:t>
            </a:r>
          </a:p>
          <a:p>
            <a:pPr marL="190500" lvl="1" indent="-18891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14044E"/>
              </a:buClr>
            </a:pPr>
            <a:r>
              <a:rPr lang="en-US" sz="1200">
                <a:solidFill>
                  <a:srgbClr val="000000"/>
                </a:solidFill>
              </a:rPr>
              <a:t>	    PSEi                                         13.28%      27.19%</a:t>
            </a:r>
            <a:endParaRPr lang="it-IT" sz="1200">
              <a:solidFill>
                <a:srgbClr val="000000"/>
              </a:solidFill>
            </a:endParaRPr>
          </a:p>
          <a:p>
            <a:pPr marL="190500" lvl="1" indent="-18891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14044E"/>
              </a:buClr>
            </a:pPr>
            <a:endParaRPr lang="it-IT" sz="1200">
              <a:solidFill>
                <a:srgbClr val="000000"/>
              </a:solidFill>
            </a:endParaRPr>
          </a:p>
          <a:p>
            <a:pPr marL="190500" lvl="1" indent="-18891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14044E"/>
              </a:buClr>
            </a:pPr>
            <a:endParaRPr lang="it-IT" sz="1200">
              <a:solidFill>
                <a:srgbClr val="000000"/>
              </a:solidFill>
            </a:endParaRPr>
          </a:p>
          <a:p>
            <a:pPr marL="190500" lvl="1" indent="-18891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14044E"/>
              </a:buClr>
            </a:pPr>
            <a:endParaRPr lang="en-US" sz="1200">
              <a:solidFill>
                <a:srgbClr val="000000"/>
              </a:solidFill>
            </a:endParaRPr>
          </a:p>
          <a:p>
            <a:pPr marL="190500" lvl="1" indent="-18891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14044E"/>
              </a:buClr>
            </a:pPr>
            <a:r>
              <a:rPr lang="en-US" sz="1200">
                <a:solidFill>
                  <a:srgbClr val="000000"/>
                </a:solidFill>
              </a:rPr>
              <a:t>	</a:t>
            </a:r>
          </a:p>
          <a:p>
            <a:pPr marL="190500" lvl="1" indent="-18891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14044E"/>
              </a:buClr>
            </a:pPr>
            <a:endParaRPr lang="de-DE" sz="1200">
              <a:solidFill>
                <a:srgbClr val="000000"/>
              </a:solidFill>
            </a:endParaRPr>
          </a:p>
          <a:p>
            <a:pPr marL="190500" lvl="1" indent="-18891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14044E"/>
              </a:buClr>
            </a:pPr>
            <a:endParaRPr lang="de-DE" sz="1200">
              <a:solidFill>
                <a:srgbClr val="000000"/>
              </a:solidFill>
            </a:endParaRPr>
          </a:p>
        </p:txBody>
      </p:sp>
      <p:grpSp>
        <p:nvGrpSpPr>
          <p:cNvPr id="30730" name="Group 9"/>
          <p:cNvGrpSpPr>
            <a:grpSpLocks/>
          </p:cNvGrpSpPr>
          <p:nvPr/>
        </p:nvGrpSpPr>
        <p:grpSpPr bwMode="auto">
          <a:xfrm>
            <a:off x="414338" y="5799138"/>
            <a:ext cx="314325" cy="307975"/>
            <a:chOff x="1603" y="2391"/>
            <a:chExt cx="198" cy="194"/>
          </a:xfrm>
        </p:grpSpPr>
        <p:sp>
          <p:nvSpPr>
            <p:cNvPr id="30742" name="Freeform 10"/>
            <p:cNvSpPr>
              <a:spLocks/>
            </p:cNvSpPr>
            <p:nvPr/>
          </p:nvSpPr>
          <p:spPr bwMode="auto">
            <a:xfrm>
              <a:off x="1603" y="2391"/>
              <a:ext cx="108" cy="194"/>
            </a:xfrm>
            <a:custGeom>
              <a:avLst/>
              <a:gdLst>
                <a:gd name="T0" fmla="*/ 0 w 80"/>
                <a:gd name="T1" fmla="*/ 0 h 162"/>
                <a:gd name="T2" fmla="*/ 3113 w 80"/>
                <a:gd name="T3" fmla="*/ 0 h 162"/>
                <a:gd name="T4" fmla="*/ 9752 w 80"/>
                <a:gd name="T5" fmla="*/ 1429 h 162"/>
                <a:gd name="T6" fmla="*/ 3268 w 80"/>
                <a:gd name="T7" fmla="*/ 2896 h 162"/>
                <a:gd name="T8" fmla="*/ 0 w 80"/>
                <a:gd name="T9" fmla="*/ 2896 h 162"/>
                <a:gd name="T10" fmla="*/ 5904 w 80"/>
                <a:gd name="T11" fmla="*/ 1461 h 162"/>
                <a:gd name="T12" fmla="*/ 0 w 80"/>
                <a:gd name="T13" fmla="*/ 0 h 1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0"/>
                <a:gd name="T22" fmla="*/ 0 h 162"/>
                <a:gd name="T23" fmla="*/ 80 w 80"/>
                <a:gd name="T24" fmla="*/ 162 h 1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0" h="162">
                  <a:moveTo>
                    <a:pt x="0" y="0"/>
                  </a:moveTo>
                  <a:lnTo>
                    <a:pt x="26" y="0"/>
                  </a:lnTo>
                  <a:lnTo>
                    <a:pt x="80" y="79"/>
                  </a:lnTo>
                  <a:lnTo>
                    <a:pt x="27" y="162"/>
                  </a:lnTo>
                  <a:lnTo>
                    <a:pt x="0" y="162"/>
                  </a:lnTo>
                  <a:lnTo>
                    <a:pt x="48" y="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B602"/>
            </a:solidFill>
            <a:ln w="3175">
              <a:solidFill>
                <a:srgbClr val="92B60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30743" name="Freeform 11"/>
            <p:cNvSpPr>
              <a:spLocks/>
            </p:cNvSpPr>
            <p:nvPr/>
          </p:nvSpPr>
          <p:spPr bwMode="auto">
            <a:xfrm>
              <a:off x="1693" y="2391"/>
              <a:ext cx="108" cy="194"/>
            </a:xfrm>
            <a:custGeom>
              <a:avLst/>
              <a:gdLst>
                <a:gd name="T0" fmla="*/ 0 w 80"/>
                <a:gd name="T1" fmla="*/ 0 h 162"/>
                <a:gd name="T2" fmla="*/ 3113 w 80"/>
                <a:gd name="T3" fmla="*/ 0 h 162"/>
                <a:gd name="T4" fmla="*/ 9752 w 80"/>
                <a:gd name="T5" fmla="*/ 1429 h 162"/>
                <a:gd name="T6" fmla="*/ 3268 w 80"/>
                <a:gd name="T7" fmla="*/ 2896 h 162"/>
                <a:gd name="T8" fmla="*/ 0 w 80"/>
                <a:gd name="T9" fmla="*/ 2896 h 162"/>
                <a:gd name="T10" fmla="*/ 5904 w 80"/>
                <a:gd name="T11" fmla="*/ 1461 h 162"/>
                <a:gd name="T12" fmla="*/ 0 w 80"/>
                <a:gd name="T13" fmla="*/ 0 h 1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0"/>
                <a:gd name="T22" fmla="*/ 0 h 162"/>
                <a:gd name="T23" fmla="*/ 80 w 80"/>
                <a:gd name="T24" fmla="*/ 162 h 1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0" h="162">
                  <a:moveTo>
                    <a:pt x="0" y="0"/>
                  </a:moveTo>
                  <a:lnTo>
                    <a:pt x="26" y="0"/>
                  </a:lnTo>
                  <a:lnTo>
                    <a:pt x="80" y="79"/>
                  </a:lnTo>
                  <a:lnTo>
                    <a:pt x="27" y="162"/>
                  </a:lnTo>
                  <a:lnTo>
                    <a:pt x="0" y="162"/>
                  </a:lnTo>
                  <a:lnTo>
                    <a:pt x="48" y="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B602"/>
            </a:solidFill>
            <a:ln w="3175">
              <a:solidFill>
                <a:srgbClr val="92B60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</a:endParaRPr>
            </a:p>
          </p:txBody>
        </p:sp>
      </p:grpSp>
      <p:sp>
        <p:nvSpPr>
          <p:cNvPr id="30731" name="Rectangle 12"/>
          <p:cNvSpPr>
            <a:spLocks noChangeArrowheads="1"/>
          </p:cNvSpPr>
          <p:nvPr/>
        </p:nvSpPr>
        <p:spPr bwMode="auto">
          <a:xfrm>
            <a:off x="903288" y="5768975"/>
            <a:ext cx="78898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lvl="1" indent="1588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14044E"/>
              </a:buClr>
            </a:pPr>
            <a:r>
              <a:rPr lang="en-US" sz="1400" b="1">
                <a:solidFill>
                  <a:srgbClr val="000000"/>
                </a:solidFill>
              </a:rPr>
              <a:t>Optimised weighting concept and definition of minimum ADVT per stock assured tradability of index</a:t>
            </a:r>
          </a:p>
        </p:txBody>
      </p:sp>
      <p:grpSp>
        <p:nvGrpSpPr>
          <p:cNvPr id="30732" name="Group 24"/>
          <p:cNvGrpSpPr>
            <a:grpSpLocks/>
          </p:cNvGrpSpPr>
          <p:nvPr/>
        </p:nvGrpSpPr>
        <p:grpSpPr bwMode="auto">
          <a:xfrm>
            <a:off x="339725" y="5200650"/>
            <a:ext cx="2312988" cy="152400"/>
            <a:chOff x="339725" y="5491261"/>
            <a:chExt cx="2312103" cy="152302"/>
          </a:xfrm>
        </p:grpSpPr>
        <p:sp>
          <p:nvSpPr>
            <p:cNvPr id="30740" name="Rectangle 4"/>
            <p:cNvSpPr>
              <a:spLocks noChangeArrowheads="1"/>
            </p:cNvSpPr>
            <p:nvPr/>
          </p:nvSpPr>
          <p:spPr bwMode="auto">
            <a:xfrm>
              <a:off x="339725" y="5494338"/>
              <a:ext cx="215900" cy="144463"/>
            </a:xfrm>
            <a:prstGeom prst="rect">
              <a:avLst/>
            </a:prstGeom>
            <a:solidFill>
              <a:srgbClr val="59C0EB"/>
            </a:solidFill>
            <a:ln w="9525" algn="ctr">
              <a:solidFill>
                <a:srgbClr val="59C0EB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30741" name="Legend"/>
            <p:cNvSpPr txBox="1">
              <a:spLocks noChangeArrowheads="1"/>
            </p:cNvSpPr>
            <p:nvPr/>
          </p:nvSpPr>
          <p:spPr bwMode="auto">
            <a:xfrm>
              <a:off x="657104" y="5491261"/>
              <a:ext cx="1994724" cy="152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de-DE" sz="1000" b="0">
                  <a:solidFill>
                    <a:srgbClr val="000000"/>
                  </a:solidFill>
                </a:rPr>
                <a:t>STOXX Opt. Philippines Index (NR)</a:t>
              </a:r>
            </a:p>
          </p:txBody>
        </p:sp>
      </p:grpSp>
      <p:grpSp>
        <p:nvGrpSpPr>
          <p:cNvPr id="30733" name="Group 6"/>
          <p:cNvGrpSpPr>
            <a:grpSpLocks/>
          </p:cNvGrpSpPr>
          <p:nvPr/>
        </p:nvGrpSpPr>
        <p:grpSpPr bwMode="auto">
          <a:xfrm>
            <a:off x="2797175" y="5203825"/>
            <a:ext cx="598488" cy="152400"/>
            <a:chOff x="176" y="3894"/>
            <a:chExt cx="377" cy="96"/>
          </a:xfrm>
        </p:grpSpPr>
        <p:sp>
          <p:nvSpPr>
            <p:cNvPr id="30738" name="Rectangle 7"/>
            <p:cNvSpPr>
              <a:spLocks noChangeArrowheads="1"/>
            </p:cNvSpPr>
            <p:nvPr/>
          </p:nvSpPr>
          <p:spPr bwMode="auto">
            <a:xfrm>
              <a:off x="176" y="3896"/>
              <a:ext cx="136" cy="91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30739" name="Legend"/>
            <p:cNvSpPr txBox="1">
              <a:spLocks noChangeArrowheads="1"/>
            </p:cNvSpPr>
            <p:nvPr/>
          </p:nvSpPr>
          <p:spPr bwMode="auto">
            <a:xfrm>
              <a:off x="376" y="3894"/>
              <a:ext cx="17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s-ES" sz="1000" b="0" dirty="0" err="1">
                  <a:solidFill>
                    <a:srgbClr val="000000"/>
                  </a:solidFill>
                </a:rPr>
                <a:t>PSEi</a:t>
              </a:r>
              <a:endParaRPr lang="de-DE" sz="1000" b="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0734" name="Group 6"/>
          <p:cNvGrpSpPr>
            <a:grpSpLocks/>
          </p:cNvGrpSpPr>
          <p:nvPr/>
        </p:nvGrpSpPr>
        <p:grpSpPr bwMode="auto">
          <a:xfrm>
            <a:off x="339725" y="5430838"/>
            <a:ext cx="2305050" cy="152400"/>
            <a:chOff x="176" y="3894"/>
            <a:chExt cx="1452" cy="96"/>
          </a:xfrm>
        </p:grpSpPr>
        <p:sp>
          <p:nvSpPr>
            <p:cNvPr id="30736" name="Rectangle 7"/>
            <p:cNvSpPr>
              <a:spLocks noChangeArrowheads="1"/>
            </p:cNvSpPr>
            <p:nvPr/>
          </p:nvSpPr>
          <p:spPr bwMode="auto">
            <a:xfrm>
              <a:off x="176" y="3896"/>
              <a:ext cx="136" cy="9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30737" name="Legend"/>
            <p:cNvSpPr txBox="1">
              <a:spLocks noChangeArrowheads="1"/>
            </p:cNvSpPr>
            <p:nvPr/>
          </p:nvSpPr>
          <p:spPr bwMode="auto">
            <a:xfrm>
              <a:off x="376" y="3894"/>
              <a:ext cx="125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de-DE" sz="1000" b="0">
                  <a:solidFill>
                    <a:srgbClr val="000000"/>
                  </a:solidFill>
                </a:rPr>
                <a:t>STOXX Opt. Philippines Index (PR)</a:t>
              </a:r>
            </a:p>
          </p:txBody>
        </p:sp>
      </p:grpSp>
      <p:graphicFrame>
        <p:nvGraphicFramePr>
          <p:cNvPr id="30735" name="Object 13"/>
          <p:cNvGraphicFramePr>
            <a:graphicFrameLocks noChangeAspect="1"/>
          </p:cNvGraphicFramePr>
          <p:nvPr/>
        </p:nvGraphicFramePr>
        <p:xfrm>
          <a:off x="63500" y="2068513"/>
          <a:ext cx="4389438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Chart" r:id="rId3" imgW="5486284" imgH="3809936" progId="MSGraph.Chart.8">
                  <p:embed followColorScheme="full"/>
                </p:oleObj>
              </mc:Choice>
              <mc:Fallback>
                <p:oleObj name="Chart" r:id="rId3" imgW="5486284" imgH="3809936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" y="2068513"/>
                        <a:ext cx="4389438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96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2011-Feb">
  <a:themeElements>
    <a:clrScheme name="Template-2011-Feb 5">
      <a:dk1>
        <a:srgbClr val="000000"/>
      </a:dk1>
      <a:lt1>
        <a:srgbClr val="FFFFFF"/>
      </a:lt1>
      <a:dk2>
        <a:srgbClr val="000000"/>
      </a:dk2>
      <a:lt2>
        <a:srgbClr val="D80F5F"/>
      </a:lt2>
      <a:accent1>
        <a:srgbClr val="14044E"/>
      </a:accent1>
      <a:accent2>
        <a:srgbClr val="99D8F3"/>
      </a:accent2>
      <a:accent3>
        <a:srgbClr val="FFFFFF"/>
      </a:accent3>
      <a:accent4>
        <a:srgbClr val="000000"/>
      </a:accent4>
      <a:accent5>
        <a:srgbClr val="AAAAB2"/>
      </a:accent5>
      <a:accent6>
        <a:srgbClr val="8AC4DC"/>
      </a:accent6>
      <a:hlink>
        <a:srgbClr val="AFAFAF"/>
      </a:hlink>
      <a:folHlink>
        <a:srgbClr val="D9D9D9"/>
      </a:folHlink>
    </a:clrScheme>
    <a:fontScheme name="Template-2011-Fe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-2011-Feb 1">
        <a:dk1>
          <a:srgbClr val="000000"/>
        </a:dk1>
        <a:lt1>
          <a:srgbClr val="FFFFFF"/>
        </a:lt1>
        <a:dk2>
          <a:srgbClr val="000000"/>
        </a:dk2>
        <a:lt2>
          <a:srgbClr val="8A8A8A"/>
        </a:lt2>
        <a:accent1>
          <a:srgbClr val="14044E"/>
        </a:accent1>
        <a:accent2>
          <a:srgbClr val="92B614"/>
        </a:accent2>
        <a:accent3>
          <a:srgbClr val="FFFFFF"/>
        </a:accent3>
        <a:accent4>
          <a:srgbClr val="000000"/>
        </a:accent4>
        <a:accent5>
          <a:srgbClr val="AAAAB2"/>
        </a:accent5>
        <a:accent6>
          <a:srgbClr val="84A511"/>
        </a:accent6>
        <a:hlink>
          <a:srgbClr val="C9C9C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-2011-Feb 2">
        <a:dk1>
          <a:srgbClr val="000000"/>
        </a:dk1>
        <a:lt1>
          <a:srgbClr val="FFFFFF"/>
        </a:lt1>
        <a:dk2>
          <a:srgbClr val="000000"/>
        </a:dk2>
        <a:lt2>
          <a:srgbClr val="8A8A8A"/>
        </a:lt2>
        <a:accent1>
          <a:srgbClr val="14044E"/>
        </a:accent1>
        <a:accent2>
          <a:srgbClr val="009EE0"/>
        </a:accent2>
        <a:accent3>
          <a:srgbClr val="FFFFFF"/>
        </a:accent3>
        <a:accent4>
          <a:srgbClr val="000000"/>
        </a:accent4>
        <a:accent5>
          <a:srgbClr val="AAAAB2"/>
        </a:accent5>
        <a:accent6>
          <a:srgbClr val="008FCB"/>
        </a:accent6>
        <a:hlink>
          <a:srgbClr val="C9C9C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-2011-Feb 3">
        <a:dk1>
          <a:srgbClr val="000000"/>
        </a:dk1>
        <a:lt1>
          <a:srgbClr val="FFFFFF"/>
        </a:lt1>
        <a:dk2>
          <a:srgbClr val="000000"/>
        </a:dk2>
        <a:lt2>
          <a:srgbClr val="8A8A8A"/>
        </a:lt2>
        <a:accent1>
          <a:srgbClr val="14044E"/>
        </a:accent1>
        <a:accent2>
          <a:srgbClr val="F99E00"/>
        </a:accent2>
        <a:accent3>
          <a:srgbClr val="FFFFFF"/>
        </a:accent3>
        <a:accent4>
          <a:srgbClr val="000000"/>
        </a:accent4>
        <a:accent5>
          <a:srgbClr val="AAAAB2"/>
        </a:accent5>
        <a:accent6>
          <a:srgbClr val="E28F00"/>
        </a:accent6>
        <a:hlink>
          <a:srgbClr val="C9C9C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-2011-Feb 4">
        <a:dk1>
          <a:srgbClr val="000000"/>
        </a:dk1>
        <a:lt1>
          <a:srgbClr val="FFFFFF"/>
        </a:lt1>
        <a:dk2>
          <a:srgbClr val="000000"/>
        </a:dk2>
        <a:lt2>
          <a:srgbClr val="8A8A8A"/>
        </a:lt2>
        <a:accent1>
          <a:srgbClr val="14044E"/>
        </a:accent1>
        <a:accent2>
          <a:srgbClr val="D80F5F"/>
        </a:accent2>
        <a:accent3>
          <a:srgbClr val="FFFFFF"/>
        </a:accent3>
        <a:accent4>
          <a:srgbClr val="000000"/>
        </a:accent4>
        <a:accent5>
          <a:srgbClr val="AAAAB2"/>
        </a:accent5>
        <a:accent6>
          <a:srgbClr val="C40C55"/>
        </a:accent6>
        <a:hlink>
          <a:srgbClr val="C9C9C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-2011-Feb 5">
        <a:dk1>
          <a:srgbClr val="000000"/>
        </a:dk1>
        <a:lt1>
          <a:srgbClr val="FFFFFF"/>
        </a:lt1>
        <a:dk2>
          <a:srgbClr val="000000"/>
        </a:dk2>
        <a:lt2>
          <a:srgbClr val="D80F5F"/>
        </a:lt2>
        <a:accent1>
          <a:srgbClr val="14044E"/>
        </a:accent1>
        <a:accent2>
          <a:srgbClr val="99D8F3"/>
        </a:accent2>
        <a:accent3>
          <a:srgbClr val="FFFFFF"/>
        </a:accent3>
        <a:accent4>
          <a:srgbClr val="000000"/>
        </a:accent4>
        <a:accent5>
          <a:srgbClr val="AAAAB2"/>
        </a:accent5>
        <a:accent6>
          <a:srgbClr val="8AC4DC"/>
        </a:accent6>
        <a:hlink>
          <a:srgbClr val="AFAFAF"/>
        </a:hlink>
        <a:folHlink>
          <a:srgbClr val="D9D9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9FA374B5EA294992F10F5C99299EDE" ma:contentTypeVersion="10" ma:contentTypeDescription="Create a new document." ma:contentTypeScope="" ma:versionID="2e752d3eda2957bdfa3dd4fd594b18b9">
  <xsd:schema xmlns:xsd="http://www.w3.org/2001/XMLSchema" xmlns:xs="http://www.w3.org/2001/XMLSchema" xmlns:p="http://schemas.microsoft.com/office/2006/metadata/properties" xmlns:ns2="9b4f3d91-490c-48c0-8b9d-8c1d30e23c71" xmlns:ns3="6dc1145f-2d82-4836-ac1f-806e4087b940" targetNamespace="http://schemas.microsoft.com/office/2006/metadata/properties" ma:root="true" ma:fieldsID="7cb906f2d1fce7da25df757e39c22130" ns2:_="" ns3:_="">
    <xsd:import namespace="9b4f3d91-490c-48c0-8b9d-8c1d30e23c71"/>
    <xsd:import namespace="6dc1145f-2d82-4836-ac1f-806e4087b94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4f3d91-490c-48c0-8b9d-8c1d30e23c7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6137c6fb-76d8-4766-a84f-7e98b86fa9e3}" ma:internalName="TaxCatchAll" ma:showField="CatchAllData" ma:web="9b4f3d91-490c-48c0-8b9d-8c1d30e23c7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1145f-2d82-4836-ac1f-806e4087b9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9ac77e2-9ba5-44c9-8641-963c09a092d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c1145f-2d82-4836-ac1f-806e4087b940">
      <Terms xmlns="http://schemas.microsoft.com/office/infopath/2007/PartnerControls"/>
    </lcf76f155ced4ddcb4097134ff3c332f>
    <TaxCatchAll xmlns="9b4f3d91-490c-48c0-8b9d-8c1d30e23c71" xsi:nil="true"/>
  </documentManagement>
</p:properties>
</file>

<file path=customXml/itemProps1.xml><?xml version="1.0" encoding="utf-8"?>
<ds:datastoreItem xmlns:ds="http://schemas.openxmlformats.org/officeDocument/2006/customXml" ds:itemID="{DB16089D-EF59-4C98-A38A-EAD43E2DCD32}"/>
</file>

<file path=customXml/itemProps2.xml><?xml version="1.0" encoding="utf-8"?>
<ds:datastoreItem xmlns:ds="http://schemas.openxmlformats.org/officeDocument/2006/customXml" ds:itemID="{55ECCC5F-303C-41AD-BF1C-DC1CBC94D627}"/>
</file>

<file path=customXml/itemProps3.xml><?xml version="1.0" encoding="utf-8"?>
<ds:datastoreItem xmlns:ds="http://schemas.openxmlformats.org/officeDocument/2006/customXml" ds:itemID="{BC19D53F-7E71-4761-A682-06DF237615DE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Template-2011-Feb</vt:lpstr>
      <vt:lpstr>Microsoft Graph Chart</vt:lpstr>
      <vt:lpstr>STOXX Optimised Philippines Index</vt:lpstr>
    </vt:vector>
  </TitlesOfParts>
  <Company>SIX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STOXX Optimised Philippines Index</dc:title>
  <dc:creator>Sekhri, Rajiv</dc:creator>
  <cp:lastModifiedBy>Sekhri, Rajiv</cp:lastModifiedBy>
  <cp:revision>3</cp:revision>
  <dcterms:created xsi:type="dcterms:W3CDTF">2013-11-22T08:25:28Z</dcterms:created>
  <dcterms:modified xsi:type="dcterms:W3CDTF">2013-11-22T11:48:49Z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0x010100D19FA374B5EA294992F10F5C99299EDE</vt:lpwstr>
  </property>
</Properties>
</file>