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har char="❖"/>
              <a:defRPr/>
            </a:lvl1pPr>
            <a:lvl2pPr lvl="1" rtl="0">
              <a:spcBef>
                <a:spcPts val="0"/>
              </a:spcBef>
              <a:buChar char="➢"/>
              <a:defRPr/>
            </a:lvl2pPr>
            <a:lvl3pPr lvl="2" rtl="0">
              <a:spcBef>
                <a:spcPts val="0"/>
              </a:spcBef>
              <a:buChar char="■"/>
              <a:defRPr/>
            </a:lvl3pPr>
            <a:lvl4pPr lvl="3" rtl="0">
              <a:spcBef>
                <a:spcPts val="0"/>
              </a:spcBef>
              <a:buChar char="●"/>
              <a:defRPr/>
            </a:lvl4pPr>
            <a:lvl5pPr lvl="4" rtl="0">
              <a:spcBef>
                <a:spcPts val="0"/>
              </a:spcBef>
              <a:buChar char="◆"/>
              <a:defRPr/>
            </a:lvl5pPr>
            <a:lvl6pPr lvl="5" rtl="0">
              <a:spcBef>
                <a:spcPts val="0"/>
              </a:spcBef>
              <a:buChar char="➢"/>
              <a:defRPr/>
            </a:lvl6pPr>
            <a:lvl7pPr lvl="6" rtl="0">
              <a:spcBef>
                <a:spcPts val="0"/>
              </a:spcBef>
              <a:buChar char="■"/>
              <a:defRPr/>
            </a:lvl7pPr>
            <a:lvl8pPr lvl="7" rtl="0">
              <a:spcBef>
                <a:spcPts val="0"/>
              </a:spcBef>
              <a:buChar char="●"/>
              <a:defRPr/>
            </a:lvl8pPr>
            <a:lvl9pPr lvl="8" rtl="0">
              <a:spcBef>
                <a:spcPts val="0"/>
              </a:spcBef>
              <a:buChar char="◆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Scientific Programming Practical 2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Introduction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683622" y="4392325"/>
            <a:ext cx="28884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/>
              <a:t>Luca Bianco - Academic Year 2017-18</a:t>
            </a:r>
          </a:p>
          <a:p>
            <a:pPr lvl="0" rtl="0">
              <a:spcBef>
                <a:spcPts val="0"/>
              </a:spcBef>
              <a:buNone/>
            </a:pPr>
            <a:r>
              <a:rPr lang="it" sz="1200"/>
              <a:t>luca.bianco@fmach.it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Strings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3765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Escape special characters</a:t>
            </a:r>
            <a:r>
              <a:rPr b="1" lang="it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26" y="1648673"/>
            <a:ext cx="3764999" cy="120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3309937"/>
            <a:ext cx="76962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Strings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3765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476324"/>
            <a:ext cx="4895874" cy="14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Strings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99" y="51325"/>
            <a:ext cx="3990974" cy="1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225099"/>
            <a:ext cx="6245774" cy="10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075" y="2143124"/>
            <a:ext cx="5375825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Strings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3765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Indexing and Slicing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sp>
        <p:nvSpPr>
          <p:cNvPr id="216" name="Shape 216"/>
          <p:cNvSpPr txBox="1"/>
          <p:nvPr/>
        </p:nvSpPr>
        <p:spPr>
          <a:xfrm>
            <a:off x="311700" y="2333625"/>
            <a:ext cx="2458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Indexing starts from 0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str[i] : i+1-th character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str[S:E:step] slice 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it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Remember: S inclusive, E exclusive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62" y="71437"/>
            <a:ext cx="54387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125" y="1495425"/>
            <a:ext cx="5951325" cy="34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Strings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3765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99" y="1233062"/>
            <a:ext cx="4762499" cy="267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75" y="4125800"/>
            <a:ext cx="76200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Strings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49" y="76199"/>
            <a:ext cx="7105649" cy="10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508" y="1065349"/>
            <a:ext cx="5801615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2600"/>
              <a:t>http://sciprolab1.readthedocs.io/en/latest/practical2.html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170125"/>
            <a:ext cx="78228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Modules and Objects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Modules are text files with .py extension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616124"/>
            <a:ext cx="12591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5" y="2185987"/>
            <a:ext cx="62103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09575" y="2009775"/>
            <a:ext cx="3000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Import modules to use them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485775" y="3457575"/>
            <a:ext cx="8544075" cy="1466850"/>
            <a:chOff x="485775" y="3457575"/>
            <a:chExt cx="8544075" cy="1466850"/>
          </a:xfrm>
        </p:grpSpPr>
        <p:sp>
          <p:nvSpPr>
            <p:cNvPr id="117" name="Shape 117"/>
            <p:cNvSpPr txBox="1"/>
            <p:nvPr/>
          </p:nvSpPr>
          <p:spPr>
            <a:xfrm>
              <a:off x="542925" y="3524250"/>
              <a:ext cx="4781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it" sz="1200">
                  <a:solidFill>
                    <a:srgbClr val="404040"/>
                  </a:solidFill>
                  <a:highlight>
                    <a:srgbClr val="FCFCFC"/>
                  </a:highlight>
                </a:rPr>
                <a:t>“Objects are Python’s abstraction for data. </a:t>
              </a:r>
              <a:r>
                <a:rPr lang="it" sz="1200">
                  <a:solidFill>
                    <a:srgbClr val="404040"/>
                  </a:solidFill>
                  <a:highlight>
                    <a:srgbClr val="FCFCFC"/>
                  </a:highlight>
                </a:rPr>
                <a:t>A</a:t>
              </a:r>
              <a:r>
                <a:rPr lang="it" sz="1200">
                  <a:solidFill>
                    <a:srgbClr val="404040"/>
                  </a:solidFill>
                  <a:highlight>
                    <a:srgbClr val="FCFCFC"/>
                  </a:highlight>
                </a:rPr>
                <a:t>ll data in a Python program is represented by objects or by relations between objects.”</a:t>
              </a: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485775" y="3457575"/>
              <a:ext cx="30000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t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Objects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5524500" y="3638550"/>
              <a:ext cx="1209600" cy="342900"/>
            </a:xfrm>
            <a:prstGeom prst="rect">
              <a:avLst/>
            </a:prstGeom>
            <a:solidFill>
              <a:srgbClr val="274E1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it"/>
                <a:t>IDENTIFIER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5524500" y="4019550"/>
              <a:ext cx="1209600" cy="342900"/>
            </a:xfrm>
            <a:prstGeom prst="rect">
              <a:avLst/>
            </a:prstGeom>
            <a:solidFill>
              <a:srgbClr val="274E1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it"/>
                <a:t>TYPE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5524500" y="4400550"/>
              <a:ext cx="1209600" cy="34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it"/>
                <a:t>VALUE</a:t>
              </a:r>
            </a:p>
          </p:txBody>
        </p:sp>
        <p:cxnSp>
          <p:nvCxnSpPr>
            <p:cNvPr id="122" name="Shape 122"/>
            <p:cNvCxnSpPr/>
            <p:nvPr/>
          </p:nvCxnSpPr>
          <p:spPr>
            <a:xfrm flipH="1" rot="10800000">
              <a:off x="6953250" y="4181550"/>
              <a:ext cx="819300" cy="40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6953250" y="4591050"/>
              <a:ext cx="866700" cy="2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24" name="Shape 124"/>
            <p:cNvSpPr txBox="1"/>
            <p:nvPr/>
          </p:nvSpPr>
          <p:spPr>
            <a:xfrm>
              <a:off x="7820250" y="3971925"/>
              <a:ext cx="120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it"/>
                <a:t>MUTABLE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7820250" y="4581525"/>
              <a:ext cx="1209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it"/>
                <a:t>IMMUTABLE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Built-in data types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398725"/>
            <a:ext cx="42291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Variable assignment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it" sz="1400"/>
              <a:t>What happens when we…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it" sz="1400"/>
              <a:t>&gt;&gt;&gt; sides =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sp>
        <p:nvSpPr>
          <p:cNvPr id="138" name="Shape 138"/>
          <p:cNvSpPr/>
          <p:nvPr/>
        </p:nvSpPr>
        <p:spPr>
          <a:xfrm>
            <a:off x="3162300" y="2143125"/>
            <a:ext cx="1209600" cy="342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ID:10915392</a:t>
            </a:r>
          </a:p>
        </p:txBody>
      </p:sp>
      <p:sp>
        <p:nvSpPr>
          <p:cNvPr id="139" name="Shape 139"/>
          <p:cNvSpPr/>
          <p:nvPr/>
        </p:nvSpPr>
        <p:spPr>
          <a:xfrm>
            <a:off x="3162300" y="2524125"/>
            <a:ext cx="1209600" cy="3429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type: INT</a:t>
            </a:r>
          </a:p>
        </p:txBody>
      </p:sp>
      <p:sp>
        <p:nvSpPr>
          <p:cNvPr id="140" name="Shape 140"/>
          <p:cNvSpPr/>
          <p:nvPr/>
        </p:nvSpPr>
        <p:spPr>
          <a:xfrm>
            <a:off x="3162300" y="2905125"/>
            <a:ext cx="1209600" cy="3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value: 4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62300" y="21330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 new object is created and the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name ‘sides’ points to it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028" y="2066325"/>
            <a:ext cx="2194071" cy="14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38500" y="35046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 is </a:t>
            </a: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immutable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therefore: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298" y="3763450"/>
            <a:ext cx="5043499" cy="1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Name of variables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You can choose the name you like but: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sp>
        <p:nvSpPr>
          <p:cNvPr id="151" name="Shape 151"/>
          <p:cNvSpPr txBox="1"/>
          <p:nvPr/>
        </p:nvSpPr>
        <p:spPr>
          <a:xfrm>
            <a:off x="619500" y="1732950"/>
            <a:ext cx="53526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Proxima Nova"/>
              <a:buAutoNum type="arabicPeriod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Can only contain A-Z, a-z, 0-9 or _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Proxima Nova"/>
              <a:buAutoNum type="arabicPeriod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Cannot start with a number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Proxima Nova"/>
              <a:buAutoNum type="arabicPeriod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Cannot be one of the reserved words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2" y="2728912"/>
            <a:ext cx="50577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Integers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As one would expect...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838325"/>
            <a:ext cx="34290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5362950" y="40475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REMEMBER: Immutable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Their range limited by the memory available 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Booleans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Assume only values True and False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517649"/>
            <a:ext cx="4981574" cy="15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81000" y="3219450"/>
            <a:ext cx="3000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Boolean algebra rules...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621" y="3018025"/>
            <a:ext cx="2767024" cy="19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429375" y="3638550"/>
            <a:ext cx="1933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numbers evaluate to True except 0.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Reals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In python they are floating points (floats)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699" y="3423300"/>
            <a:ext cx="3824300" cy="15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4800" y="3648075"/>
            <a:ext cx="3000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Use parenthesis or remember precedence of operators...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187" y="1537350"/>
            <a:ext cx="74961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Strings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3136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 sz="1400"/>
              <a:t>In python they are immutable objects to deal with text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99" y="1181099"/>
            <a:ext cx="5420399" cy="37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