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har char="❖"/>
              <a:defRPr/>
            </a:lvl1pPr>
            <a:lvl2pPr lvl="1" rtl="0">
              <a:spcBef>
                <a:spcPts val="0"/>
              </a:spcBef>
              <a:buChar char="➢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◆"/>
              <a:defRPr/>
            </a:lvl5pPr>
            <a:lvl6pPr lvl="5" rtl="0">
              <a:spcBef>
                <a:spcPts val="0"/>
              </a:spcBef>
              <a:buChar char="➢"/>
              <a:defRPr/>
            </a:lvl6pPr>
            <a:lvl7pPr lvl="6" rtl="0">
              <a:spcBef>
                <a:spcPts val="0"/>
              </a:spcBef>
              <a:buChar char="■"/>
              <a:defRPr/>
            </a:lvl7pPr>
            <a:lvl8pPr lvl="7" rtl="0">
              <a:spcBef>
                <a:spcPts val="0"/>
              </a:spcBef>
              <a:buChar char="●"/>
              <a:defRPr/>
            </a:lvl8pPr>
            <a:lvl9pPr lvl="8" rtl="0">
              <a:spcBef>
                <a:spcPts val="0"/>
              </a:spcBef>
              <a:buChar char="◆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Scientific Programming Practical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Introduction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3622" y="4392325"/>
            <a:ext cx="28884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200"/>
              <a:t>Luca Bianco - Academic Year 2017-18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200"/>
              <a:t>luca.bianco@fmach.it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21425" y="1121225"/>
            <a:ext cx="81813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Genome a</a:t>
            </a: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ssembly of DH of </a:t>
            </a: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Pear</a:t>
            </a: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Apple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Input data: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Illumina  ~60x – 100x PE information + (mate pairs for Apple)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Pacific Biosciences ~ 30x + 30x (35x only for Apple)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Bionano optical maps: ~ 	600x (for both)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Genetic maps: integrated genetic map from 21 mapping populations (Apple only)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result (for Apple, Pear is in progress):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	Chromosome scale assembly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# Contigs: 2150 for a total of 625Mb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N50 Contigs (hybrid dbg2olc): ~ 620Kbps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280 Scaffolds, for an N50 5,6Mb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17 chromosomes + lg0 unanchored sequences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[Daccord et al, Nature Genetics, 49, 2017]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912" y="3118262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21425" y="1121225"/>
            <a:ext cx="81813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RNAseq data analysis with Pathway Inspector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950" y="1581200"/>
            <a:ext cx="4503775" cy="32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4657725"/>
            <a:ext cx="3219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https://pathwayinspector.fmach.it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21425" y="1121225"/>
            <a:ext cx="81813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RNAseq data analysis with Pathway Inspector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49" y="1516613"/>
            <a:ext cx="2603324" cy="18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1" y="3346999"/>
            <a:ext cx="2966974" cy="16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3949" y="1604063"/>
            <a:ext cx="2966974" cy="193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6725" y="3469650"/>
            <a:ext cx="2918299" cy="15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0" y="4657725"/>
            <a:ext cx="3219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https://pathwayinspector.fmach.it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Opportunities @FEM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21425" y="1121225"/>
            <a:ext cx="81813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MSc External thesis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Are you interested in a bioinformatics project in NGS data analysis, RNA Seq, data integration?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Come and talk to me or email me at: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luca.bianco@fmach.it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24" y="2705499"/>
            <a:ext cx="2341975" cy="23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Scientific Programming Practical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21425" y="1121225"/>
            <a:ext cx="81813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37160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Back to business now!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912" y="3216325"/>
            <a:ext cx="2600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Scientific Programming Practical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it"/>
              <a:t>In this practical you will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AutoNum type="arabicPeriod"/>
            </a:pPr>
            <a:r>
              <a:rPr lang="it"/>
              <a:t>Install Python 3.x (and pip)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AutoNum type="arabicPeriod"/>
            </a:pPr>
            <a:r>
              <a:rPr lang="it"/>
              <a:t>Install Visual Studio Code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AutoNum type="arabicPeriod"/>
            </a:pPr>
            <a:r>
              <a:rPr lang="it"/>
              <a:t>Get familiar with the Python console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AutoNum type="arabicPeriod"/>
            </a:pPr>
            <a:r>
              <a:rPr lang="it"/>
              <a:t>Start using Visual Studio Code and advanced features (like debugging)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AutoNum type="arabicPeriod"/>
            </a:pPr>
            <a:r>
              <a:rPr lang="it"/>
              <a:t>End the session with some exercises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912" y="3216325"/>
            <a:ext cx="2600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Scientific Programming Practical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it"/>
              <a:t>Console VS. Integrated Development Environment (IDE)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" y="1712075"/>
            <a:ext cx="4205374" cy="9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900" y="1859099"/>
            <a:ext cx="4784949" cy="30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Resources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All material regarding practicals can be found here: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it"/>
              <a:t>http://sciprolab1.readthedocs.io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750" y="2049399"/>
            <a:ext cx="3763750" cy="2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593125" y="3850375"/>
            <a:ext cx="2506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4800"/>
              <a:t>@</a:t>
            </a:r>
          </a:p>
          <a:p>
            <a:pPr lvl="0">
              <a:spcBef>
                <a:spcPts val="0"/>
              </a:spcBef>
              <a:buNone/>
            </a:pPr>
            <a:r>
              <a:rPr lang="it"/>
              <a:t>luca.bianco@fmach.it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Any questions?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If not, go to: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it"/>
              <a:t>http://sciprolab1.readthedocs.io/en/latest/introduction.html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593125" y="3850375"/>
            <a:ext cx="2506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4800"/>
              <a:t>@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luca.bianco@fmach.it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" y="2256399"/>
            <a:ext cx="6375775" cy="27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Outline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it"/>
              <a:t>Personal 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t"/>
              <a:t>Introduction to the practical</a:t>
            </a:r>
          </a:p>
          <a:p>
            <a:pPr indent="-228600" lvl="0" marL="457200">
              <a:spcBef>
                <a:spcPts val="0"/>
              </a:spcBef>
            </a:pPr>
            <a:r>
              <a:rPr lang="it"/>
              <a:t>Hands-on practical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About 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1400"/>
              <a:t>Computer Science</a:t>
            </a:r>
            <a:br>
              <a:rPr lang="it" sz="1400"/>
            </a:br>
            <a:r>
              <a:rPr lang="it" sz="1400"/>
              <a:t> Ph.D. at the University of Verona, Italy, with thesis on Simulation of Biological Systems</a:t>
            </a:r>
            <a:br>
              <a:rPr lang="it" sz="1400"/>
            </a:br>
            <a:br>
              <a:rPr lang="it" sz="1400"/>
            </a:br>
            <a:r>
              <a:rPr b="1" lang="it" sz="1400"/>
              <a:t>Research Fellow at Cranfield University - UK</a:t>
            </a:r>
            <a:br>
              <a:rPr lang="it" sz="1400"/>
            </a:br>
            <a:r>
              <a:rPr lang="it" sz="1400"/>
              <a:t> Three years at Cranfield University working at proteomics projects (GAPP, MRMaid, X-Tracker…)</a:t>
            </a:r>
            <a:br>
              <a:rPr lang="it" sz="1400"/>
            </a:br>
            <a:r>
              <a:rPr lang="it" sz="1400"/>
              <a:t> Module manager and lecturer in several courses of the MSc in Bioinformatics</a:t>
            </a:r>
            <a:br>
              <a:rPr lang="it" sz="1400"/>
            </a:br>
            <a:br>
              <a:rPr lang="it" sz="1400"/>
            </a:br>
            <a:br>
              <a:rPr lang="it" sz="1400"/>
            </a:br>
            <a:r>
              <a:rPr b="1" lang="it" sz="1400"/>
              <a:t>Bioinformatician at IASMA – FEM</a:t>
            </a:r>
            <a:br>
              <a:rPr lang="it" sz="1400"/>
            </a:br>
            <a:r>
              <a:rPr lang="it" sz="1400"/>
              <a:t> Currently bioinformatician in the Computational Biology Group at Istituto Agrario di San Michele all’Adige – Fondazione Edmund Mach, Trento, Italy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Fondazione Edmund Mach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692300"/>
            <a:ext cx="2495550" cy="332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84" y="1266825"/>
            <a:ext cx="2905300" cy="3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276725" y="1781550"/>
            <a:ext cx="461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/>
              <a:t>Agricultural</a:t>
            </a:r>
            <a:r>
              <a:rPr lang="it" sz="1800"/>
              <a:t> Institute</a:t>
            </a:r>
            <a:br>
              <a:rPr lang="it" sz="1800"/>
            </a:br>
            <a:br>
              <a:rPr lang="it" sz="1800"/>
            </a:br>
            <a:r>
              <a:rPr lang="it" sz="1800"/>
              <a:t>Research and Innovation Centre </a:t>
            </a:r>
            <a:br>
              <a:rPr lang="it" sz="1800"/>
            </a:br>
            <a:br>
              <a:rPr lang="it" sz="1800"/>
            </a:br>
            <a:r>
              <a:rPr lang="it" sz="1800"/>
              <a:t>Genomics, metabolomics wet labs on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800"/>
              <a:t>fruits (apple, grape, small fruits,… )</a:t>
            </a:r>
            <a:br>
              <a:rPr lang="it" sz="1800"/>
            </a:br>
            <a:br>
              <a:rPr lang="it" sz="1800"/>
            </a:br>
            <a:r>
              <a:rPr lang="it" sz="1800"/>
              <a:t>Bioinformatics and computational biology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Bioinformatics @FEM (UBC)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7025" lvl="0" marL="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75"/>
              <a:buFont typeface="Arial"/>
              <a:buChar char="❖"/>
            </a:pPr>
            <a:r>
              <a:rPr lang="it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Genomics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Assembly and annotation of complex genomes (plants, insects, etc.)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SNP Chips for genetic screening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Resequencing of genomes</a:t>
            </a:r>
          </a:p>
          <a:p>
            <a:pPr indent="-327025" lvl="0" marL="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75"/>
              <a:buFont typeface="Arial"/>
              <a:buChar char="❖"/>
            </a:pPr>
            <a:r>
              <a:rPr lang="it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Metagenomics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Targeted metagenomic data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i="1"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selection </a:t>
            </a: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 for strain-level identification from un-targeted metagenomics</a:t>
            </a:r>
          </a:p>
          <a:p>
            <a:pPr indent="-327025" lvl="0" marL="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75"/>
              <a:buFont typeface="Arial"/>
              <a:buChar char="❖"/>
            </a:pPr>
            <a:r>
              <a:rPr lang="it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Transcriptomics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RNA-seq data analysis, gene and pathway enrichment  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integration and compilation of expression atlases</a:t>
            </a:r>
          </a:p>
          <a:p>
            <a:pPr indent="-327025" lvl="0" marL="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75"/>
              <a:buFont typeface="Arial"/>
              <a:buChar char="❖"/>
            </a:pPr>
            <a:r>
              <a:rPr lang="it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Metabolomics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analysis pipelines for targeted and untargeted data</a:t>
            </a:r>
          </a:p>
          <a:p>
            <a:pPr indent="-311150" lvl="1" marL="7747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for MS imaging</a:t>
            </a:r>
          </a:p>
          <a:p>
            <a:pPr indent="-327025" lvl="0" marL="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75"/>
              <a:buFont typeface="Arial"/>
              <a:buChar char="❖"/>
            </a:pPr>
            <a:r>
              <a:rPr lang="it" sz="15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Statistical data analysis</a:t>
            </a:r>
          </a:p>
          <a:p>
            <a:pPr indent="-311150" lvl="1" marL="774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it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 of –omic data and analysis of correlation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00" y="1967275"/>
            <a:ext cx="1364949" cy="3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372" y="2960522"/>
            <a:ext cx="5112924" cy="15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21425" y="1121225"/>
            <a:ext cx="6914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the Apple Assembly with SOLiD&amp;Illumina data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Spatial relationships with long jump libraries (5K, 7.5K and 10K mate pairs)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00" y="1967275"/>
            <a:ext cx="1364949" cy="3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75" y="2391349"/>
            <a:ext cx="5471525" cy="26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799" y="1897398"/>
            <a:ext cx="1569149" cy="142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21425" y="1121225"/>
            <a:ext cx="6914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the Apple Assembly with SOLiD&amp;Illumina data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Spatial relationships with long jump libraries (5K, 7.5K and 10K mate pairs)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350" y="2523720"/>
            <a:ext cx="2962375" cy="24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21425" y="1121225"/>
            <a:ext cx="6914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SNP-Chips development for GWAS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20K SNP Illumina Infinium II Array (reseq of 16 Apple cultivars, Illumina 30x)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487K SNP Affymetrix Axiom Array (reseq of 63 Apple cultivars, Illumina 20-30x)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Reads alignment and filtering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2. SNP calling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3. Identification of most reliable SNPs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4. Selection of (20K) 487K target SNPs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Several Terabytes of data produced!!!!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Peach, pear and walnut done too!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Bix @FEM -- Examples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21425" y="1121225"/>
            <a:ext cx="69141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SNP-Chips development for GWAS 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20K SNP Illumina Infinium II Array (reseq of 16 Apple cultivars, Illumina 30x)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487K SNP Affymetrix Axiom Array (reseq of 63 Apple cultivars, Illumina 20-30x)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449" y="2248724"/>
            <a:ext cx="3466474" cy="24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247125" y="4632650"/>
            <a:ext cx="46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18725" y="4632650"/>
            <a:ext cx="46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AB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761725" y="4632650"/>
            <a:ext cx="46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BB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70275" y="4632650"/>
            <a:ext cx="1130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genotypes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3890950" y="2845875"/>
            <a:ext cx="2313900" cy="55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3816250" y="2967050"/>
            <a:ext cx="2388600" cy="4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6259300" y="3236175"/>
            <a:ext cx="1130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parents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259300" y="2388650"/>
            <a:ext cx="25302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/>
              <a:t>Task: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it"/>
              <a:t>Analyze 500k of these…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it"/>
              <a:t>(1 x SNP)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