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9AA909-CFA8-4D3B-9467-AFFEFFABEF16}" v="12" dt="2025-03-12T18:38:17.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3" d="100"/>
          <a:sy n="73" d="100"/>
        </p:scale>
        <p:origin x="69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a Buckley McDonald" userId="dfcd2bab3e32de60" providerId="LiveId" clId="{719AA909-CFA8-4D3B-9467-AFFEFFABEF16}"/>
    <pc:docChg chg="custSel modSld">
      <pc:chgData name="Luca Buckley McDonald" userId="dfcd2bab3e32de60" providerId="LiveId" clId="{719AA909-CFA8-4D3B-9467-AFFEFFABEF16}" dt="2025-03-12T18:39:59.217" v="422" actId="115"/>
      <pc:docMkLst>
        <pc:docMk/>
      </pc:docMkLst>
      <pc:sldChg chg="addSp delSp modSp mod">
        <pc:chgData name="Luca Buckley McDonald" userId="dfcd2bab3e32de60" providerId="LiveId" clId="{719AA909-CFA8-4D3B-9467-AFFEFFABEF16}" dt="2025-03-12T18:39:59.217" v="422" actId="115"/>
        <pc:sldMkLst>
          <pc:docMk/>
          <pc:sldMk cId="3500207134" sldId="257"/>
        </pc:sldMkLst>
        <pc:spChg chg="mod">
          <ac:chgData name="Luca Buckley McDonald" userId="dfcd2bab3e32de60" providerId="LiveId" clId="{719AA909-CFA8-4D3B-9467-AFFEFFABEF16}" dt="2025-03-12T18:34:41.897" v="364" actId="20577"/>
          <ac:spMkLst>
            <pc:docMk/>
            <pc:sldMk cId="3500207134" sldId="257"/>
            <ac:spMk id="3" creationId="{26BD7F61-592B-D5B2-9A01-44785508D789}"/>
          </ac:spMkLst>
        </pc:spChg>
        <pc:spChg chg="mod">
          <ac:chgData name="Luca Buckley McDonald" userId="dfcd2bab3e32de60" providerId="LiveId" clId="{719AA909-CFA8-4D3B-9467-AFFEFFABEF16}" dt="2025-03-12T18:32:37.196" v="282" actId="20577"/>
          <ac:spMkLst>
            <pc:docMk/>
            <pc:sldMk cId="3500207134" sldId="257"/>
            <ac:spMk id="5" creationId="{2F172D9E-A9AF-C16E-564C-8D9711578432}"/>
          </ac:spMkLst>
        </pc:spChg>
        <pc:spChg chg="mod">
          <ac:chgData name="Luca Buckley McDonald" userId="dfcd2bab3e32de60" providerId="LiveId" clId="{719AA909-CFA8-4D3B-9467-AFFEFFABEF16}" dt="2025-03-12T18:32:22.151" v="269" actId="1076"/>
          <ac:spMkLst>
            <pc:docMk/>
            <pc:sldMk cId="3500207134" sldId="257"/>
            <ac:spMk id="6" creationId="{16EAAFFE-5AB8-D6B3-37DD-0B36B8C54EFE}"/>
          </ac:spMkLst>
        </pc:spChg>
        <pc:spChg chg="mod">
          <ac:chgData name="Luca Buckley McDonald" userId="dfcd2bab3e32de60" providerId="LiveId" clId="{719AA909-CFA8-4D3B-9467-AFFEFFABEF16}" dt="2025-03-12T18:39:59.217" v="422" actId="115"/>
          <ac:spMkLst>
            <pc:docMk/>
            <pc:sldMk cId="3500207134" sldId="257"/>
            <ac:spMk id="7" creationId="{3F5C7DA1-3821-A5B3-4168-C79F9C662DBC}"/>
          </ac:spMkLst>
        </pc:spChg>
        <pc:spChg chg="del">
          <ac:chgData name="Luca Buckley McDonald" userId="dfcd2bab3e32de60" providerId="LiveId" clId="{719AA909-CFA8-4D3B-9467-AFFEFFABEF16}" dt="2025-03-12T11:55:41.149" v="48" actId="478"/>
          <ac:spMkLst>
            <pc:docMk/>
            <pc:sldMk cId="3500207134" sldId="257"/>
            <ac:spMk id="8" creationId="{42A4F99C-1D9D-1A50-FF75-DC15180126D2}"/>
          </ac:spMkLst>
        </pc:spChg>
        <pc:spChg chg="add mod">
          <ac:chgData name="Luca Buckley McDonald" userId="dfcd2bab3e32de60" providerId="LiveId" clId="{719AA909-CFA8-4D3B-9467-AFFEFFABEF16}" dt="2025-03-12T18:39:19.693" v="421" actId="1076"/>
          <ac:spMkLst>
            <pc:docMk/>
            <pc:sldMk cId="3500207134" sldId="257"/>
            <ac:spMk id="8" creationId="{C94E09E6-8926-1BEA-FA30-CAE62054159E}"/>
          </ac:spMkLst>
        </pc:spChg>
        <pc:spChg chg="add del mod">
          <ac:chgData name="Luca Buckley McDonald" userId="dfcd2bab3e32de60" providerId="LiveId" clId="{719AA909-CFA8-4D3B-9467-AFFEFFABEF16}" dt="2025-03-12T11:59:42.921" v="58" actId="478"/>
          <ac:spMkLst>
            <pc:docMk/>
            <pc:sldMk cId="3500207134" sldId="257"/>
            <ac:spMk id="9" creationId="{21B546AE-D71B-BCF0-05CB-0D1900B6708B}"/>
          </ac:spMkLst>
        </pc:spChg>
        <pc:spChg chg="add mod">
          <ac:chgData name="Luca Buckley McDonald" userId="dfcd2bab3e32de60" providerId="LiveId" clId="{719AA909-CFA8-4D3B-9467-AFFEFFABEF16}" dt="2025-03-12T18:38:17.776" v="373" actId="1076"/>
          <ac:spMkLst>
            <pc:docMk/>
            <pc:sldMk cId="3500207134" sldId="257"/>
            <ac:spMk id="9" creationId="{C1B60E61-EA8E-AC0A-5F0C-538E2C7F57FD}"/>
          </ac:spMkLst>
        </pc:spChg>
        <pc:spChg chg="add mod">
          <ac:chgData name="Luca Buckley McDonald" userId="dfcd2bab3e32de60" providerId="LiveId" clId="{719AA909-CFA8-4D3B-9467-AFFEFFABEF16}" dt="2025-03-12T12:01:55.702" v="64" actId="1076"/>
          <ac:spMkLst>
            <pc:docMk/>
            <pc:sldMk cId="3500207134" sldId="257"/>
            <ac:spMk id="10" creationId="{F70E746B-D9D5-BF6A-1639-6B3781821260}"/>
          </ac:spMkLst>
        </pc:spChg>
        <pc:spChg chg="add">
          <ac:chgData name="Luca Buckley McDonald" userId="dfcd2bab3e32de60" providerId="LiveId" clId="{719AA909-CFA8-4D3B-9467-AFFEFFABEF16}" dt="2025-03-12T18:37:57.863" v="369"/>
          <ac:spMkLst>
            <pc:docMk/>
            <pc:sldMk cId="3500207134" sldId="257"/>
            <ac:spMk id="11" creationId="{988EB6E2-8517-284F-3BFF-1BD977826E6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CE0BF4-B278-45DE-BDB7-AF22368BCA15}" type="datetimeFigureOut">
              <a:rPr lang="en-GB" smtClean="0"/>
              <a:t>12/03/2025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745B2D-A08B-4B30-BB25-13D586CEC67F}" type="slidenum">
              <a:rPr lang="en-GB" smtClean="0"/>
              <a:t>‹#›</a:t>
            </a:fld>
            <a:endParaRPr lang="en-GB"/>
          </a:p>
        </p:txBody>
      </p:sp>
    </p:spTree>
    <p:extLst>
      <p:ext uri="{BB962C8B-B14F-4D97-AF65-F5344CB8AC3E}">
        <p14:creationId xmlns:p14="http://schemas.microsoft.com/office/powerpoint/2010/main" val="2000585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CE0BF4-B278-45DE-BDB7-AF22368BCA15}" type="datetimeFigureOut">
              <a:rPr lang="en-GB" smtClean="0"/>
              <a:t>12/03/2025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745B2D-A08B-4B30-BB25-13D586CEC67F}" type="slidenum">
              <a:rPr lang="en-GB" smtClean="0"/>
              <a:t>‹#›</a:t>
            </a:fld>
            <a:endParaRPr lang="en-GB"/>
          </a:p>
        </p:txBody>
      </p:sp>
    </p:spTree>
    <p:extLst>
      <p:ext uri="{BB962C8B-B14F-4D97-AF65-F5344CB8AC3E}">
        <p14:creationId xmlns:p14="http://schemas.microsoft.com/office/powerpoint/2010/main" val="2348791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CE0BF4-B278-45DE-BDB7-AF22368BCA15}" type="datetimeFigureOut">
              <a:rPr lang="en-GB" smtClean="0"/>
              <a:t>12/03/2025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745B2D-A08B-4B30-BB25-13D586CEC67F}" type="slidenum">
              <a:rPr lang="en-GB" smtClean="0"/>
              <a:t>‹#›</a:t>
            </a:fld>
            <a:endParaRPr lang="en-GB"/>
          </a:p>
        </p:txBody>
      </p:sp>
    </p:spTree>
    <p:extLst>
      <p:ext uri="{BB962C8B-B14F-4D97-AF65-F5344CB8AC3E}">
        <p14:creationId xmlns:p14="http://schemas.microsoft.com/office/powerpoint/2010/main" val="3078023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CE0BF4-B278-45DE-BDB7-AF22368BCA15}" type="datetimeFigureOut">
              <a:rPr lang="en-GB" smtClean="0"/>
              <a:t>12/03/2025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745B2D-A08B-4B30-BB25-13D586CEC67F}" type="slidenum">
              <a:rPr lang="en-GB" smtClean="0"/>
              <a:t>‹#›</a:t>
            </a:fld>
            <a:endParaRPr lang="en-GB"/>
          </a:p>
        </p:txBody>
      </p:sp>
    </p:spTree>
    <p:extLst>
      <p:ext uri="{BB962C8B-B14F-4D97-AF65-F5344CB8AC3E}">
        <p14:creationId xmlns:p14="http://schemas.microsoft.com/office/powerpoint/2010/main" val="2408623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CE0BF4-B278-45DE-BDB7-AF22368BCA15}" type="datetimeFigureOut">
              <a:rPr lang="en-GB" smtClean="0"/>
              <a:t>12/03/2025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745B2D-A08B-4B30-BB25-13D586CEC67F}" type="slidenum">
              <a:rPr lang="en-GB" smtClean="0"/>
              <a:t>‹#›</a:t>
            </a:fld>
            <a:endParaRPr lang="en-GB"/>
          </a:p>
        </p:txBody>
      </p:sp>
    </p:spTree>
    <p:extLst>
      <p:ext uri="{BB962C8B-B14F-4D97-AF65-F5344CB8AC3E}">
        <p14:creationId xmlns:p14="http://schemas.microsoft.com/office/powerpoint/2010/main" val="3838135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CE0BF4-B278-45DE-BDB7-AF22368BCA15}" type="datetimeFigureOut">
              <a:rPr lang="en-GB" smtClean="0"/>
              <a:t>12/03/2025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C745B2D-A08B-4B30-BB25-13D586CEC67F}" type="slidenum">
              <a:rPr lang="en-GB" smtClean="0"/>
              <a:t>‹#›</a:t>
            </a:fld>
            <a:endParaRPr lang="en-GB"/>
          </a:p>
        </p:txBody>
      </p:sp>
    </p:spTree>
    <p:extLst>
      <p:ext uri="{BB962C8B-B14F-4D97-AF65-F5344CB8AC3E}">
        <p14:creationId xmlns:p14="http://schemas.microsoft.com/office/powerpoint/2010/main" val="2943397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CE0BF4-B278-45DE-BDB7-AF22368BCA15}" type="datetimeFigureOut">
              <a:rPr lang="en-GB" smtClean="0"/>
              <a:t>12/03/2025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C745B2D-A08B-4B30-BB25-13D586CEC67F}" type="slidenum">
              <a:rPr lang="en-GB" smtClean="0"/>
              <a:t>‹#›</a:t>
            </a:fld>
            <a:endParaRPr lang="en-GB"/>
          </a:p>
        </p:txBody>
      </p:sp>
    </p:spTree>
    <p:extLst>
      <p:ext uri="{BB962C8B-B14F-4D97-AF65-F5344CB8AC3E}">
        <p14:creationId xmlns:p14="http://schemas.microsoft.com/office/powerpoint/2010/main" val="985919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CE0BF4-B278-45DE-BDB7-AF22368BCA15}" type="datetimeFigureOut">
              <a:rPr lang="en-GB" smtClean="0"/>
              <a:t>12/03/2025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C745B2D-A08B-4B30-BB25-13D586CEC67F}" type="slidenum">
              <a:rPr lang="en-GB" smtClean="0"/>
              <a:t>‹#›</a:t>
            </a:fld>
            <a:endParaRPr lang="en-GB"/>
          </a:p>
        </p:txBody>
      </p:sp>
    </p:spTree>
    <p:extLst>
      <p:ext uri="{BB962C8B-B14F-4D97-AF65-F5344CB8AC3E}">
        <p14:creationId xmlns:p14="http://schemas.microsoft.com/office/powerpoint/2010/main" val="539581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E0BF4-B278-45DE-BDB7-AF22368BCA15}" type="datetimeFigureOut">
              <a:rPr lang="en-GB" smtClean="0"/>
              <a:t>12/03/2025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C745B2D-A08B-4B30-BB25-13D586CEC67F}" type="slidenum">
              <a:rPr lang="en-GB" smtClean="0"/>
              <a:t>‹#›</a:t>
            </a:fld>
            <a:endParaRPr lang="en-GB"/>
          </a:p>
        </p:txBody>
      </p:sp>
    </p:spTree>
    <p:extLst>
      <p:ext uri="{BB962C8B-B14F-4D97-AF65-F5344CB8AC3E}">
        <p14:creationId xmlns:p14="http://schemas.microsoft.com/office/powerpoint/2010/main" val="186380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CE0BF4-B278-45DE-BDB7-AF22368BCA15}" type="datetimeFigureOut">
              <a:rPr lang="en-GB" smtClean="0"/>
              <a:t>12/03/2025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C745B2D-A08B-4B30-BB25-13D586CEC67F}" type="slidenum">
              <a:rPr lang="en-GB" smtClean="0"/>
              <a:t>‹#›</a:t>
            </a:fld>
            <a:endParaRPr lang="en-GB"/>
          </a:p>
        </p:txBody>
      </p:sp>
    </p:spTree>
    <p:extLst>
      <p:ext uri="{BB962C8B-B14F-4D97-AF65-F5344CB8AC3E}">
        <p14:creationId xmlns:p14="http://schemas.microsoft.com/office/powerpoint/2010/main" val="2069423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CE0BF4-B278-45DE-BDB7-AF22368BCA15}" type="datetimeFigureOut">
              <a:rPr lang="en-GB" smtClean="0"/>
              <a:t>12/03/2025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C745B2D-A08B-4B30-BB25-13D586CEC67F}" type="slidenum">
              <a:rPr lang="en-GB" smtClean="0"/>
              <a:t>‹#›</a:t>
            </a:fld>
            <a:endParaRPr lang="en-GB"/>
          </a:p>
        </p:txBody>
      </p:sp>
    </p:spTree>
    <p:extLst>
      <p:ext uri="{BB962C8B-B14F-4D97-AF65-F5344CB8AC3E}">
        <p14:creationId xmlns:p14="http://schemas.microsoft.com/office/powerpoint/2010/main" val="1069371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CE0BF4-B278-45DE-BDB7-AF22368BCA15}" type="datetimeFigureOut">
              <a:rPr lang="en-GB" smtClean="0"/>
              <a:t>12/03/2025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745B2D-A08B-4B30-BB25-13D586CEC67F}" type="slidenum">
              <a:rPr lang="en-GB" smtClean="0"/>
              <a:t>‹#›</a:t>
            </a:fld>
            <a:endParaRPr lang="en-GB"/>
          </a:p>
        </p:txBody>
      </p:sp>
    </p:spTree>
    <p:extLst>
      <p:ext uri="{BB962C8B-B14F-4D97-AF65-F5344CB8AC3E}">
        <p14:creationId xmlns:p14="http://schemas.microsoft.com/office/powerpoint/2010/main" val="39312208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britannica.com/media/1/2217070/273595"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EE203-5BE9-365D-C8BA-59DFBC7DD6D3}"/>
              </a:ext>
            </a:extLst>
          </p:cNvPr>
          <p:cNvSpPr>
            <a:spLocks noGrp="1"/>
          </p:cNvSpPr>
          <p:nvPr>
            <p:ph type="title"/>
          </p:nvPr>
        </p:nvSpPr>
        <p:spPr>
          <a:xfrm>
            <a:off x="656136" y="-132792"/>
            <a:ext cx="10515600" cy="1325563"/>
          </a:xfrm>
        </p:spPr>
        <p:txBody>
          <a:bodyPr/>
          <a:lstStyle/>
          <a:p>
            <a:pPr algn="ctr"/>
            <a:r>
              <a:rPr lang="en-GB" dirty="0">
                <a:solidFill>
                  <a:srgbClr val="FFC000"/>
                </a:solidFill>
                <a:latin typeface="Times New Roman" panose="02020603050405020304" pitchFamily="18" charset="0"/>
                <a:cs typeface="Times New Roman" panose="02020603050405020304" pitchFamily="18" charset="0"/>
              </a:rPr>
              <a:t>Dispersal into Sahul</a:t>
            </a:r>
          </a:p>
        </p:txBody>
      </p:sp>
      <p:sp>
        <p:nvSpPr>
          <p:cNvPr id="3" name="Content Placeholder 2">
            <a:extLst>
              <a:ext uri="{FF2B5EF4-FFF2-40B4-BE49-F238E27FC236}">
                <a16:creationId xmlns:a16="http://schemas.microsoft.com/office/drawing/2014/main" id="{26BD7F61-592B-D5B2-9A01-44785508D789}"/>
              </a:ext>
            </a:extLst>
          </p:cNvPr>
          <p:cNvSpPr>
            <a:spLocks noGrp="1"/>
          </p:cNvSpPr>
          <p:nvPr>
            <p:ph idx="1"/>
          </p:nvPr>
        </p:nvSpPr>
        <p:spPr>
          <a:xfrm>
            <a:off x="61006" y="1261934"/>
            <a:ext cx="2884394" cy="1910093"/>
          </a:xfrm>
          <a:ln>
            <a:solidFill>
              <a:srgbClr val="FFC000"/>
            </a:solidFill>
          </a:ln>
        </p:spPr>
        <p:txBody>
          <a:bodyPr>
            <a:normAutofit/>
          </a:bodyPr>
          <a:lstStyle/>
          <a:p>
            <a:pPr marL="0" indent="0">
              <a:buNone/>
            </a:pPr>
            <a:r>
              <a:rPr lang="en-GB" sz="1600" dirty="0"/>
              <a:t>Context: Sahul was a landmass that included Australia and Papua New Guinea. It was separated from Southern Asia by the Wallacea line which to this day results in a huge difference in biota between South Asia and Oceana.</a:t>
            </a:r>
          </a:p>
        </p:txBody>
      </p:sp>
      <p:pic>
        <p:nvPicPr>
          <p:cNvPr id="4" name="Picture 3">
            <a:extLst>
              <a:ext uri="{FF2B5EF4-FFF2-40B4-BE49-F238E27FC236}">
                <a16:creationId xmlns:a16="http://schemas.microsoft.com/office/drawing/2014/main" id="{A8AACD0C-6B85-3630-6E4C-B4D58E4AEE72}"/>
              </a:ext>
            </a:extLst>
          </p:cNvPr>
          <p:cNvPicPr>
            <a:picLocks noChangeAspect="1"/>
          </p:cNvPicPr>
          <p:nvPr/>
        </p:nvPicPr>
        <p:blipFill>
          <a:blip r:embed="rId2"/>
          <a:stretch>
            <a:fillRect/>
          </a:stretch>
        </p:blipFill>
        <p:spPr>
          <a:xfrm>
            <a:off x="3161317" y="1033505"/>
            <a:ext cx="5505239" cy="5447167"/>
          </a:xfrm>
          <a:prstGeom prst="rect">
            <a:avLst/>
          </a:prstGeom>
          <a:ln w="57150">
            <a:solidFill>
              <a:srgbClr val="FFC000"/>
            </a:solidFill>
          </a:ln>
        </p:spPr>
      </p:pic>
      <p:sp>
        <p:nvSpPr>
          <p:cNvPr id="5" name="TextBox 4">
            <a:extLst>
              <a:ext uri="{FF2B5EF4-FFF2-40B4-BE49-F238E27FC236}">
                <a16:creationId xmlns:a16="http://schemas.microsoft.com/office/drawing/2014/main" id="{2F172D9E-A9AF-C16E-564C-8D9711578432}"/>
              </a:ext>
            </a:extLst>
          </p:cNvPr>
          <p:cNvSpPr txBox="1"/>
          <p:nvPr/>
        </p:nvSpPr>
        <p:spPr>
          <a:xfrm>
            <a:off x="8882471" y="1033505"/>
            <a:ext cx="3201215" cy="1323439"/>
          </a:xfrm>
          <a:prstGeom prst="rect">
            <a:avLst/>
          </a:prstGeom>
          <a:noFill/>
          <a:ln>
            <a:solidFill>
              <a:srgbClr val="FFC000"/>
            </a:solidFill>
          </a:ln>
        </p:spPr>
        <p:txBody>
          <a:bodyPr wrap="square" rtlCol="0">
            <a:spAutoFit/>
          </a:bodyPr>
          <a:lstStyle/>
          <a:p>
            <a:r>
              <a:rPr lang="en-GB" sz="1600" dirty="0"/>
              <a:t>The first modern humans to arrive in Sahul would have had to island hop across the Wallacea line with some of the leaps being up to 90km long.</a:t>
            </a:r>
          </a:p>
        </p:txBody>
      </p:sp>
      <p:sp>
        <p:nvSpPr>
          <p:cNvPr id="6" name="TextBox 5">
            <a:extLst>
              <a:ext uri="{FF2B5EF4-FFF2-40B4-BE49-F238E27FC236}">
                <a16:creationId xmlns:a16="http://schemas.microsoft.com/office/drawing/2014/main" id="{16EAAFFE-5AB8-D6B3-37DD-0B36B8C54EFE}"/>
              </a:ext>
            </a:extLst>
          </p:cNvPr>
          <p:cNvSpPr txBox="1"/>
          <p:nvPr/>
        </p:nvSpPr>
        <p:spPr>
          <a:xfrm>
            <a:off x="56779" y="3548083"/>
            <a:ext cx="2837740" cy="2800767"/>
          </a:xfrm>
          <a:prstGeom prst="rect">
            <a:avLst/>
          </a:prstGeom>
          <a:noFill/>
          <a:ln>
            <a:solidFill>
              <a:srgbClr val="FFC000"/>
            </a:solidFill>
          </a:ln>
        </p:spPr>
        <p:txBody>
          <a:bodyPr wrap="square" rtlCol="0">
            <a:spAutoFit/>
          </a:bodyPr>
          <a:lstStyle/>
          <a:p>
            <a:r>
              <a:rPr lang="en-GB" sz="1600" dirty="0"/>
              <a:t>Genomic data suggests that Australians and Papuans diverged from Eurasians around 50kya which would also signify the arrival of people in Sahul. It is thought that an initial group of 1300-1550 individuals underwent the crossing which would indicate a planned event given the context surrounding the journey. </a:t>
            </a:r>
          </a:p>
        </p:txBody>
      </p:sp>
      <p:sp>
        <p:nvSpPr>
          <p:cNvPr id="7" name="TextBox 6">
            <a:extLst>
              <a:ext uri="{FF2B5EF4-FFF2-40B4-BE49-F238E27FC236}">
                <a16:creationId xmlns:a16="http://schemas.microsoft.com/office/drawing/2014/main" id="{3F5C7DA1-3821-A5B3-4168-C79F9C662DBC}"/>
              </a:ext>
            </a:extLst>
          </p:cNvPr>
          <p:cNvSpPr txBox="1"/>
          <p:nvPr/>
        </p:nvSpPr>
        <p:spPr>
          <a:xfrm>
            <a:off x="8882470" y="2652665"/>
            <a:ext cx="3201215" cy="4031873"/>
          </a:xfrm>
          <a:prstGeom prst="rect">
            <a:avLst/>
          </a:prstGeom>
          <a:noFill/>
          <a:ln>
            <a:solidFill>
              <a:srgbClr val="FFC000"/>
            </a:solidFill>
          </a:ln>
        </p:spPr>
        <p:txBody>
          <a:bodyPr wrap="square" rtlCol="0">
            <a:spAutoFit/>
          </a:bodyPr>
          <a:lstStyle/>
          <a:p>
            <a:r>
              <a:rPr lang="en-GB" sz="1600" dirty="0"/>
              <a:t>The expansion of humans from Africa to Sahul would have been rapid. The results from the analysis of </a:t>
            </a:r>
            <a:r>
              <a:rPr lang="en-GB" sz="1600" u="sng" dirty="0" err="1"/>
              <a:t>mtDNA</a:t>
            </a:r>
            <a:r>
              <a:rPr lang="en-GB" sz="1600" dirty="0"/>
              <a:t> samples from modern indigenous Papuans showed that they are the closest living relatives of the initial group dispersing from Africa. This is as a result of the rapid dispersal but also due to isolation of the region after the rise of sea levels around 8ka. It was thought that there were two main dispersals based on two lineages of </a:t>
            </a:r>
            <a:r>
              <a:rPr lang="en-GB" sz="1600" u="sng" dirty="0"/>
              <a:t>maternal DNA</a:t>
            </a:r>
            <a:r>
              <a:rPr lang="en-GB" sz="1600" dirty="0"/>
              <a:t> in north and south Sahul neither of which were derived from each other.</a:t>
            </a:r>
          </a:p>
        </p:txBody>
      </p:sp>
      <p:sp>
        <p:nvSpPr>
          <p:cNvPr id="10" name="TextBox 9">
            <a:extLst>
              <a:ext uri="{FF2B5EF4-FFF2-40B4-BE49-F238E27FC236}">
                <a16:creationId xmlns:a16="http://schemas.microsoft.com/office/drawing/2014/main" id="{F70E746B-D9D5-BF6A-1639-6B3781821260}"/>
              </a:ext>
            </a:extLst>
          </p:cNvPr>
          <p:cNvSpPr txBox="1"/>
          <p:nvPr/>
        </p:nvSpPr>
        <p:spPr>
          <a:xfrm>
            <a:off x="56779" y="46086"/>
            <a:ext cx="3703896" cy="1231106"/>
          </a:xfrm>
          <a:prstGeom prst="rect">
            <a:avLst/>
          </a:prstGeom>
          <a:noFill/>
        </p:spPr>
        <p:txBody>
          <a:bodyPr wrap="square" rtlCol="0">
            <a:spAutoFit/>
          </a:bodyPr>
          <a:lstStyle/>
          <a:p>
            <a:r>
              <a:rPr lang="en-GB" sz="1400" dirty="0">
                <a:effectLst/>
              </a:rPr>
              <a:t>Pedro, N. </a:t>
            </a:r>
            <a:r>
              <a:rPr lang="en-GB" sz="1400" i="1" dirty="0">
                <a:effectLst/>
              </a:rPr>
              <a:t>et al.</a:t>
            </a:r>
            <a:r>
              <a:rPr lang="en-GB" sz="1400" dirty="0">
                <a:effectLst/>
              </a:rPr>
              <a:t> (2020) ‘Papuan mitochondrial genomes and the settlement of Sahul’, </a:t>
            </a:r>
            <a:r>
              <a:rPr lang="en-GB" sz="1400" i="1" dirty="0">
                <a:effectLst/>
              </a:rPr>
              <a:t>Journal of Human Genetics</a:t>
            </a:r>
            <a:r>
              <a:rPr lang="en-GB" sz="1400" dirty="0">
                <a:effectLst/>
              </a:rPr>
              <a:t>, 65(10), pp. 875–887. doi:10.1038/s10038-020-0781-3. </a:t>
            </a:r>
          </a:p>
          <a:p>
            <a:endParaRPr lang="en-GB" dirty="0"/>
          </a:p>
        </p:txBody>
      </p:sp>
      <p:sp>
        <p:nvSpPr>
          <p:cNvPr id="8" name="TextBox 7">
            <a:extLst>
              <a:ext uri="{FF2B5EF4-FFF2-40B4-BE49-F238E27FC236}">
                <a16:creationId xmlns:a16="http://schemas.microsoft.com/office/drawing/2014/main" id="{C94E09E6-8926-1BEA-FA30-CAE62054159E}"/>
              </a:ext>
            </a:extLst>
          </p:cNvPr>
          <p:cNvSpPr txBox="1"/>
          <p:nvPr/>
        </p:nvSpPr>
        <p:spPr>
          <a:xfrm>
            <a:off x="3110433" y="6172895"/>
            <a:ext cx="2587595" cy="307777"/>
          </a:xfrm>
          <a:prstGeom prst="rect">
            <a:avLst/>
          </a:prstGeom>
          <a:solidFill>
            <a:srgbClr val="FFC000"/>
          </a:solidFill>
        </p:spPr>
        <p:txBody>
          <a:bodyPr wrap="square" rtlCol="0">
            <a:spAutoFit/>
          </a:bodyPr>
          <a:lstStyle/>
          <a:p>
            <a:r>
              <a:rPr lang="en-GB" sz="1400" dirty="0">
                <a:solidFill>
                  <a:schemeClr val="bg1"/>
                </a:solidFill>
              </a:rPr>
              <a:t>Encyclopaedia Britannica, Inc </a:t>
            </a:r>
          </a:p>
        </p:txBody>
      </p:sp>
      <p:sp>
        <p:nvSpPr>
          <p:cNvPr id="9" name="Rectangle 1">
            <a:extLst>
              <a:ext uri="{FF2B5EF4-FFF2-40B4-BE49-F238E27FC236}">
                <a16:creationId xmlns:a16="http://schemas.microsoft.com/office/drawing/2014/main" id="{C1B60E61-EA8E-AC0A-5F0C-538E2C7F57FD}"/>
              </a:ext>
            </a:extLst>
          </p:cNvPr>
          <p:cNvSpPr>
            <a:spLocks noChangeArrowheads="1"/>
          </p:cNvSpPr>
          <p:nvPr/>
        </p:nvSpPr>
        <p:spPr bwMode="auto">
          <a:xfrm>
            <a:off x="-1471475" y="138540"/>
            <a:ext cx="2400300" cy="0"/>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6348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A1A1A"/>
                </a:solidFill>
                <a:effectLst/>
                <a:latin typeface="var(--caption-font-family)"/>
              </a:rPr>
              <a:t>Encyclopædia Britannica, Inc.</a:t>
            </a:r>
            <a:endParaRPr kumimoji="0" lang="en-US" altLang="en-US" sz="1200" b="0" i="0" u="none" strike="noStrike" cap="none" normalizeH="0" baseline="0">
              <a:ln>
                <a:noFill/>
              </a:ln>
              <a:solidFill>
                <a:srgbClr val="1A1A1A"/>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1A1A1A"/>
                </a:solidFill>
                <a:effectLst/>
                <a:latin typeface="-apple-system"/>
                <a:hlinkClick r:id="rId3"/>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02071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2013 - 2022 Theme</Template>
  <TotalTime>1467</TotalTime>
  <Words>266</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-apple-system</vt:lpstr>
      <vt:lpstr>Arial</vt:lpstr>
      <vt:lpstr>Calibri</vt:lpstr>
      <vt:lpstr>Calibri Light</vt:lpstr>
      <vt:lpstr>Times New Roman</vt:lpstr>
      <vt:lpstr>var(--caption-font-family)</vt:lpstr>
      <vt:lpstr>Office Theme</vt:lpstr>
      <vt:lpstr>Dispersal into Sahul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Luca Buckley McDonald</dc:creator>
  <cp:lastModifiedBy>Luca Buckley McDonald</cp:lastModifiedBy>
  <cp:revision>1</cp:revision>
  <dcterms:created xsi:type="dcterms:W3CDTF">2025-03-11T11:48:49Z</dcterms:created>
  <dcterms:modified xsi:type="dcterms:W3CDTF">2025-03-12T18:40:08Z</dcterms:modified>
</cp:coreProperties>
</file>