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25673-1516-4D6F-9173-87DE86A93E6B}" v="3" dt="2025-03-13T09:15:29.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3" d="100"/>
          <a:sy n="73" d="100"/>
        </p:scale>
        <p:origin x="4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Buckley McDonald" userId="dfcd2bab3e32de60" providerId="LiveId" clId="{F5825673-1516-4D6F-9173-87DE86A93E6B}"/>
    <pc:docChg chg="custSel modSld">
      <pc:chgData name="Luca Buckley McDonald" userId="dfcd2bab3e32de60" providerId="LiveId" clId="{F5825673-1516-4D6F-9173-87DE86A93E6B}" dt="2025-03-13T09:16:34.266" v="200" actId="1076"/>
      <pc:docMkLst>
        <pc:docMk/>
      </pc:docMkLst>
      <pc:sldChg chg="addSp modSp mod">
        <pc:chgData name="Luca Buckley McDonald" userId="dfcd2bab3e32de60" providerId="LiveId" clId="{F5825673-1516-4D6F-9173-87DE86A93E6B}" dt="2025-03-13T09:16:34.266" v="200" actId="1076"/>
        <pc:sldMkLst>
          <pc:docMk/>
          <pc:sldMk cId="3598839917" sldId="257"/>
        </pc:sldMkLst>
        <pc:spChg chg="mod">
          <ac:chgData name="Luca Buckley McDonald" userId="dfcd2bab3e32de60" providerId="LiveId" clId="{F5825673-1516-4D6F-9173-87DE86A93E6B}" dt="2025-03-13T09:06:56.988" v="27" actId="20577"/>
          <ac:spMkLst>
            <pc:docMk/>
            <pc:sldMk cId="3598839917" sldId="257"/>
            <ac:spMk id="3" creationId="{EAB5DADB-3A9E-3A49-8BC6-D5A92D716081}"/>
          </ac:spMkLst>
        </pc:spChg>
        <pc:spChg chg="add mod">
          <ac:chgData name="Luca Buckley McDonald" userId="dfcd2bab3e32de60" providerId="LiveId" clId="{F5825673-1516-4D6F-9173-87DE86A93E6B}" dt="2025-03-12T12:52:03.013" v="18" actId="1076"/>
          <ac:spMkLst>
            <pc:docMk/>
            <pc:sldMk cId="3598839917" sldId="257"/>
            <ac:spMk id="4" creationId="{03274B78-543F-BEA0-7357-E202BF75B50F}"/>
          </ac:spMkLst>
        </pc:spChg>
        <pc:spChg chg="add mod">
          <ac:chgData name="Luca Buckley McDonald" userId="dfcd2bab3e32de60" providerId="LiveId" clId="{F5825673-1516-4D6F-9173-87DE86A93E6B}" dt="2025-03-13T09:09:26.568" v="137" actId="1076"/>
          <ac:spMkLst>
            <pc:docMk/>
            <pc:sldMk cId="3598839917" sldId="257"/>
            <ac:spMk id="5" creationId="{0D9BD86A-481D-79B1-7C46-95BAAE4405AA}"/>
          </ac:spMkLst>
        </pc:spChg>
        <pc:spChg chg="add mod">
          <ac:chgData name="Luca Buckley McDonald" userId="dfcd2bab3e32de60" providerId="LiveId" clId="{F5825673-1516-4D6F-9173-87DE86A93E6B}" dt="2025-03-13T09:11:38.141" v="149" actId="1076"/>
          <ac:spMkLst>
            <pc:docMk/>
            <pc:sldMk cId="3598839917" sldId="257"/>
            <ac:spMk id="6" creationId="{ACC03ED7-F687-E506-9C7A-D77A3AA17623}"/>
          </ac:spMkLst>
        </pc:spChg>
        <pc:spChg chg="add mod">
          <ac:chgData name="Luca Buckley McDonald" userId="dfcd2bab3e32de60" providerId="LiveId" clId="{F5825673-1516-4D6F-9173-87DE86A93E6B}" dt="2025-03-13T09:14:40.978" v="179" actId="1076"/>
          <ac:spMkLst>
            <pc:docMk/>
            <pc:sldMk cId="3598839917" sldId="257"/>
            <ac:spMk id="7" creationId="{D544ED6D-616A-A535-366C-7C53FAF1A27C}"/>
          </ac:spMkLst>
        </pc:spChg>
        <pc:spChg chg="mod">
          <ac:chgData name="Luca Buckley McDonald" userId="dfcd2bab3e32de60" providerId="LiveId" clId="{F5825673-1516-4D6F-9173-87DE86A93E6B}" dt="2025-03-13T09:09:17.256" v="136" actId="20577"/>
          <ac:spMkLst>
            <pc:docMk/>
            <pc:sldMk cId="3598839917" sldId="257"/>
            <ac:spMk id="10" creationId="{A425CC95-42F4-7CCC-9F54-0E613E5F9D5A}"/>
          </ac:spMkLst>
        </pc:spChg>
        <pc:spChg chg="mod">
          <ac:chgData name="Luca Buckley McDonald" userId="dfcd2bab3e32de60" providerId="LiveId" clId="{F5825673-1516-4D6F-9173-87DE86A93E6B}" dt="2025-03-13T09:07:41.153" v="29" actId="115"/>
          <ac:spMkLst>
            <pc:docMk/>
            <pc:sldMk cId="3598839917" sldId="257"/>
            <ac:spMk id="11" creationId="{DF943467-424F-7032-DB8F-125B2CBDB4E4}"/>
          </ac:spMkLst>
        </pc:spChg>
        <pc:spChg chg="add mod">
          <ac:chgData name="Luca Buckley McDonald" userId="dfcd2bab3e32de60" providerId="LiveId" clId="{F5825673-1516-4D6F-9173-87DE86A93E6B}" dt="2025-03-13T09:16:34.266" v="200" actId="1076"/>
          <ac:spMkLst>
            <pc:docMk/>
            <pc:sldMk cId="3598839917" sldId="257"/>
            <ac:spMk id="12" creationId="{2B9AFABC-66FD-C678-1F8B-B84C0BFC64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11502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55760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4875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4254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236377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91988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C75F0-E290-477D-B453-F1615389666A}" type="datetimeFigureOut">
              <a:rPr lang="en-GB" smtClean="0"/>
              <a:t>13/03/2025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419261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5C75F0-E290-477D-B453-F1615389666A}" type="datetimeFigureOut">
              <a:rPr lang="en-GB" smtClean="0"/>
              <a:t>13/03/2025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37370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C75F0-E290-477D-B453-F1615389666A}" type="datetimeFigureOut">
              <a:rPr lang="en-GB" smtClean="0"/>
              <a:t>13/03/2025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61939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17277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82766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C75F0-E290-477D-B453-F1615389666A}" type="datetimeFigureOut">
              <a:rPr lang="en-GB" smtClean="0"/>
              <a:t>13/03/2025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36BC0-0471-4098-973A-74232586806F}" type="slidenum">
              <a:rPr lang="en-GB" smtClean="0"/>
              <a:t>‹#›</a:t>
            </a:fld>
            <a:endParaRPr lang="en-GB"/>
          </a:p>
        </p:txBody>
      </p:sp>
    </p:spTree>
    <p:extLst>
      <p:ext uri="{BB962C8B-B14F-4D97-AF65-F5344CB8AC3E}">
        <p14:creationId xmlns:p14="http://schemas.microsoft.com/office/powerpoint/2010/main" val="1390634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051F-5411-0519-F241-21279D7B75F6}"/>
              </a:ext>
            </a:extLst>
          </p:cNvPr>
          <p:cNvSpPr>
            <a:spLocks noGrp="1"/>
          </p:cNvSpPr>
          <p:nvPr>
            <p:ph type="title"/>
          </p:nvPr>
        </p:nvSpPr>
        <p:spPr>
          <a:xfrm>
            <a:off x="3374396" y="0"/>
            <a:ext cx="4097765" cy="1504136"/>
          </a:xfrm>
        </p:spPr>
        <p:txBody>
          <a:bodyPr>
            <a:normAutofit/>
          </a:bodyPr>
          <a:lstStyle/>
          <a:p>
            <a:pPr algn="ctr"/>
            <a:r>
              <a:rPr lang="en-GB" dirty="0">
                <a:solidFill>
                  <a:srgbClr val="FFC000"/>
                </a:solidFill>
                <a:latin typeface="Times New Roman" panose="02020603050405020304" pitchFamily="18" charset="0"/>
                <a:cs typeface="Times New Roman" panose="02020603050405020304" pitchFamily="18" charset="0"/>
              </a:rPr>
              <a:t>Pontic Steppe Dispersal </a:t>
            </a:r>
          </a:p>
        </p:txBody>
      </p:sp>
      <p:pic>
        <p:nvPicPr>
          <p:cNvPr id="8" name="Picture 7">
            <a:extLst>
              <a:ext uri="{FF2B5EF4-FFF2-40B4-BE49-F238E27FC236}">
                <a16:creationId xmlns:a16="http://schemas.microsoft.com/office/drawing/2014/main" id="{C75E4B06-8C66-B607-23A1-6DAABC7A6F6C}"/>
              </a:ext>
            </a:extLst>
          </p:cNvPr>
          <p:cNvPicPr>
            <a:picLocks noChangeAspect="1"/>
          </p:cNvPicPr>
          <p:nvPr/>
        </p:nvPicPr>
        <p:blipFill>
          <a:blip r:embed="rId2"/>
          <a:stretch>
            <a:fillRect/>
          </a:stretch>
        </p:blipFill>
        <p:spPr>
          <a:xfrm>
            <a:off x="2952962" y="1530412"/>
            <a:ext cx="4884752" cy="5251555"/>
          </a:xfrm>
          <a:prstGeom prst="rect">
            <a:avLst/>
          </a:prstGeom>
          <a:ln w="57150">
            <a:solidFill>
              <a:srgbClr val="FFC000"/>
            </a:solidFill>
          </a:ln>
        </p:spPr>
      </p:pic>
      <p:pic>
        <p:nvPicPr>
          <p:cNvPr id="9" name="Picture 8">
            <a:extLst>
              <a:ext uri="{FF2B5EF4-FFF2-40B4-BE49-F238E27FC236}">
                <a16:creationId xmlns:a16="http://schemas.microsoft.com/office/drawing/2014/main" id="{462CE799-45E9-F553-AF65-662A5809313B}"/>
              </a:ext>
            </a:extLst>
          </p:cNvPr>
          <p:cNvPicPr>
            <a:picLocks noChangeAspect="1"/>
          </p:cNvPicPr>
          <p:nvPr/>
        </p:nvPicPr>
        <p:blipFill>
          <a:blip r:embed="rId3"/>
          <a:stretch>
            <a:fillRect/>
          </a:stretch>
        </p:blipFill>
        <p:spPr>
          <a:xfrm>
            <a:off x="8208676" y="5092790"/>
            <a:ext cx="3492129" cy="1689177"/>
          </a:xfrm>
          <a:prstGeom prst="rect">
            <a:avLst/>
          </a:prstGeom>
          <a:ln w="57150">
            <a:solidFill>
              <a:srgbClr val="FFC000"/>
            </a:solidFill>
          </a:ln>
        </p:spPr>
      </p:pic>
      <p:pic>
        <p:nvPicPr>
          <p:cNvPr id="1026" name="Picture 2" descr="Conceptual image of a multiple sclerosis (MS) neuron.">
            <a:extLst>
              <a:ext uri="{FF2B5EF4-FFF2-40B4-BE49-F238E27FC236}">
                <a16:creationId xmlns:a16="http://schemas.microsoft.com/office/drawing/2014/main" id="{8AD41015-D35F-93A2-8F4D-1B006C161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09" y="1537247"/>
            <a:ext cx="2635117" cy="1484146"/>
          </a:xfrm>
          <a:prstGeom prst="rect">
            <a:avLst/>
          </a:prstGeom>
          <a:noFill/>
          <a:ln w="57150">
            <a:solidFill>
              <a:srgbClr val="FFC00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425CC95-42F4-7CCC-9F54-0E613E5F9D5A}"/>
              </a:ext>
            </a:extLst>
          </p:cNvPr>
          <p:cNvSpPr txBox="1"/>
          <p:nvPr/>
        </p:nvSpPr>
        <p:spPr>
          <a:xfrm>
            <a:off x="7893595" y="79495"/>
            <a:ext cx="4411313" cy="3970318"/>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It was found by comparing sequenced ancient DNA with a database of modern DNA samples that people with Pontic Steppe ancestry were most at risk for carrying genes linked with multiple sclerosis. The movement of ancient pastoralists from the steppe into Northern Europe has a resulted in an increased risk of MS in the region.</a:t>
            </a:r>
            <a:endParaRPr lang="en-GB" sz="1400" dirty="0">
              <a:latin typeface="Times New Roman" panose="02020603050405020304" pitchFamily="18" charset="0"/>
              <a:cs typeface="Times New Roman" panose="02020603050405020304" pitchFamily="18" charset="0"/>
            </a:endParaRPr>
          </a:p>
          <a:p>
            <a:r>
              <a:rPr lang="en-GB" sz="1400" dirty="0">
                <a:latin typeface="Arial" panose="020B0604020202020204" pitchFamily="34" charset="0"/>
                <a:cs typeface="Arial" panose="020B0604020202020204" pitchFamily="34" charset="0"/>
              </a:rPr>
              <a:t>It was also found that the genes conferring the increased risk were likely selected for due to links with advantageous genes that increased </a:t>
            </a:r>
            <a:r>
              <a:rPr lang="en-GB" sz="1400" u="sng" dirty="0">
                <a:latin typeface="Arial" panose="020B0604020202020204" pitchFamily="34" charset="0"/>
                <a:cs typeface="Arial" panose="020B0604020202020204" pitchFamily="34" charset="0"/>
              </a:rPr>
              <a:t>pathogen resistance. </a:t>
            </a:r>
            <a:r>
              <a:rPr lang="en-GB" sz="1400" dirty="0">
                <a:latin typeface="Arial" panose="020B0604020202020204" pitchFamily="34" charset="0"/>
                <a:cs typeface="Arial" panose="020B0604020202020204" pitchFamily="34" charset="0"/>
              </a:rPr>
              <a:t>These genes would have been crucial in the new pastoralist lifestyle. People in Northern Europe would have had increased exposure to animals and their parasites/diseases. Without knowledge of the ancient dispersal, the history of this genetic disorder would remain unknown and those susceptible would not be informed of the risks they may face.</a:t>
            </a:r>
          </a:p>
        </p:txBody>
      </p:sp>
      <p:sp>
        <p:nvSpPr>
          <p:cNvPr id="11" name="TextBox 10">
            <a:extLst>
              <a:ext uri="{FF2B5EF4-FFF2-40B4-BE49-F238E27FC236}">
                <a16:creationId xmlns:a16="http://schemas.microsoft.com/office/drawing/2014/main" id="{DF943467-424F-7032-DB8F-125B2CBDB4E4}"/>
              </a:ext>
            </a:extLst>
          </p:cNvPr>
          <p:cNvSpPr txBox="1"/>
          <p:nvPr/>
        </p:nvSpPr>
        <p:spPr>
          <a:xfrm>
            <a:off x="0" y="3145103"/>
            <a:ext cx="2952962" cy="3108543"/>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Multiple Sclerosis (MS) is an autoimmune disease affecting the brain and spinal cord. MS is thought to occur as a result of both </a:t>
            </a:r>
            <a:r>
              <a:rPr lang="en-GB" sz="1400" u="sng" dirty="0">
                <a:latin typeface="Arial" panose="020B0604020202020204" pitchFamily="34" charset="0"/>
                <a:cs typeface="Arial" panose="020B0604020202020204" pitchFamily="34" charset="0"/>
              </a:rPr>
              <a:t>gene-gene </a:t>
            </a:r>
            <a:r>
              <a:rPr lang="en-GB" sz="1400" dirty="0">
                <a:latin typeface="Arial" panose="020B0604020202020204" pitchFamily="34" charset="0"/>
                <a:cs typeface="Arial" panose="020B0604020202020204" pitchFamily="34" charset="0"/>
              </a:rPr>
              <a:t>and</a:t>
            </a:r>
            <a:r>
              <a:rPr lang="en-GB" sz="1400" u="sng" dirty="0">
                <a:latin typeface="Arial" panose="020B0604020202020204" pitchFamily="34" charset="0"/>
                <a:cs typeface="Arial" panose="020B0604020202020204" pitchFamily="34" charset="0"/>
              </a:rPr>
              <a:t> gene-environment interactions. </a:t>
            </a:r>
          </a:p>
          <a:p>
            <a:r>
              <a:rPr lang="en-GB" sz="1400" dirty="0">
                <a:latin typeface="Arial" panose="020B0604020202020204" pitchFamily="34" charset="0"/>
                <a:cs typeface="Arial" panose="020B0604020202020204" pitchFamily="34" charset="0"/>
              </a:rPr>
              <a:t>An overactive </a:t>
            </a:r>
            <a:r>
              <a:rPr lang="en-GB" sz="1400" u="sng" dirty="0">
                <a:latin typeface="Arial" panose="020B0604020202020204" pitchFamily="34" charset="0"/>
                <a:cs typeface="Arial" panose="020B0604020202020204" pitchFamily="34" charset="0"/>
              </a:rPr>
              <a:t>immune response </a:t>
            </a:r>
            <a:r>
              <a:rPr lang="en-GB" sz="1400" dirty="0">
                <a:latin typeface="Arial" panose="020B0604020202020204" pitchFamily="34" charset="0"/>
                <a:cs typeface="Arial" panose="020B0604020202020204" pitchFamily="34" charset="0"/>
              </a:rPr>
              <a:t>causes damage to the </a:t>
            </a:r>
            <a:r>
              <a:rPr lang="en-GB" sz="1400" u="sng" dirty="0">
                <a:latin typeface="Arial" panose="020B0604020202020204" pitchFamily="34" charset="0"/>
                <a:cs typeface="Arial" panose="020B0604020202020204" pitchFamily="34" charset="0"/>
              </a:rPr>
              <a:t>myelin sheath </a:t>
            </a:r>
            <a:r>
              <a:rPr lang="en-GB" sz="1400" dirty="0">
                <a:latin typeface="Arial" panose="020B0604020202020204" pitchFamily="34" charset="0"/>
                <a:cs typeface="Arial" panose="020B0604020202020204" pitchFamily="34" charset="0"/>
              </a:rPr>
              <a:t>of neurons in the spine and brain.</a:t>
            </a:r>
            <a:endParaRPr lang="en-GB" sz="1400" u="sng"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As a result, signals along the spine are disrupted leading to issues with vision, cognitive difficulties and muscle weakness. </a:t>
            </a:r>
          </a:p>
        </p:txBody>
      </p:sp>
      <p:sp>
        <p:nvSpPr>
          <p:cNvPr id="3" name="TextBox 2">
            <a:extLst>
              <a:ext uri="{FF2B5EF4-FFF2-40B4-BE49-F238E27FC236}">
                <a16:creationId xmlns:a16="http://schemas.microsoft.com/office/drawing/2014/main" id="{EAB5DADB-3A9E-3A49-8BC6-D5A92D716081}"/>
              </a:ext>
            </a:extLst>
          </p:cNvPr>
          <p:cNvSpPr txBox="1"/>
          <p:nvPr/>
        </p:nvSpPr>
        <p:spPr>
          <a:xfrm>
            <a:off x="107709" y="311747"/>
            <a:ext cx="2845253" cy="1077218"/>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Around 5000kya pastoralists from the Pontic steppe dispersed into Northern Europe.</a:t>
            </a:r>
          </a:p>
        </p:txBody>
      </p:sp>
      <p:sp>
        <p:nvSpPr>
          <p:cNvPr id="4" name="TextBox 3">
            <a:extLst>
              <a:ext uri="{FF2B5EF4-FFF2-40B4-BE49-F238E27FC236}">
                <a16:creationId xmlns:a16="http://schemas.microsoft.com/office/drawing/2014/main" id="{03274B78-543F-BEA0-7357-E202BF75B50F}"/>
              </a:ext>
            </a:extLst>
          </p:cNvPr>
          <p:cNvSpPr txBox="1"/>
          <p:nvPr/>
        </p:nvSpPr>
        <p:spPr>
          <a:xfrm>
            <a:off x="30581" y="6152069"/>
            <a:ext cx="2789372" cy="1015663"/>
          </a:xfrm>
          <a:prstGeom prst="rect">
            <a:avLst/>
          </a:prstGeom>
          <a:noFill/>
          <a:ln>
            <a:solidFill>
              <a:srgbClr val="FFC000"/>
            </a:solidFill>
          </a:ln>
        </p:spPr>
        <p:txBody>
          <a:bodyPr wrap="square" rtlCol="0">
            <a:spAutoFit/>
          </a:bodyPr>
          <a:lstStyle/>
          <a:p>
            <a:r>
              <a:rPr lang="en-GB" sz="1050" dirty="0">
                <a:effectLst/>
              </a:rPr>
              <a:t>Attfield, K.E. </a:t>
            </a:r>
            <a:r>
              <a:rPr lang="en-GB" sz="1050" i="1" dirty="0">
                <a:effectLst/>
              </a:rPr>
              <a:t>et al.</a:t>
            </a:r>
            <a:r>
              <a:rPr lang="en-GB" sz="1050" dirty="0">
                <a:effectLst/>
              </a:rPr>
              <a:t> (2022) ‘The Immunology of Multiple Sclerosis’, </a:t>
            </a:r>
            <a:r>
              <a:rPr lang="en-GB" sz="1050" i="1" dirty="0">
                <a:effectLst/>
              </a:rPr>
              <a:t>Nature Reviews Immunology</a:t>
            </a:r>
            <a:r>
              <a:rPr lang="en-GB" sz="1050" dirty="0">
                <a:effectLst/>
              </a:rPr>
              <a:t>, 22(12), pp. 734–750. doi:10.1038/s41577-022-00718-z. </a:t>
            </a:r>
          </a:p>
          <a:p>
            <a:endParaRPr lang="en-GB" dirty="0"/>
          </a:p>
        </p:txBody>
      </p:sp>
      <p:sp>
        <p:nvSpPr>
          <p:cNvPr id="5" name="TextBox 4">
            <a:extLst>
              <a:ext uri="{FF2B5EF4-FFF2-40B4-BE49-F238E27FC236}">
                <a16:creationId xmlns:a16="http://schemas.microsoft.com/office/drawing/2014/main" id="{0D9BD86A-481D-79B1-7C46-95BAAE4405AA}"/>
              </a:ext>
            </a:extLst>
          </p:cNvPr>
          <p:cNvSpPr txBox="1"/>
          <p:nvPr/>
        </p:nvSpPr>
        <p:spPr>
          <a:xfrm>
            <a:off x="8259511" y="4067536"/>
            <a:ext cx="3441294" cy="738664"/>
          </a:xfrm>
          <a:prstGeom prst="rect">
            <a:avLst/>
          </a:prstGeom>
          <a:noFill/>
          <a:ln>
            <a:solidFill>
              <a:srgbClr val="FFC000"/>
            </a:solidFill>
          </a:ln>
        </p:spPr>
        <p:txBody>
          <a:bodyPr wrap="square" rtlCol="0">
            <a:spAutoFit/>
          </a:bodyPr>
          <a:lstStyle/>
          <a:p>
            <a:r>
              <a:rPr lang="en-GB" sz="1050" dirty="0">
                <a:effectLst/>
              </a:rPr>
              <a:t>Barrie, W. </a:t>
            </a:r>
            <a:r>
              <a:rPr lang="en-GB" sz="1050" i="1" dirty="0">
                <a:effectLst/>
              </a:rPr>
              <a:t>et al.</a:t>
            </a:r>
            <a:r>
              <a:rPr lang="en-GB" sz="1050" dirty="0">
                <a:effectLst/>
              </a:rPr>
              <a:t> (2024) ‘Elevated genetic risk for multiple sclerosis emerged in steppe pastoralist populations’, </a:t>
            </a:r>
            <a:r>
              <a:rPr lang="en-GB" sz="1050" i="1" dirty="0">
                <a:effectLst/>
              </a:rPr>
              <a:t>Nature</a:t>
            </a:r>
            <a:r>
              <a:rPr lang="en-GB" sz="1050" dirty="0">
                <a:effectLst/>
              </a:rPr>
              <a:t>, 625(7994), pp. 321–328. doi:10.1038/s41586-023-06618-z. </a:t>
            </a:r>
          </a:p>
        </p:txBody>
      </p:sp>
      <p:sp>
        <p:nvSpPr>
          <p:cNvPr id="6" name="TextBox 5">
            <a:extLst>
              <a:ext uri="{FF2B5EF4-FFF2-40B4-BE49-F238E27FC236}">
                <a16:creationId xmlns:a16="http://schemas.microsoft.com/office/drawing/2014/main" id="{ACC03ED7-F687-E506-9C7A-D77A3AA17623}"/>
              </a:ext>
            </a:extLst>
          </p:cNvPr>
          <p:cNvSpPr txBox="1"/>
          <p:nvPr/>
        </p:nvSpPr>
        <p:spPr>
          <a:xfrm>
            <a:off x="10371908" y="6532942"/>
            <a:ext cx="1393371" cy="253916"/>
          </a:xfrm>
          <a:prstGeom prst="rect">
            <a:avLst/>
          </a:prstGeom>
          <a:solidFill>
            <a:srgbClr val="FFC000"/>
          </a:solidFill>
        </p:spPr>
        <p:txBody>
          <a:bodyPr wrap="square" rtlCol="0">
            <a:spAutoFit/>
          </a:bodyPr>
          <a:lstStyle/>
          <a:p>
            <a:r>
              <a:rPr lang="en-GB" sz="1050" dirty="0">
                <a:solidFill>
                  <a:schemeClr val="bg1"/>
                </a:solidFill>
              </a:rPr>
              <a:t>Times / ALAMY Stock</a:t>
            </a:r>
          </a:p>
        </p:txBody>
      </p:sp>
      <p:sp>
        <p:nvSpPr>
          <p:cNvPr id="7" name="TextBox 6">
            <a:extLst>
              <a:ext uri="{FF2B5EF4-FFF2-40B4-BE49-F238E27FC236}">
                <a16:creationId xmlns:a16="http://schemas.microsoft.com/office/drawing/2014/main" id="{D544ED6D-616A-A535-366C-7C53FAF1A27C}"/>
              </a:ext>
            </a:extLst>
          </p:cNvPr>
          <p:cNvSpPr txBox="1"/>
          <p:nvPr/>
        </p:nvSpPr>
        <p:spPr>
          <a:xfrm>
            <a:off x="5050070" y="1504136"/>
            <a:ext cx="2843525" cy="215444"/>
          </a:xfrm>
          <a:prstGeom prst="rect">
            <a:avLst/>
          </a:prstGeom>
          <a:solidFill>
            <a:srgbClr val="FFC000"/>
          </a:solidFill>
        </p:spPr>
        <p:txBody>
          <a:bodyPr wrap="square" rtlCol="0">
            <a:spAutoFit/>
          </a:bodyPr>
          <a:lstStyle/>
          <a:p>
            <a:r>
              <a:rPr lang="en-GB" sz="800" b="0" i="0" dirty="0">
                <a:solidFill>
                  <a:schemeClr val="bg1"/>
                </a:solidFill>
                <a:effectLst/>
                <a:latin typeface="Arial" panose="020B0604020202020204" pitchFamily="34" charset="0"/>
              </a:rPr>
              <a:t> </a:t>
            </a:r>
            <a:r>
              <a:rPr lang="en-GB" sz="800" b="0" i="0" u="none" strike="noStrike" dirty="0">
                <a:solidFill>
                  <a:schemeClr val="bg1"/>
                </a:solidFill>
                <a:effectLst/>
                <a:latin typeface="Arial" panose="020B0604020202020204" pitchFamily="34" charset="0"/>
              </a:rPr>
              <a:t>Terpsichores </a:t>
            </a:r>
            <a:r>
              <a:rPr lang="en-GB" sz="800" dirty="0">
                <a:solidFill>
                  <a:schemeClr val="bg1"/>
                </a:solidFill>
                <a:latin typeface="Arial" panose="020B0604020202020204" pitchFamily="34" charset="0"/>
              </a:rPr>
              <a:t>/ </a:t>
            </a:r>
            <a:r>
              <a:rPr lang="en-GB" sz="800" b="0" i="0" dirty="0">
                <a:solidFill>
                  <a:schemeClr val="bg1"/>
                </a:solidFill>
                <a:effectLst/>
                <a:latin typeface="Arial" panose="020B0604020202020204" pitchFamily="34" charset="0"/>
              </a:rPr>
              <a:t>Tom Patterson / US National Park Service</a:t>
            </a:r>
            <a:endParaRPr lang="en-GB" sz="800" dirty="0">
              <a:solidFill>
                <a:schemeClr val="bg1"/>
              </a:solidFill>
            </a:endParaRPr>
          </a:p>
        </p:txBody>
      </p:sp>
      <p:sp>
        <p:nvSpPr>
          <p:cNvPr id="12" name="TextBox 11">
            <a:extLst>
              <a:ext uri="{FF2B5EF4-FFF2-40B4-BE49-F238E27FC236}">
                <a16:creationId xmlns:a16="http://schemas.microsoft.com/office/drawing/2014/main" id="{2B9AFABC-66FD-C678-1F8B-B84C0BFC64DF}"/>
              </a:ext>
            </a:extLst>
          </p:cNvPr>
          <p:cNvSpPr txBox="1"/>
          <p:nvPr/>
        </p:nvSpPr>
        <p:spPr>
          <a:xfrm>
            <a:off x="885478" y="2790561"/>
            <a:ext cx="1913229" cy="230832"/>
          </a:xfrm>
          <a:prstGeom prst="rect">
            <a:avLst/>
          </a:prstGeom>
          <a:solidFill>
            <a:srgbClr val="FFC000"/>
          </a:solidFill>
        </p:spPr>
        <p:txBody>
          <a:bodyPr wrap="square" rtlCol="0">
            <a:spAutoFit/>
          </a:bodyPr>
          <a:lstStyle/>
          <a:p>
            <a:r>
              <a:rPr lang="en-GB" sz="900" b="0" u="none" strike="noStrike" dirty="0" err="1">
                <a:solidFill>
                  <a:schemeClr val="bg1"/>
                </a:solidFill>
                <a:effectLst/>
                <a:latin typeface="Arial" panose="020B0604020202020204" pitchFamily="34" charset="0"/>
                <a:cs typeface="Arial" panose="020B0604020202020204" pitchFamily="34" charset="0"/>
              </a:rPr>
              <a:t>Stocktrek</a:t>
            </a:r>
            <a:r>
              <a:rPr lang="en-GB" sz="900" b="0" u="none" strike="noStrike" dirty="0">
                <a:solidFill>
                  <a:schemeClr val="bg1"/>
                </a:solidFill>
                <a:effectLst/>
                <a:latin typeface="Arial" panose="020B0604020202020204" pitchFamily="34" charset="0"/>
                <a:cs typeface="Arial" panose="020B0604020202020204" pitchFamily="34" charset="0"/>
              </a:rPr>
              <a:t> Images/Getty Images</a:t>
            </a:r>
            <a:endParaRPr lang="en-GB"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839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1922</TotalTime>
  <Words>319</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Pontic Steppe Dispersal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Buckley McDonald</dc:creator>
  <cp:lastModifiedBy>Luca Buckley McDonald</cp:lastModifiedBy>
  <cp:revision>2</cp:revision>
  <dcterms:created xsi:type="dcterms:W3CDTF">2025-03-07T17:09:37Z</dcterms:created>
  <dcterms:modified xsi:type="dcterms:W3CDTF">2025-03-13T09:16:43Z</dcterms:modified>
</cp:coreProperties>
</file>