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5BDFF-9147-4D69-9F08-63AD200125C2}" v="1" dt="2025-03-12T19:12:3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Buckley McDonald" userId="dfcd2bab3e32de60" providerId="LiveId" clId="{3615BDFF-9147-4D69-9F08-63AD200125C2}"/>
    <pc:docChg chg="undo custSel modSld">
      <pc:chgData name="Luca Buckley McDonald" userId="dfcd2bab3e32de60" providerId="LiveId" clId="{3615BDFF-9147-4D69-9F08-63AD200125C2}" dt="2025-03-12T19:15:23.750" v="97" actId="115"/>
      <pc:docMkLst>
        <pc:docMk/>
      </pc:docMkLst>
      <pc:sldChg chg="addSp delSp modSp mod">
        <pc:chgData name="Luca Buckley McDonald" userId="dfcd2bab3e32de60" providerId="LiveId" clId="{3615BDFF-9147-4D69-9F08-63AD200125C2}" dt="2025-03-12T19:15:23.750" v="97" actId="115"/>
        <pc:sldMkLst>
          <pc:docMk/>
          <pc:sldMk cId="1677710033" sldId="257"/>
        </pc:sldMkLst>
        <pc:spChg chg="mod">
          <ac:chgData name="Luca Buckley McDonald" userId="dfcd2bab3e32de60" providerId="LiveId" clId="{3615BDFF-9147-4D69-9F08-63AD200125C2}" dt="2025-03-12T19:09:18.122" v="38" actId="115"/>
          <ac:spMkLst>
            <pc:docMk/>
            <pc:sldMk cId="1677710033" sldId="257"/>
            <ac:spMk id="3" creationId="{91AD637C-5E5F-F053-F995-0C77FB22C5F9}"/>
          </ac:spMkLst>
        </pc:spChg>
        <pc:spChg chg="add mod">
          <ac:chgData name="Luca Buckley McDonald" userId="dfcd2bab3e32de60" providerId="LiveId" clId="{3615BDFF-9147-4D69-9F08-63AD200125C2}" dt="2025-03-12T12:13:21.404" v="35" actId="255"/>
          <ac:spMkLst>
            <pc:docMk/>
            <pc:sldMk cId="1677710033" sldId="257"/>
            <ac:spMk id="4" creationId="{183BD2A2-05B3-591D-0B96-4DF7FCAC3058}"/>
          </ac:spMkLst>
        </pc:spChg>
        <pc:spChg chg="mod">
          <ac:chgData name="Luca Buckley McDonald" userId="dfcd2bab3e32de60" providerId="LiveId" clId="{3615BDFF-9147-4D69-9F08-63AD200125C2}" dt="2025-03-12T19:13:35.511" v="90" actId="33524"/>
          <ac:spMkLst>
            <pc:docMk/>
            <pc:sldMk cId="1677710033" sldId="257"/>
            <ac:spMk id="5" creationId="{7EF118C7-1035-20E7-5BEB-BA8E9E7DFF3F}"/>
          </ac:spMkLst>
        </pc:spChg>
        <pc:spChg chg="add mod">
          <ac:chgData name="Luca Buckley McDonald" userId="dfcd2bab3e32de60" providerId="LiveId" clId="{3615BDFF-9147-4D69-9F08-63AD200125C2}" dt="2025-03-12T19:13:08.589" v="62" actId="1076"/>
          <ac:spMkLst>
            <pc:docMk/>
            <pc:sldMk cId="1677710033" sldId="257"/>
            <ac:spMk id="6" creationId="{408049AD-75F4-D82C-B2EF-C16EF488412D}"/>
          </ac:spMkLst>
        </pc:spChg>
        <pc:spChg chg="del mod">
          <ac:chgData name="Luca Buckley McDonald" userId="dfcd2bab3e32de60" providerId="LiveId" clId="{3615BDFF-9147-4D69-9F08-63AD200125C2}" dt="2025-03-12T12:12:05.710" v="22" actId="478"/>
          <ac:spMkLst>
            <pc:docMk/>
            <pc:sldMk cId="1677710033" sldId="257"/>
            <ac:spMk id="6" creationId="{445113DC-2B71-A7D3-D8DD-0110EFC0840A}"/>
          </ac:spMkLst>
        </pc:spChg>
        <pc:spChg chg="mod">
          <ac:chgData name="Luca Buckley McDonald" userId="dfcd2bab3e32de60" providerId="LiveId" clId="{3615BDFF-9147-4D69-9F08-63AD200125C2}" dt="2025-03-12T19:15:23.750" v="97" actId="115"/>
          <ac:spMkLst>
            <pc:docMk/>
            <pc:sldMk cId="1677710033" sldId="257"/>
            <ac:spMk id="8" creationId="{89B12E92-34E1-DCCE-7342-87B29B0321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1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1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78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92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5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9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33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9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1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3945-BB51-4B36-93C2-3A810BF625CE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763C-3C7A-49A4-8E26-91ED93AC0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326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927829-53CE-D0FC-30AD-623619C4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5" y="1942009"/>
            <a:ext cx="7845394" cy="483616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50800" dist="50800" dir="5400000" algn="ctr" rotWithShape="0">
              <a:srgbClr val="000000">
                <a:alpha val="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3C1D0D-49BB-2733-1420-7FB05198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604" y="-31018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Introgression with Neanderthals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637C-5E5F-F053-F995-0C77FB22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0" y="4465467"/>
            <a:ext cx="4167116" cy="2312701"/>
          </a:xfrm>
          <a:ln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Corona Virus </a:t>
            </a:r>
          </a:p>
          <a:p>
            <a:pPr marL="0" indent="0"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 2020 an article was published linking a 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gene cluster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inherited from Neanderthals as a risk factor in respiratory failure following contraction of COVID-19 and is carried by about 50% of South Asians and 16% of Europeans.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118C7-1035-20E7-5BEB-BA8E9E7DFF3F}"/>
              </a:ext>
            </a:extLst>
          </p:cNvPr>
          <p:cNvSpPr txBox="1"/>
          <p:nvPr/>
        </p:nvSpPr>
        <p:spPr>
          <a:xfrm>
            <a:off x="-31632" y="741680"/>
            <a:ext cx="78453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interbreeding between Anatomically Modern Humans dispersing from Africa and Neanderthals established in Europe is well documented. There are however, few are aware of the long-lasting genetic impact of this introgression on modern health in non-African modern populations.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B12E92-34E1-DCCE-7342-87B29B0321B5}"/>
              </a:ext>
            </a:extLst>
          </p:cNvPr>
          <p:cNvSpPr txBox="1">
            <a:spLocks/>
          </p:cNvSpPr>
          <p:nvPr/>
        </p:nvSpPr>
        <p:spPr>
          <a:xfrm>
            <a:off x="7975600" y="79830"/>
            <a:ext cx="4167116" cy="415481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There are many case of 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alleles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inherited from Neanderthals combining with environmental factors to exhibit negative 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phenotypic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outcomes such as depression. Neanderthal genes involved in controlling 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circadian rhythms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combine with sunlight (or lack thereof) to cause increased likelihood of depression (2.03%).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It was discovered from a 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phenome-wide association study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single nucleotide polymorphisms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in regions of Neanderthal DNA were associated with a statistically significant increased risk of heritable </a:t>
            </a:r>
            <a:r>
              <a:rPr lang="en-GB" sz="1400" u="sng" dirty="0">
                <a:latin typeface="Arial" panose="020B0604020202020204" pitchFamily="34" charset="0"/>
                <a:cs typeface="Arial" panose="020B0604020202020204" pitchFamily="34" charset="0"/>
              </a:rPr>
              <a:t>coronary atherosclerosis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as well as 1.39% increase  of myocardial infarction (heart attack). </a:t>
            </a:r>
          </a:p>
          <a:p>
            <a:pPr marL="0" indent="0">
              <a:buNone/>
            </a:pPr>
            <a:r>
              <a:rPr lang="en-GB" sz="1050" dirty="0">
                <a:effectLst/>
              </a:rPr>
              <a:t>Koller, D. </a:t>
            </a:r>
            <a:r>
              <a:rPr lang="en-GB" sz="1050" i="1" dirty="0">
                <a:effectLst/>
              </a:rPr>
              <a:t>et al.</a:t>
            </a:r>
            <a:r>
              <a:rPr lang="en-GB" sz="1050" dirty="0">
                <a:effectLst/>
              </a:rPr>
              <a:t> (2022) ‘Denisovan and Neanderthal archaic introgression differentially impacted the genetics of complex traits in modern populations’, </a:t>
            </a:r>
            <a:r>
              <a:rPr lang="en-GB" sz="1050" i="1" dirty="0">
                <a:effectLst/>
              </a:rPr>
              <a:t>BMC Biology</a:t>
            </a:r>
            <a:r>
              <a:rPr lang="en-GB" sz="1050" dirty="0">
                <a:effectLst/>
              </a:rPr>
              <a:t>, 20(1). doi:10.1186/s12915-022-01449-2.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BD2A2-05B3-591D-0B96-4DF7FCAC3058}"/>
              </a:ext>
            </a:extLst>
          </p:cNvPr>
          <p:cNvSpPr txBox="1"/>
          <p:nvPr/>
        </p:nvSpPr>
        <p:spPr>
          <a:xfrm>
            <a:off x="7975600" y="6131823"/>
            <a:ext cx="379076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effectLst/>
              </a:rPr>
              <a:t>Zeberg, H. and </a:t>
            </a:r>
            <a:r>
              <a:rPr lang="en-GB" sz="1050" dirty="0" err="1">
                <a:effectLst/>
              </a:rPr>
              <a:t>Pääbo</a:t>
            </a:r>
            <a:r>
              <a:rPr lang="en-GB" sz="1050" dirty="0">
                <a:effectLst/>
              </a:rPr>
              <a:t>, S. (2020) ‘The major genetic risk factor for severe COVID-19 is inherited from neanderthals’, </a:t>
            </a:r>
            <a:r>
              <a:rPr lang="en-GB" sz="1050" i="1" dirty="0">
                <a:effectLst/>
              </a:rPr>
              <a:t>Nature</a:t>
            </a:r>
            <a:r>
              <a:rPr lang="en-GB" sz="1050" dirty="0">
                <a:effectLst/>
              </a:rPr>
              <a:t>, 587(7835), pp. 610–612. doi:10.1038/s41586-020-2818-3.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049AD-75F4-D82C-B2EF-C16EF488412D}"/>
              </a:ext>
            </a:extLst>
          </p:cNvPr>
          <p:cNvSpPr txBox="1"/>
          <p:nvPr/>
        </p:nvSpPr>
        <p:spPr>
          <a:xfrm>
            <a:off x="49284" y="6470391"/>
            <a:ext cx="356180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1400" b="0" i="0" cap="all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 Björklund / Science 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1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</TotalTime>
  <Words>260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Introgression with Neanderthals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Buckley McDonald</dc:creator>
  <cp:lastModifiedBy>Luca Buckley McDonald</cp:lastModifiedBy>
  <cp:revision>2</cp:revision>
  <dcterms:created xsi:type="dcterms:W3CDTF">2025-03-09T21:35:00Z</dcterms:created>
  <dcterms:modified xsi:type="dcterms:W3CDTF">2025-03-12T19:15:29Z</dcterms:modified>
</cp:coreProperties>
</file>