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880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695F51-6D77-43F5-9DED-8567265FABBE}" v="1" dt="2025-03-13T08:58:19.5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73" d="100"/>
          <a:sy n="73" d="100"/>
        </p:scale>
        <p:origin x="404" y="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ca Buckley McDonald" userId="dfcd2bab3e32de60" providerId="LiveId" clId="{27695F51-6D77-43F5-9DED-8567265FABBE}"/>
    <pc:docChg chg="custSel modSld">
      <pc:chgData name="Luca Buckley McDonald" userId="dfcd2bab3e32de60" providerId="LiveId" clId="{27695F51-6D77-43F5-9DED-8567265FABBE}" dt="2025-03-13T08:59:00.240" v="207" actId="14100"/>
      <pc:docMkLst>
        <pc:docMk/>
      </pc:docMkLst>
      <pc:sldChg chg="addSp modSp mod">
        <pc:chgData name="Luca Buckley McDonald" userId="dfcd2bab3e32de60" providerId="LiveId" clId="{27695F51-6D77-43F5-9DED-8567265FABBE}" dt="2025-03-13T08:59:00.240" v="207" actId="14100"/>
        <pc:sldMkLst>
          <pc:docMk/>
          <pc:sldMk cId="3598839917" sldId="257"/>
        </pc:sldMkLst>
        <pc:spChg chg="add mod">
          <ac:chgData name="Luca Buckley McDonald" userId="dfcd2bab3e32de60" providerId="LiveId" clId="{27695F51-6D77-43F5-9DED-8567265FABBE}" dt="2025-03-12T12:19:40.495" v="8" actId="14100"/>
          <ac:spMkLst>
            <pc:docMk/>
            <pc:sldMk cId="3598839917" sldId="257"/>
            <ac:spMk id="3" creationId="{B191D1AB-77F7-8768-6EF9-0AD6818E657C}"/>
          </ac:spMkLst>
        </pc:spChg>
        <pc:spChg chg="add mod">
          <ac:chgData name="Luca Buckley McDonald" userId="dfcd2bab3e32de60" providerId="LiveId" clId="{27695F51-6D77-43F5-9DED-8567265FABBE}" dt="2025-03-13T08:59:00.240" v="207" actId="14100"/>
          <ac:spMkLst>
            <pc:docMk/>
            <pc:sldMk cId="3598839917" sldId="257"/>
            <ac:spMk id="5" creationId="{B830776D-8D5C-A017-DFD0-5B888EAB44A1}"/>
          </ac:spMkLst>
        </pc:spChg>
        <pc:spChg chg="mod">
          <ac:chgData name="Luca Buckley McDonald" userId="dfcd2bab3e32de60" providerId="LiveId" clId="{27695F51-6D77-43F5-9DED-8567265FABBE}" dt="2025-03-12T12:28:09.643" v="162" actId="1076"/>
          <ac:spMkLst>
            <pc:docMk/>
            <pc:sldMk cId="3598839917" sldId="257"/>
            <ac:spMk id="15" creationId="{9ED98411-701D-1B2F-23DA-B6AF0B2C97F2}"/>
          </ac:spMkLst>
        </pc:spChg>
        <pc:spChg chg="mod">
          <ac:chgData name="Luca Buckley McDonald" userId="dfcd2bab3e32de60" providerId="LiveId" clId="{27695F51-6D77-43F5-9DED-8567265FABBE}" dt="2025-03-13T08:56:36.969" v="163" actId="20577"/>
          <ac:spMkLst>
            <pc:docMk/>
            <pc:sldMk cId="3598839917" sldId="257"/>
            <ac:spMk id="20" creationId="{BAC9E779-9C3B-71C6-C920-DBADBA636A2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5890AE5-EB8F-402E-8257-D0A151A94FC8}"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356582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90AE5-EB8F-402E-8257-D0A151A94FC8}"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650132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90AE5-EB8F-402E-8257-D0A151A94FC8}"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8582373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5890AE5-EB8F-402E-8257-D0A151A94FC8}"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1737006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890AE5-EB8F-402E-8257-D0A151A94FC8}" type="datetimeFigureOut">
              <a:rPr lang="en-GB" smtClean="0"/>
              <a:t>13/03/2025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38179634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5890AE5-EB8F-402E-8257-D0A151A94FC8}"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418242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5890AE5-EB8F-402E-8257-D0A151A94FC8}" type="datetimeFigureOut">
              <a:rPr lang="en-GB" smtClean="0"/>
              <a:t>13/03/2025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113032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5890AE5-EB8F-402E-8257-D0A151A94FC8}" type="datetimeFigureOut">
              <a:rPr lang="en-GB" smtClean="0"/>
              <a:t>13/03/2025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710313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890AE5-EB8F-402E-8257-D0A151A94FC8}" type="datetimeFigureOut">
              <a:rPr lang="en-GB" smtClean="0"/>
              <a:t>13/03/2025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7663702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90AE5-EB8F-402E-8257-D0A151A94FC8}"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142203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5890AE5-EB8F-402E-8257-D0A151A94FC8}" type="datetimeFigureOut">
              <a:rPr lang="en-GB" smtClean="0"/>
              <a:t>13/03/2025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7F668831-27D7-4253-A378-B62ABC4B8DA9}" type="slidenum">
              <a:rPr lang="en-GB" smtClean="0"/>
              <a:t>‹#›</a:t>
            </a:fld>
            <a:endParaRPr lang="en-GB"/>
          </a:p>
        </p:txBody>
      </p:sp>
    </p:spTree>
    <p:extLst>
      <p:ext uri="{BB962C8B-B14F-4D97-AF65-F5344CB8AC3E}">
        <p14:creationId xmlns:p14="http://schemas.microsoft.com/office/powerpoint/2010/main" val="2932039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5890AE5-EB8F-402E-8257-D0A151A94FC8}" type="datetimeFigureOut">
              <a:rPr lang="en-GB" smtClean="0"/>
              <a:t>13/03/2025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668831-27D7-4253-A378-B62ABC4B8DA9}" type="slidenum">
              <a:rPr lang="en-GB" smtClean="0"/>
              <a:t>‹#›</a:t>
            </a:fld>
            <a:endParaRPr lang="en-GB"/>
          </a:p>
        </p:txBody>
      </p:sp>
    </p:spTree>
    <p:extLst>
      <p:ext uri="{BB962C8B-B14F-4D97-AF65-F5344CB8AC3E}">
        <p14:creationId xmlns:p14="http://schemas.microsoft.com/office/powerpoint/2010/main" val="6389560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F051F-5411-0519-F241-21279D7B75F6}"/>
              </a:ext>
            </a:extLst>
          </p:cNvPr>
          <p:cNvSpPr>
            <a:spLocks noGrp="1"/>
          </p:cNvSpPr>
          <p:nvPr>
            <p:ph type="title"/>
          </p:nvPr>
        </p:nvSpPr>
        <p:spPr>
          <a:xfrm>
            <a:off x="4069768" y="106752"/>
            <a:ext cx="4052464" cy="1129549"/>
          </a:xfrm>
        </p:spPr>
        <p:txBody>
          <a:bodyPr/>
          <a:lstStyle/>
          <a:p>
            <a:pPr algn="ctr"/>
            <a:r>
              <a:rPr lang="en-GB" dirty="0">
                <a:solidFill>
                  <a:srgbClr val="FFC000"/>
                </a:solidFill>
                <a:latin typeface="Times New Roman" panose="02020603050405020304" pitchFamily="18" charset="0"/>
                <a:cs typeface="Times New Roman" panose="02020603050405020304" pitchFamily="18" charset="0"/>
              </a:rPr>
              <a:t>Out of Africa </a:t>
            </a:r>
          </a:p>
        </p:txBody>
      </p:sp>
      <p:sp>
        <p:nvSpPr>
          <p:cNvPr id="4" name="TextBox 3">
            <a:extLst>
              <a:ext uri="{FF2B5EF4-FFF2-40B4-BE49-F238E27FC236}">
                <a16:creationId xmlns:a16="http://schemas.microsoft.com/office/drawing/2014/main" id="{1A02FAEE-990E-7E3B-1DBC-42C0BF08F725}"/>
              </a:ext>
            </a:extLst>
          </p:cNvPr>
          <p:cNvSpPr txBox="1"/>
          <p:nvPr/>
        </p:nvSpPr>
        <p:spPr>
          <a:xfrm>
            <a:off x="421821" y="1906053"/>
            <a:ext cx="2202027"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Northern Route – Sinai Peninsula </a:t>
            </a:r>
          </a:p>
        </p:txBody>
      </p:sp>
      <p:sp>
        <p:nvSpPr>
          <p:cNvPr id="7" name="TextBox 6">
            <a:extLst>
              <a:ext uri="{FF2B5EF4-FFF2-40B4-BE49-F238E27FC236}">
                <a16:creationId xmlns:a16="http://schemas.microsoft.com/office/drawing/2014/main" id="{189A30C8-DD7E-8608-9FA5-4B2F383DB9B9}"/>
              </a:ext>
            </a:extLst>
          </p:cNvPr>
          <p:cNvSpPr txBox="1"/>
          <p:nvPr/>
        </p:nvSpPr>
        <p:spPr>
          <a:xfrm>
            <a:off x="9569830" y="1998346"/>
            <a:ext cx="2233902" cy="646331"/>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Southern Route – Bab </a:t>
            </a:r>
            <a:r>
              <a:rPr lang="en-GB" dirty="0" err="1">
                <a:latin typeface="Arial" panose="020B0604020202020204" pitchFamily="34" charset="0"/>
                <a:cs typeface="Arial" panose="020B0604020202020204" pitchFamily="34" charset="0"/>
              </a:rPr>
              <a:t>el</a:t>
            </a:r>
            <a:r>
              <a:rPr lang="en-GB" dirty="0">
                <a:latin typeface="Arial" panose="020B0604020202020204" pitchFamily="34" charset="0"/>
                <a:cs typeface="Arial" panose="020B0604020202020204" pitchFamily="34" charset="0"/>
              </a:rPr>
              <a:t>-Mandeb </a:t>
            </a:r>
          </a:p>
        </p:txBody>
      </p:sp>
      <p:pic>
        <p:nvPicPr>
          <p:cNvPr id="1026" name="Picture 2">
            <a:extLst>
              <a:ext uri="{FF2B5EF4-FFF2-40B4-BE49-F238E27FC236}">
                <a16:creationId xmlns:a16="http://schemas.microsoft.com/office/drawing/2014/main" id="{6080474E-E7D2-8602-C855-BED7FA7D54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2342" y="1906053"/>
            <a:ext cx="5668994" cy="4826182"/>
          </a:xfrm>
          <a:prstGeom prst="rect">
            <a:avLst/>
          </a:prstGeom>
          <a:noFill/>
          <a:ln w="57150">
            <a:solidFill>
              <a:srgbClr val="FFC000"/>
            </a:solidFill>
          </a:ln>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CA4C25E3-2A93-D518-6026-204F25D9C117}"/>
              </a:ext>
            </a:extLst>
          </p:cNvPr>
          <p:cNvCxnSpPr/>
          <p:nvPr/>
        </p:nvCxnSpPr>
        <p:spPr>
          <a:xfrm flipV="1">
            <a:off x="5106838" y="6072996"/>
            <a:ext cx="250166" cy="16390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6C00F90B-1525-B2F6-7BC1-F47F75BD63CA}"/>
              </a:ext>
            </a:extLst>
          </p:cNvPr>
          <p:cNvCxnSpPr>
            <a:cxnSpLocks/>
          </p:cNvCxnSpPr>
          <p:nvPr/>
        </p:nvCxnSpPr>
        <p:spPr>
          <a:xfrm>
            <a:off x="3571453" y="3400246"/>
            <a:ext cx="468702" cy="718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4A3A0E11-633B-34CD-4474-E76BDBA0CBA4}"/>
              </a:ext>
            </a:extLst>
          </p:cNvPr>
          <p:cNvSpPr txBox="1"/>
          <p:nvPr/>
        </p:nvSpPr>
        <p:spPr>
          <a:xfrm>
            <a:off x="4040155" y="2948912"/>
            <a:ext cx="1000664" cy="523220"/>
          </a:xfrm>
          <a:prstGeom prst="rect">
            <a:avLst/>
          </a:prstGeom>
          <a:noFill/>
        </p:spPr>
        <p:txBody>
          <a:bodyPr wrap="square" rtlCol="0">
            <a:spAutoFit/>
          </a:bodyPr>
          <a:lstStyle/>
          <a:p>
            <a:r>
              <a:rPr lang="en-GB" sz="1400" i="1" dirty="0">
                <a:solidFill>
                  <a:srgbClr val="E38803"/>
                </a:solidFill>
              </a:rPr>
              <a:t>Sinai Peninsula</a:t>
            </a:r>
          </a:p>
        </p:txBody>
      </p:sp>
      <p:sp>
        <p:nvSpPr>
          <p:cNvPr id="13" name="TextBox 12">
            <a:extLst>
              <a:ext uri="{FF2B5EF4-FFF2-40B4-BE49-F238E27FC236}">
                <a16:creationId xmlns:a16="http://schemas.microsoft.com/office/drawing/2014/main" id="{2200A604-0340-6E55-38AF-A05870F928D7}"/>
              </a:ext>
            </a:extLst>
          </p:cNvPr>
          <p:cNvSpPr txBox="1"/>
          <p:nvPr/>
        </p:nvSpPr>
        <p:spPr>
          <a:xfrm>
            <a:off x="-1" y="2466115"/>
            <a:ext cx="3262343" cy="427809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125 Ethiopian and 100 Egyptian genomes were sequenced and any DNA thought to have been inherited from more recent non-African sources was removed. It was found that genes in non-African Europeans appeared to be inherited from Egyptians indicating that people dispersed through the Sinai Peninsula. However, it must be noted that using extant DNA for studies such as these despite the precautions taken means that results could be misleading due to factors such as </a:t>
            </a:r>
            <a:r>
              <a:rPr lang="en-GB" sz="1600" u="sng" dirty="0">
                <a:latin typeface="Arial" panose="020B0604020202020204" pitchFamily="34" charset="0"/>
                <a:cs typeface="Arial" panose="020B0604020202020204" pitchFamily="34" charset="0"/>
              </a:rPr>
              <a:t>population replacement</a:t>
            </a:r>
            <a:r>
              <a:rPr lang="en-GB" sz="1600" dirty="0">
                <a:latin typeface="Arial" panose="020B0604020202020204" pitchFamily="34" charset="0"/>
                <a:cs typeface="Arial" panose="020B0604020202020204" pitchFamily="34" charset="0"/>
              </a:rPr>
              <a:t>, migrations or </a:t>
            </a:r>
            <a:r>
              <a:rPr lang="en-GB" sz="1600" u="sng" dirty="0">
                <a:latin typeface="Arial" panose="020B0604020202020204" pitchFamily="34" charset="0"/>
                <a:cs typeface="Arial" panose="020B0604020202020204" pitchFamily="34" charset="0"/>
              </a:rPr>
              <a:t>genetic drift. </a:t>
            </a:r>
          </a:p>
        </p:txBody>
      </p:sp>
      <p:sp>
        <p:nvSpPr>
          <p:cNvPr id="15" name="TextBox 14">
            <a:extLst>
              <a:ext uri="{FF2B5EF4-FFF2-40B4-BE49-F238E27FC236}">
                <a16:creationId xmlns:a16="http://schemas.microsoft.com/office/drawing/2014/main" id="{9ED98411-701D-1B2F-23DA-B6AF0B2C97F2}"/>
              </a:ext>
            </a:extLst>
          </p:cNvPr>
          <p:cNvSpPr txBox="1"/>
          <p:nvPr/>
        </p:nvSpPr>
        <p:spPr>
          <a:xfrm>
            <a:off x="8929657" y="2531307"/>
            <a:ext cx="3262343" cy="4278094"/>
          </a:xfrm>
          <a:prstGeom prst="rect">
            <a:avLst/>
          </a:prstGeom>
          <a:noFill/>
        </p:spPr>
        <p:txBody>
          <a:bodyPr wrap="square" rtlCol="0">
            <a:spAutoFit/>
          </a:bodyPr>
          <a:lstStyle/>
          <a:p>
            <a:r>
              <a:rPr lang="en-GB" sz="1600" dirty="0">
                <a:latin typeface="Arial" panose="020B0604020202020204" pitchFamily="34" charset="0"/>
                <a:cs typeface="Arial" panose="020B0604020202020204" pitchFamily="34" charset="0"/>
              </a:rPr>
              <a:t>Evidence from </a:t>
            </a:r>
            <a:r>
              <a:rPr lang="en-GB" sz="1600" u="sng" dirty="0">
                <a:latin typeface="Arial" panose="020B0604020202020204" pitchFamily="34" charset="0"/>
                <a:cs typeface="Arial" panose="020B0604020202020204" pitchFamily="34" charset="0"/>
              </a:rPr>
              <a:t>Mitochondrial DNA </a:t>
            </a:r>
            <a:r>
              <a:rPr lang="en-GB" sz="1600" dirty="0">
                <a:latin typeface="Arial" panose="020B0604020202020204" pitchFamily="34" charset="0"/>
                <a:cs typeface="Arial" panose="020B0604020202020204" pitchFamily="34" charset="0"/>
              </a:rPr>
              <a:t>suggests that </a:t>
            </a:r>
            <a:r>
              <a:rPr lang="en-GB" sz="1600" u="sng" dirty="0">
                <a:latin typeface="Arial" panose="020B0604020202020204" pitchFamily="34" charset="0"/>
                <a:cs typeface="Arial" panose="020B0604020202020204" pitchFamily="34" charset="0"/>
              </a:rPr>
              <a:t>haplogroup L3 </a:t>
            </a:r>
            <a:r>
              <a:rPr lang="en-GB" sz="1600" dirty="0">
                <a:latin typeface="Arial" panose="020B0604020202020204" pitchFamily="34" charset="0"/>
                <a:cs typeface="Arial" panose="020B0604020202020204" pitchFamily="34" charset="0"/>
              </a:rPr>
              <a:t>migrated from horn of Africa and the analysis of three west-Eurasian </a:t>
            </a:r>
            <a:r>
              <a:rPr lang="en-GB" sz="1600" u="sng" dirty="0">
                <a:latin typeface="Arial" panose="020B0604020202020204" pitchFamily="34" charset="0"/>
                <a:cs typeface="Arial" panose="020B0604020202020204" pitchFamily="34" charset="0"/>
              </a:rPr>
              <a:t>haplogroups</a:t>
            </a:r>
            <a:r>
              <a:rPr lang="en-GB" sz="1600" dirty="0">
                <a:latin typeface="Arial" panose="020B0604020202020204" pitchFamily="34" charset="0"/>
                <a:cs typeface="Arial" panose="020B0604020202020204" pitchFamily="34" charset="0"/>
              </a:rPr>
              <a:t> found some attributes that suggest Arabian ancestry and dispersal from Bab </a:t>
            </a:r>
            <a:r>
              <a:rPr lang="en-GB" sz="1600" dirty="0" err="1">
                <a:latin typeface="Arial" panose="020B0604020202020204" pitchFamily="34" charset="0"/>
                <a:cs typeface="Arial" panose="020B0604020202020204" pitchFamily="34" charset="0"/>
              </a:rPr>
              <a:t>el</a:t>
            </a:r>
            <a:r>
              <a:rPr lang="en-GB" sz="1600" dirty="0">
                <a:latin typeface="Arial" panose="020B0604020202020204" pitchFamily="34" charset="0"/>
                <a:cs typeface="Arial" panose="020B0604020202020204" pitchFamily="34" charset="0"/>
              </a:rPr>
              <a:t>-Mandeb. Further evidence supporting dispersal from the Southern route from genomic data supporting a single wave serial bottleneck where a small population crossed the mouth of the red sea into the Arabian peninsula and expanded resulting in the population of the rest of the world.</a:t>
            </a:r>
          </a:p>
        </p:txBody>
      </p:sp>
      <p:cxnSp>
        <p:nvCxnSpPr>
          <p:cNvPr id="17" name="Straight Connector 16">
            <a:extLst>
              <a:ext uri="{FF2B5EF4-FFF2-40B4-BE49-F238E27FC236}">
                <a16:creationId xmlns:a16="http://schemas.microsoft.com/office/drawing/2014/main" id="{33468C8A-A4E7-FAD3-D299-741115BDC1CB}"/>
              </a:ext>
            </a:extLst>
          </p:cNvPr>
          <p:cNvCxnSpPr>
            <a:cxnSpLocks/>
          </p:cNvCxnSpPr>
          <p:nvPr/>
        </p:nvCxnSpPr>
        <p:spPr>
          <a:xfrm>
            <a:off x="0" y="1858490"/>
            <a:ext cx="12192000" cy="5562"/>
          </a:xfrm>
          <a:prstGeom prst="line">
            <a:avLst/>
          </a:prstGeom>
          <a:ln>
            <a:solidFill>
              <a:srgbClr val="FFC000"/>
            </a:solidFill>
          </a:ln>
        </p:spPr>
        <p:style>
          <a:lnRef idx="3">
            <a:schemeClr val="dk1"/>
          </a:lnRef>
          <a:fillRef idx="0">
            <a:schemeClr val="dk1"/>
          </a:fillRef>
          <a:effectRef idx="2">
            <a:schemeClr val="dk1"/>
          </a:effectRef>
          <a:fontRef idx="minor">
            <a:schemeClr val="tx1"/>
          </a:fontRef>
        </p:style>
      </p:cxnSp>
      <p:sp>
        <p:nvSpPr>
          <p:cNvPr id="20" name="TextBox 19">
            <a:extLst>
              <a:ext uri="{FF2B5EF4-FFF2-40B4-BE49-F238E27FC236}">
                <a16:creationId xmlns:a16="http://schemas.microsoft.com/office/drawing/2014/main" id="{BAC9E779-9C3B-71C6-C920-DBADBA636A20}"/>
              </a:ext>
            </a:extLst>
          </p:cNvPr>
          <p:cNvSpPr txBox="1"/>
          <p:nvPr/>
        </p:nvSpPr>
        <p:spPr>
          <a:xfrm>
            <a:off x="176892" y="914484"/>
            <a:ext cx="12192000" cy="923330"/>
          </a:xfrm>
          <a:prstGeom prst="rect">
            <a:avLst/>
          </a:prstGeom>
          <a:noFill/>
        </p:spPr>
        <p:txBody>
          <a:bodyPr wrap="square" rtlCol="0">
            <a:spAutoFit/>
          </a:bodyPr>
          <a:lstStyle/>
          <a:p>
            <a:r>
              <a:rPr lang="en-GB" dirty="0">
                <a:latin typeface="Arial" panose="020B0604020202020204" pitchFamily="34" charset="0"/>
                <a:cs typeface="Arial" panose="020B0604020202020204" pitchFamily="34" charset="0"/>
              </a:rPr>
              <a:t>Dispersal from Africa is thought to have occurred between 70-80kya due to evidence of favourable climatic conditions, human tools in south-east Asia as well teeth dating to 80kya. It must be noted there are also signs of earlier failed dispersals such as the remains at </a:t>
            </a:r>
            <a:r>
              <a:rPr lang="en-GB" b="0" i="0" dirty="0" err="1">
                <a:effectLst/>
                <a:latin typeface="Arial" panose="020B0604020202020204" pitchFamily="34" charset="0"/>
                <a:cs typeface="Arial" panose="020B0604020202020204" pitchFamily="34" charset="0"/>
              </a:rPr>
              <a:t>Skhul</a:t>
            </a:r>
            <a:r>
              <a:rPr lang="en-GB" b="0" i="0" dirty="0">
                <a:effectLst/>
                <a:latin typeface="Arial" panose="020B0604020202020204" pitchFamily="34" charset="0"/>
                <a:cs typeface="Arial" panose="020B0604020202020204" pitchFamily="34" charset="0"/>
              </a:rPr>
              <a:t> and Qafzeh hominins in the Levant dated as early as 120kya.</a:t>
            </a:r>
            <a:endParaRPr lang="en-GB" dirty="0">
              <a:latin typeface="Arial" panose="020B0604020202020204" pitchFamily="34" charset="0"/>
              <a:cs typeface="Arial" panose="020B0604020202020204" pitchFamily="34" charset="0"/>
            </a:endParaRPr>
          </a:p>
        </p:txBody>
      </p:sp>
      <p:sp>
        <p:nvSpPr>
          <p:cNvPr id="8" name="Rectangle 3">
            <a:extLst>
              <a:ext uri="{FF2B5EF4-FFF2-40B4-BE49-F238E27FC236}">
                <a16:creationId xmlns:a16="http://schemas.microsoft.com/office/drawing/2014/main" id="{DDAE2ECA-57BA-0A38-93BA-5EF5D1F6CAB0}"/>
              </a:ext>
            </a:extLst>
          </p:cNvPr>
          <p:cNvSpPr>
            <a:spLocks noChangeArrowheads="1"/>
          </p:cNvSpPr>
          <p:nvPr/>
        </p:nvSpPr>
        <p:spPr bwMode="auto">
          <a:xfrm>
            <a:off x="176892" y="22099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(López, Van Dorp and Hellenthal, 2015)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B191D1AB-77F7-8768-6EF9-0AD6818E657C}"/>
              </a:ext>
            </a:extLst>
          </p:cNvPr>
          <p:cNvSpPr txBox="1"/>
          <p:nvPr/>
        </p:nvSpPr>
        <p:spPr>
          <a:xfrm>
            <a:off x="60748" y="50961"/>
            <a:ext cx="4232956" cy="923330"/>
          </a:xfrm>
          <a:prstGeom prst="rect">
            <a:avLst/>
          </a:prstGeom>
          <a:solidFill>
            <a:schemeClr val="bg1"/>
          </a:solidFill>
        </p:spPr>
        <p:txBody>
          <a:bodyPr wrap="square" rtlCol="0">
            <a:spAutoFit/>
          </a:bodyPr>
          <a:lstStyle/>
          <a:p>
            <a:r>
              <a:rPr lang="en-GB" sz="1200" dirty="0">
                <a:effectLst/>
              </a:rPr>
              <a:t>López, S., Van Dorp, L. and Hellenthal, G. (2015) ‘Human dispersal out of Africa: A lasting debate’, </a:t>
            </a:r>
            <a:r>
              <a:rPr lang="en-GB" sz="1200" i="1" dirty="0">
                <a:effectLst/>
              </a:rPr>
              <a:t>Evolutionary Bioinformatics</a:t>
            </a:r>
            <a:r>
              <a:rPr lang="en-GB" sz="1200" dirty="0">
                <a:effectLst/>
              </a:rPr>
              <a:t>, 11s2. doi:10.4137/ebo.s33489. </a:t>
            </a:r>
          </a:p>
          <a:p>
            <a:endParaRPr lang="en-GB" dirty="0"/>
          </a:p>
        </p:txBody>
      </p:sp>
      <p:sp>
        <p:nvSpPr>
          <p:cNvPr id="5" name="TextBox 4">
            <a:extLst>
              <a:ext uri="{FF2B5EF4-FFF2-40B4-BE49-F238E27FC236}">
                <a16:creationId xmlns:a16="http://schemas.microsoft.com/office/drawing/2014/main" id="{B830776D-8D5C-A017-DFD0-5B888EAB44A1}"/>
              </a:ext>
            </a:extLst>
          </p:cNvPr>
          <p:cNvSpPr txBox="1"/>
          <p:nvPr/>
        </p:nvSpPr>
        <p:spPr>
          <a:xfrm>
            <a:off x="6992983" y="6514011"/>
            <a:ext cx="1936674" cy="261610"/>
          </a:xfrm>
          <a:prstGeom prst="rect">
            <a:avLst/>
          </a:prstGeom>
          <a:solidFill>
            <a:srgbClr val="FFC000"/>
          </a:solidFill>
        </p:spPr>
        <p:txBody>
          <a:bodyPr wrap="square" rtlCol="0">
            <a:spAutoFit/>
          </a:bodyPr>
          <a:lstStyle/>
          <a:p>
            <a:r>
              <a:rPr lang="en-GB" sz="1100" dirty="0">
                <a:solidFill>
                  <a:schemeClr val="bg1"/>
                </a:solidFill>
              </a:rPr>
              <a:t>Encyclopaedia Britannica Inc.</a:t>
            </a:r>
          </a:p>
        </p:txBody>
      </p:sp>
    </p:spTree>
    <p:extLst>
      <p:ext uri="{BB962C8B-B14F-4D97-AF65-F5344CB8AC3E}">
        <p14:creationId xmlns:p14="http://schemas.microsoft.com/office/powerpoint/2010/main" val="35988399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29AF8C"/>
      </a:accent1>
      <a:accent2>
        <a:srgbClr val="97BE49"/>
      </a:accent2>
      <a:accent3>
        <a:srgbClr val="3D9CCC"/>
      </a:accent3>
      <a:accent4>
        <a:srgbClr val="7C60C6"/>
      </a:accent4>
      <a:accent5>
        <a:srgbClr val="C9492C"/>
      </a:accent5>
      <a:accent6>
        <a:srgbClr val="D58C2E"/>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3E4F19A7-A959-40BB-972C-4880BAF8EB09}"/>
    </a:ext>
  </a:extLst>
</a:theme>
</file>

<file path=docProps/app.xml><?xml version="1.0" encoding="utf-8"?>
<Properties xmlns="http://schemas.openxmlformats.org/officeDocument/2006/extended-properties" xmlns:vt="http://schemas.openxmlformats.org/officeDocument/2006/docPropsVTypes">
  <Template>Office 2013 - 2022 Theme</Template>
  <TotalTime>1570</TotalTime>
  <Words>293</Words>
  <Application>Microsoft Office PowerPoint</Application>
  <PresentationFormat>Widescreen</PresentationFormat>
  <Paragraphs>10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Calibri Light</vt:lpstr>
      <vt:lpstr>Times New Roman</vt:lpstr>
      <vt:lpstr>Office Theme</vt:lpstr>
      <vt:lpstr>Out of Africa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Luca Buckley McDonald</dc:creator>
  <cp:lastModifiedBy>Luca Buckley McDonald</cp:lastModifiedBy>
  <cp:revision>2</cp:revision>
  <dcterms:created xsi:type="dcterms:W3CDTF">2025-03-07T16:54:33Z</dcterms:created>
  <dcterms:modified xsi:type="dcterms:W3CDTF">2025-03-13T08:59:09Z</dcterms:modified>
</cp:coreProperties>
</file>