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3" r:id="rId4"/>
    <p:sldId id="264" r:id="rId5"/>
    <p:sldId id="266" r:id="rId6"/>
    <p:sldId id="267" r:id="rId7"/>
    <p:sldId id="268" r:id="rId8"/>
    <p:sldId id="269" r:id="rId9"/>
    <p:sldId id="270" r:id="rId10"/>
    <p:sldId id="275" r:id="rId11"/>
    <p:sldId id="271" r:id="rId12"/>
    <p:sldId id="272" r:id="rId13"/>
    <p:sldId id="274" r:id="rId14"/>
    <p:sldId id="273" r:id="rId15"/>
    <p:sldId id="260" r:id="rId16"/>
    <p:sldId id="257" r:id="rId17"/>
    <p:sldId id="258" r:id="rId18"/>
    <p:sldId id="259" r:id="rId19"/>
    <p:sldId id="265" r:id="rId20"/>
    <p:sldId id="261"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5" autoAdjust="0"/>
    <p:restoredTop sz="94704" autoAdjust="0"/>
  </p:normalViewPr>
  <p:slideViewPr>
    <p:cSldViewPr>
      <p:cViewPr>
        <p:scale>
          <a:sx n="88" d="100"/>
          <a:sy n="88" d="100"/>
        </p:scale>
        <p:origin x="-696" y="-19"/>
      </p:cViewPr>
      <p:guideLst>
        <p:guide orient="horz" pos="2160"/>
        <p:guide pos="2880"/>
      </p:guideLst>
    </p:cSldViewPr>
  </p:slideViewPr>
  <p:outlineViewPr>
    <p:cViewPr>
      <p:scale>
        <a:sx n="33" d="100"/>
        <a:sy n="33" d="100"/>
      </p:scale>
      <p:origin x="60" y="1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401BD2-1CEE-42D3-B762-3263F44C8CA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GB"/>
        </a:p>
      </dgm:t>
    </dgm:pt>
    <dgm:pt modelId="{57EBC8AE-DBC0-4A26-A8CF-EDF14C143E8B}">
      <dgm:prSet phldrT="[Text]"/>
      <dgm:spPr/>
      <dgm:t>
        <a:bodyPr/>
        <a:lstStyle/>
        <a:p>
          <a:r>
            <a:rPr lang="en-US" dirty="0" smtClean="0"/>
            <a:t>Hacking</a:t>
          </a:r>
          <a:endParaRPr lang="en-GB" dirty="0"/>
        </a:p>
      </dgm:t>
    </dgm:pt>
    <dgm:pt modelId="{B6DFE641-6616-48BB-AFA6-A7D03DC73BCC}" type="parTrans" cxnId="{B2B85818-FBB0-43DB-BF91-644759940218}">
      <dgm:prSet/>
      <dgm:spPr/>
      <dgm:t>
        <a:bodyPr/>
        <a:lstStyle/>
        <a:p>
          <a:endParaRPr lang="en-GB"/>
        </a:p>
      </dgm:t>
    </dgm:pt>
    <dgm:pt modelId="{E226DB8B-A7CF-4143-8CD4-B4A4704C35B1}" type="sibTrans" cxnId="{B2B85818-FBB0-43DB-BF91-644759940218}">
      <dgm:prSet/>
      <dgm:spPr/>
      <dgm:t>
        <a:bodyPr/>
        <a:lstStyle/>
        <a:p>
          <a:endParaRPr lang="en-GB"/>
        </a:p>
      </dgm:t>
    </dgm:pt>
    <dgm:pt modelId="{29E99F1D-5C70-444A-ACA0-7075D270171F}">
      <dgm:prSet phldrT="[Text]" custT="1"/>
      <dgm:spPr/>
      <dgm:t>
        <a:bodyPr/>
        <a:lstStyle/>
        <a:p>
          <a:r>
            <a:rPr lang="en-US" sz="1050" b="1" dirty="0" smtClean="0"/>
            <a:t>Literate programming</a:t>
          </a:r>
          <a:endParaRPr lang="en-GB" sz="1050" b="1" dirty="0"/>
        </a:p>
      </dgm:t>
    </dgm:pt>
    <dgm:pt modelId="{57BD4241-FF62-46A0-BD96-92F21BC60A55}" type="parTrans" cxnId="{D64D133B-A596-4D20-A2D6-18D3EC42ADA6}">
      <dgm:prSet/>
      <dgm:spPr/>
      <dgm:t>
        <a:bodyPr/>
        <a:lstStyle/>
        <a:p>
          <a:endParaRPr lang="en-GB"/>
        </a:p>
      </dgm:t>
    </dgm:pt>
    <dgm:pt modelId="{E5A5D1FE-2E22-4E51-991C-341AC5396186}" type="sibTrans" cxnId="{D64D133B-A596-4D20-A2D6-18D3EC42ADA6}">
      <dgm:prSet/>
      <dgm:spPr/>
      <dgm:t>
        <a:bodyPr/>
        <a:lstStyle/>
        <a:p>
          <a:endParaRPr lang="en-GB"/>
        </a:p>
      </dgm:t>
    </dgm:pt>
    <dgm:pt modelId="{42AD2189-07DB-4169-B633-7AFFA051856F}">
      <dgm:prSet phldrT="[Text]"/>
      <dgm:spPr/>
      <dgm:t>
        <a:bodyPr/>
        <a:lstStyle/>
        <a:p>
          <a:r>
            <a:rPr lang="en-US" dirty="0" smtClean="0"/>
            <a:t>Informal</a:t>
          </a:r>
          <a:endParaRPr lang="en-GB" dirty="0"/>
        </a:p>
      </dgm:t>
    </dgm:pt>
    <dgm:pt modelId="{6A686F36-9ABA-441C-A0B6-FA556EF2425D}" type="parTrans" cxnId="{BB3FE649-976E-4456-A9FD-EB6768D41257}">
      <dgm:prSet/>
      <dgm:spPr/>
      <dgm:t>
        <a:bodyPr/>
        <a:lstStyle/>
        <a:p>
          <a:endParaRPr lang="en-GB"/>
        </a:p>
      </dgm:t>
    </dgm:pt>
    <dgm:pt modelId="{EA3FA9C3-69F5-4E88-916B-835ACE1C56F3}" type="sibTrans" cxnId="{BB3FE649-976E-4456-A9FD-EB6768D41257}">
      <dgm:prSet/>
      <dgm:spPr/>
      <dgm:t>
        <a:bodyPr/>
        <a:lstStyle/>
        <a:p>
          <a:endParaRPr lang="en-GB"/>
        </a:p>
      </dgm:t>
    </dgm:pt>
    <dgm:pt modelId="{E6868427-18A1-4360-828F-5623A4AB68BA}">
      <dgm:prSet phldrT="[Text]"/>
      <dgm:spPr/>
      <dgm:t>
        <a:bodyPr/>
        <a:lstStyle/>
        <a:p>
          <a:r>
            <a:rPr lang="en-US" dirty="0" smtClean="0"/>
            <a:t>Code review, testing, …</a:t>
          </a:r>
          <a:endParaRPr lang="en-GB" dirty="0"/>
        </a:p>
      </dgm:t>
    </dgm:pt>
    <dgm:pt modelId="{58F68CA3-BDE4-4BBA-87D3-13EB261C3AEB}" type="parTrans" cxnId="{045A6815-9541-465D-8E54-54FC06144E0E}">
      <dgm:prSet/>
      <dgm:spPr/>
      <dgm:t>
        <a:bodyPr/>
        <a:lstStyle/>
        <a:p>
          <a:endParaRPr lang="en-GB"/>
        </a:p>
      </dgm:t>
    </dgm:pt>
    <dgm:pt modelId="{80719F28-0675-405E-BE8F-709751C0DA2A}" type="sibTrans" cxnId="{045A6815-9541-465D-8E54-54FC06144E0E}">
      <dgm:prSet/>
      <dgm:spPr/>
      <dgm:t>
        <a:bodyPr/>
        <a:lstStyle/>
        <a:p>
          <a:endParaRPr lang="en-GB"/>
        </a:p>
      </dgm:t>
    </dgm:pt>
    <dgm:pt modelId="{3AED5724-F3FF-4B98-9EAE-416867DE90DF}">
      <dgm:prSet phldrT="[Text]"/>
      <dgm:spPr/>
      <dgm:t>
        <a:bodyPr/>
        <a:lstStyle/>
        <a:p>
          <a:r>
            <a:rPr lang="en-US" dirty="0" smtClean="0"/>
            <a:t>Formal verification</a:t>
          </a:r>
          <a:endParaRPr lang="en-GB" dirty="0"/>
        </a:p>
      </dgm:t>
    </dgm:pt>
    <dgm:pt modelId="{A5A0F989-8D34-462A-B7A5-576DCF85AEFC}" type="parTrans" cxnId="{3914D6CA-9D6F-4893-BF60-34775933ECC8}">
      <dgm:prSet/>
      <dgm:spPr/>
      <dgm:t>
        <a:bodyPr/>
        <a:lstStyle/>
        <a:p>
          <a:endParaRPr lang="en-GB"/>
        </a:p>
      </dgm:t>
    </dgm:pt>
    <dgm:pt modelId="{712392E1-65F2-4F0E-94E7-87AAB8E97580}" type="sibTrans" cxnId="{3914D6CA-9D6F-4893-BF60-34775933ECC8}">
      <dgm:prSet/>
      <dgm:spPr/>
      <dgm:t>
        <a:bodyPr/>
        <a:lstStyle/>
        <a:p>
          <a:endParaRPr lang="en-GB"/>
        </a:p>
      </dgm:t>
    </dgm:pt>
    <dgm:pt modelId="{1890550D-9E35-4DBD-A92C-915EC1F6E96E}">
      <dgm:prSet phldrT="[Text]"/>
      <dgm:spPr/>
      <dgm:t>
        <a:bodyPr/>
        <a:lstStyle/>
        <a:p>
          <a:r>
            <a:rPr lang="en-US" smtClean="0"/>
            <a:t>verification</a:t>
          </a:r>
          <a:endParaRPr lang="en-GB" dirty="0"/>
        </a:p>
      </dgm:t>
    </dgm:pt>
    <dgm:pt modelId="{36C33FF7-41F8-4925-98CE-2C262B8D7A65}" type="parTrans" cxnId="{49DAC5E8-3A56-4F49-ADB1-A4B6C9FF0524}">
      <dgm:prSet/>
      <dgm:spPr/>
      <dgm:t>
        <a:bodyPr/>
        <a:lstStyle/>
        <a:p>
          <a:endParaRPr lang="en-GB"/>
        </a:p>
      </dgm:t>
    </dgm:pt>
    <dgm:pt modelId="{0EBF863C-68B9-4DC9-BE12-6EEE17146E57}" type="sibTrans" cxnId="{49DAC5E8-3A56-4F49-ADB1-A4B6C9FF0524}">
      <dgm:prSet/>
      <dgm:spPr/>
      <dgm:t>
        <a:bodyPr/>
        <a:lstStyle/>
        <a:p>
          <a:endParaRPr lang="en-GB"/>
        </a:p>
      </dgm:t>
    </dgm:pt>
    <dgm:pt modelId="{AB0AAD88-92EC-4F76-A591-5F0CC7B8BD0A}" type="pres">
      <dgm:prSet presAssocID="{93401BD2-1CEE-42D3-B762-3263F44C8CAD}" presName="Name0" presStyleCnt="0">
        <dgm:presLayoutVars>
          <dgm:dir/>
          <dgm:resizeHandles val="exact"/>
        </dgm:presLayoutVars>
      </dgm:prSet>
      <dgm:spPr/>
      <dgm:t>
        <a:bodyPr/>
        <a:lstStyle/>
        <a:p>
          <a:endParaRPr lang="en-US"/>
        </a:p>
      </dgm:t>
    </dgm:pt>
    <dgm:pt modelId="{200E2354-F24C-4FB6-975E-0EFB72A220DA}" type="pres">
      <dgm:prSet presAssocID="{57EBC8AE-DBC0-4A26-A8CF-EDF14C143E8B}" presName="Name5" presStyleLbl="vennNode1" presStyleIdx="0" presStyleCnt="6">
        <dgm:presLayoutVars>
          <dgm:bulletEnabled val="1"/>
        </dgm:presLayoutVars>
      </dgm:prSet>
      <dgm:spPr/>
      <dgm:t>
        <a:bodyPr/>
        <a:lstStyle/>
        <a:p>
          <a:endParaRPr lang="en-US"/>
        </a:p>
      </dgm:t>
    </dgm:pt>
    <dgm:pt modelId="{B1CDCAFD-49CF-4883-B2FA-43B3BF272BDA}" type="pres">
      <dgm:prSet presAssocID="{E226DB8B-A7CF-4143-8CD4-B4A4704C35B1}" presName="space" presStyleCnt="0"/>
      <dgm:spPr/>
    </dgm:pt>
    <dgm:pt modelId="{96EA8F34-AAB2-4114-99C3-421CAAA30377}" type="pres">
      <dgm:prSet presAssocID="{E6868427-18A1-4360-828F-5623A4AB68BA}" presName="Name5" presStyleLbl="vennNode1" presStyleIdx="1" presStyleCnt="6">
        <dgm:presLayoutVars>
          <dgm:bulletEnabled val="1"/>
        </dgm:presLayoutVars>
      </dgm:prSet>
      <dgm:spPr/>
      <dgm:t>
        <a:bodyPr/>
        <a:lstStyle/>
        <a:p>
          <a:endParaRPr lang="en-GB"/>
        </a:p>
      </dgm:t>
    </dgm:pt>
    <dgm:pt modelId="{E1D80A53-50A0-4B9A-90A2-973E1DF76181}" type="pres">
      <dgm:prSet presAssocID="{80719F28-0675-405E-BE8F-709751C0DA2A}" presName="space" presStyleCnt="0"/>
      <dgm:spPr/>
    </dgm:pt>
    <dgm:pt modelId="{C4ED305D-3CF3-4A45-9962-F2F045FFADBF}" type="pres">
      <dgm:prSet presAssocID="{29E99F1D-5C70-444A-ACA0-7075D270171F}" presName="Name5" presStyleLbl="vennNode1" presStyleIdx="2" presStyleCnt="6">
        <dgm:presLayoutVars>
          <dgm:bulletEnabled val="1"/>
        </dgm:presLayoutVars>
      </dgm:prSet>
      <dgm:spPr/>
      <dgm:t>
        <a:bodyPr/>
        <a:lstStyle/>
        <a:p>
          <a:endParaRPr lang="en-GB"/>
        </a:p>
      </dgm:t>
    </dgm:pt>
    <dgm:pt modelId="{6A5EAE3F-85AA-44CE-A57D-8A8B5F74FB3E}" type="pres">
      <dgm:prSet presAssocID="{E5A5D1FE-2E22-4E51-991C-341AC5396186}" presName="space" presStyleCnt="0"/>
      <dgm:spPr/>
    </dgm:pt>
    <dgm:pt modelId="{DF06CBC5-510F-4E5B-99B3-7C5B287892E7}" type="pres">
      <dgm:prSet presAssocID="{42AD2189-07DB-4169-B633-7AFFA051856F}" presName="Name5" presStyleLbl="vennNode1" presStyleIdx="3" presStyleCnt="6">
        <dgm:presLayoutVars>
          <dgm:bulletEnabled val="1"/>
        </dgm:presLayoutVars>
      </dgm:prSet>
      <dgm:spPr/>
      <dgm:t>
        <a:bodyPr/>
        <a:lstStyle/>
        <a:p>
          <a:endParaRPr lang="en-GB"/>
        </a:p>
      </dgm:t>
    </dgm:pt>
    <dgm:pt modelId="{7FBDBA01-F077-4BF7-B8B1-1BCE8E80C1F8}" type="pres">
      <dgm:prSet presAssocID="{EA3FA9C3-69F5-4E88-916B-835ACE1C56F3}" presName="space" presStyleCnt="0"/>
      <dgm:spPr/>
    </dgm:pt>
    <dgm:pt modelId="{3210571E-DDF2-4E39-87D2-37AEF7AD1A45}" type="pres">
      <dgm:prSet presAssocID="{1890550D-9E35-4DBD-A92C-915EC1F6E96E}" presName="Name5" presStyleLbl="vennNode1" presStyleIdx="4" presStyleCnt="6">
        <dgm:presLayoutVars>
          <dgm:bulletEnabled val="1"/>
        </dgm:presLayoutVars>
      </dgm:prSet>
      <dgm:spPr/>
      <dgm:t>
        <a:bodyPr/>
        <a:lstStyle/>
        <a:p>
          <a:endParaRPr lang="en-US"/>
        </a:p>
      </dgm:t>
    </dgm:pt>
    <dgm:pt modelId="{9FE1F588-15F9-4D18-8EFF-A09312FF5384}" type="pres">
      <dgm:prSet presAssocID="{0EBF863C-68B9-4DC9-BE12-6EEE17146E57}" presName="space" presStyleCnt="0"/>
      <dgm:spPr/>
    </dgm:pt>
    <dgm:pt modelId="{103CD7E6-5CA8-4D87-854B-DD76DA41969B}" type="pres">
      <dgm:prSet presAssocID="{3AED5724-F3FF-4B98-9EAE-416867DE90DF}" presName="Name5" presStyleLbl="vennNode1" presStyleIdx="5" presStyleCnt="6">
        <dgm:presLayoutVars>
          <dgm:bulletEnabled val="1"/>
        </dgm:presLayoutVars>
      </dgm:prSet>
      <dgm:spPr/>
      <dgm:t>
        <a:bodyPr/>
        <a:lstStyle/>
        <a:p>
          <a:endParaRPr lang="en-US"/>
        </a:p>
      </dgm:t>
    </dgm:pt>
  </dgm:ptLst>
  <dgm:cxnLst>
    <dgm:cxn modelId="{49DAC5E8-3A56-4F49-ADB1-A4B6C9FF0524}" srcId="{93401BD2-1CEE-42D3-B762-3263F44C8CAD}" destId="{1890550D-9E35-4DBD-A92C-915EC1F6E96E}" srcOrd="4" destOrd="0" parTransId="{36C33FF7-41F8-4925-98CE-2C262B8D7A65}" sibTransId="{0EBF863C-68B9-4DC9-BE12-6EEE17146E57}"/>
    <dgm:cxn modelId="{D45ABBAA-770A-4C29-8DE6-58EA08295E75}" type="presOf" srcId="{57EBC8AE-DBC0-4A26-A8CF-EDF14C143E8B}" destId="{200E2354-F24C-4FB6-975E-0EFB72A220DA}" srcOrd="0" destOrd="0" presId="urn:microsoft.com/office/officeart/2005/8/layout/venn3"/>
    <dgm:cxn modelId="{3914D6CA-9D6F-4893-BF60-34775933ECC8}" srcId="{93401BD2-1CEE-42D3-B762-3263F44C8CAD}" destId="{3AED5724-F3FF-4B98-9EAE-416867DE90DF}" srcOrd="5" destOrd="0" parTransId="{A5A0F989-8D34-462A-B7A5-576DCF85AEFC}" sibTransId="{712392E1-65F2-4F0E-94E7-87AAB8E97580}"/>
    <dgm:cxn modelId="{8CD1E858-C3D2-4D5E-A365-BC2FD0AFFCB1}" type="presOf" srcId="{1890550D-9E35-4DBD-A92C-915EC1F6E96E}" destId="{3210571E-DDF2-4E39-87D2-37AEF7AD1A45}" srcOrd="0" destOrd="0" presId="urn:microsoft.com/office/officeart/2005/8/layout/venn3"/>
    <dgm:cxn modelId="{D64D133B-A596-4D20-A2D6-18D3EC42ADA6}" srcId="{93401BD2-1CEE-42D3-B762-3263F44C8CAD}" destId="{29E99F1D-5C70-444A-ACA0-7075D270171F}" srcOrd="2" destOrd="0" parTransId="{57BD4241-FF62-46A0-BD96-92F21BC60A55}" sibTransId="{E5A5D1FE-2E22-4E51-991C-341AC5396186}"/>
    <dgm:cxn modelId="{B616967E-E65E-404D-9A77-AD030623EC03}" type="presOf" srcId="{42AD2189-07DB-4169-B633-7AFFA051856F}" destId="{DF06CBC5-510F-4E5B-99B3-7C5B287892E7}" srcOrd="0" destOrd="0" presId="urn:microsoft.com/office/officeart/2005/8/layout/venn3"/>
    <dgm:cxn modelId="{40689D0C-A384-4A9E-B0ED-D7C6FAA4DF88}" type="presOf" srcId="{93401BD2-1CEE-42D3-B762-3263F44C8CAD}" destId="{AB0AAD88-92EC-4F76-A591-5F0CC7B8BD0A}" srcOrd="0" destOrd="0" presId="urn:microsoft.com/office/officeart/2005/8/layout/venn3"/>
    <dgm:cxn modelId="{045A6815-9541-465D-8E54-54FC06144E0E}" srcId="{93401BD2-1CEE-42D3-B762-3263F44C8CAD}" destId="{E6868427-18A1-4360-828F-5623A4AB68BA}" srcOrd="1" destOrd="0" parTransId="{58F68CA3-BDE4-4BBA-87D3-13EB261C3AEB}" sibTransId="{80719F28-0675-405E-BE8F-709751C0DA2A}"/>
    <dgm:cxn modelId="{B2B85818-FBB0-43DB-BF91-644759940218}" srcId="{93401BD2-1CEE-42D3-B762-3263F44C8CAD}" destId="{57EBC8AE-DBC0-4A26-A8CF-EDF14C143E8B}" srcOrd="0" destOrd="0" parTransId="{B6DFE641-6616-48BB-AFA6-A7D03DC73BCC}" sibTransId="{E226DB8B-A7CF-4143-8CD4-B4A4704C35B1}"/>
    <dgm:cxn modelId="{BB3FE649-976E-4456-A9FD-EB6768D41257}" srcId="{93401BD2-1CEE-42D3-B762-3263F44C8CAD}" destId="{42AD2189-07DB-4169-B633-7AFFA051856F}" srcOrd="3" destOrd="0" parTransId="{6A686F36-9ABA-441C-A0B6-FA556EF2425D}" sibTransId="{EA3FA9C3-69F5-4E88-916B-835ACE1C56F3}"/>
    <dgm:cxn modelId="{C3321B62-9062-4D74-ACEB-3A32455E335B}" type="presOf" srcId="{3AED5724-F3FF-4B98-9EAE-416867DE90DF}" destId="{103CD7E6-5CA8-4D87-854B-DD76DA41969B}" srcOrd="0" destOrd="0" presId="urn:microsoft.com/office/officeart/2005/8/layout/venn3"/>
    <dgm:cxn modelId="{F8B11706-6824-45F3-868B-59AE5130E49D}" type="presOf" srcId="{E6868427-18A1-4360-828F-5623A4AB68BA}" destId="{96EA8F34-AAB2-4114-99C3-421CAAA30377}" srcOrd="0" destOrd="0" presId="urn:microsoft.com/office/officeart/2005/8/layout/venn3"/>
    <dgm:cxn modelId="{3DA92F7F-CD18-4CBA-81F2-FB7B6DDADD31}" type="presOf" srcId="{29E99F1D-5C70-444A-ACA0-7075D270171F}" destId="{C4ED305D-3CF3-4A45-9962-F2F045FFADBF}" srcOrd="0" destOrd="0" presId="urn:microsoft.com/office/officeart/2005/8/layout/venn3"/>
    <dgm:cxn modelId="{127C4E42-9681-4998-AADC-AD60C2EFD699}" type="presParOf" srcId="{AB0AAD88-92EC-4F76-A591-5F0CC7B8BD0A}" destId="{200E2354-F24C-4FB6-975E-0EFB72A220DA}" srcOrd="0" destOrd="0" presId="urn:microsoft.com/office/officeart/2005/8/layout/venn3"/>
    <dgm:cxn modelId="{22BEC86B-DD7E-4599-8DDD-02FC4EC86CBD}" type="presParOf" srcId="{AB0AAD88-92EC-4F76-A591-5F0CC7B8BD0A}" destId="{B1CDCAFD-49CF-4883-B2FA-43B3BF272BDA}" srcOrd="1" destOrd="0" presId="urn:microsoft.com/office/officeart/2005/8/layout/venn3"/>
    <dgm:cxn modelId="{769B1268-7907-414A-AB00-6715098F6AB2}" type="presParOf" srcId="{AB0AAD88-92EC-4F76-A591-5F0CC7B8BD0A}" destId="{96EA8F34-AAB2-4114-99C3-421CAAA30377}" srcOrd="2" destOrd="0" presId="urn:microsoft.com/office/officeart/2005/8/layout/venn3"/>
    <dgm:cxn modelId="{32B8FD9C-EB6E-444C-A3EA-7A398E7FDBB0}" type="presParOf" srcId="{AB0AAD88-92EC-4F76-A591-5F0CC7B8BD0A}" destId="{E1D80A53-50A0-4B9A-90A2-973E1DF76181}" srcOrd="3" destOrd="0" presId="urn:microsoft.com/office/officeart/2005/8/layout/venn3"/>
    <dgm:cxn modelId="{6589FB5D-CFC0-49DA-9E24-AD17ADA941C4}" type="presParOf" srcId="{AB0AAD88-92EC-4F76-A591-5F0CC7B8BD0A}" destId="{C4ED305D-3CF3-4A45-9962-F2F045FFADBF}" srcOrd="4" destOrd="0" presId="urn:microsoft.com/office/officeart/2005/8/layout/venn3"/>
    <dgm:cxn modelId="{E32250D0-CAB2-4EB3-A4B7-CACB564E4960}" type="presParOf" srcId="{AB0AAD88-92EC-4F76-A591-5F0CC7B8BD0A}" destId="{6A5EAE3F-85AA-44CE-A57D-8A8B5F74FB3E}" srcOrd="5" destOrd="0" presId="urn:microsoft.com/office/officeart/2005/8/layout/venn3"/>
    <dgm:cxn modelId="{C6DF5096-55C1-4CD1-9F24-AA1F9DCB4BD2}" type="presParOf" srcId="{AB0AAD88-92EC-4F76-A591-5F0CC7B8BD0A}" destId="{DF06CBC5-510F-4E5B-99B3-7C5B287892E7}" srcOrd="6" destOrd="0" presId="urn:microsoft.com/office/officeart/2005/8/layout/venn3"/>
    <dgm:cxn modelId="{2772F0C1-A1CE-4F39-9595-6B220CDA0F51}" type="presParOf" srcId="{AB0AAD88-92EC-4F76-A591-5F0CC7B8BD0A}" destId="{7FBDBA01-F077-4BF7-B8B1-1BCE8E80C1F8}" srcOrd="7" destOrd="0" presId="urn:microsoft.com/office/officeart/2005/8/layout/venn3"/>
    <dgm:cxn modelId="{1CB0483F-F9A8-48EC-9104-22E58EF39F7E}" type="presParOf" srcId="{AB0AAD88-92EC-4F76-A591-5F0CC7B8BD0A}" destId="{3210571E-DDF2-4E39-87D2-37AEF7AD1A45}" srcOrd="8" destOrd="0" presId="urn:microsoft.com/office/officeart/2005/8/layout/venn3"/>
    <dgm:cxn modelId="{44DE748E-3C31-418B-B6D6-8DBFC1D22EEA}" type="presParOf" srcId="{AB0AAD88-92EC-4F76-A591-5F0CC7B8BD0A}" destId="{9FE1F588-15F9-4D18-8EFF-A09312FF5384}" srcOrd="9" destOrd="0" presId="urn:microsoft.com/office/officeart/2005/8/layout/venn3"/>
    <dgm:cxn modelId="{E55B2A1F-5068-422D-8E2B-621217AFE61F}" type="presParOf" srcId="{AB0AAD88-92EC-4F76-A591-5F0CC7B8BD0A}" destId="{103CD7E6-5CA8-4D87-854B-DD76DA41969B}" srcOrd="1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049200" y="2858400"/>
            <a:ext cx="6094800" cy="2149200"/>
          </a:xfrm>
          <a:prstGeom prst="rect">
            <a:avLst/>
          </a:prstGeom>
          <a:solidFill>
            <a:srgbClr val="A2A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3286800" y="3369600"/>
            <a:ext cx="5572800" cy="399600"/>
          </a:xfrm>
        </p:spPr>
        <p:txBody>
          <a:bodyPr anchor="t" anchorCtr="0">
            <a:noAutofit/>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275855" y="3789040"/>
            <a:ext cx="5610969" cy="478904"/>
          </a:xfrm>
        </p:spPr>
        <p:txBody>
          <a:bodyPr/>
          <a:lstStyle>
            <a:lvl1pPr marL="0" indent="0" algn="l">
              <a:buNone/>
              <a:defRPr sz="2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title="Color logo Credit Suiss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5" name="Text Placeholder 4"/>
          <p:cNvSpPr>
            <a:spLocks noGrp="1"/>
          </p:cNvSpPr>
          <p:nvPr>
            <p:ph type="body" sz="quarter" idx="10"/>
          </p:nvPr>
        </p:nvSpPr>
        <p:spPr>
          <a:xfrm>
            <a:off x="3275856" y="2996952"/>
            <a:ext cx="5610969" cy="216024"/>
          </a:xfrm>
        </p:spPr>
        <p:txBody>
          <a:bodyPr>
            <a:normAutofit/>
          </a:bodyPr>
          <a:lstStyle>
            <a:lvl1pPr marL="0" indent="0">
              <a:buFontTx/>
              <a:buNone/>
              <a:defRPr sz="1200" b="0">
                <a:solidFill>
                  <a:schemeClr val="bg1"/>
                </a:solidFill>
              </a:defRPr>
            </a:lvl1pPr>
            <a:lvl2pPr marL="266700" indent="0">
              <a:buNone/>
              <a:defRPr/>
            </a:lvl2pPr>
            <a:lvl3pPr marL="538162" indent="0">
              <a:buNone/>
              <a:defRPr/>
            </a:lvl3pPr>
            <a:lvl4pPr marL="806450" indent="0">
              <a:buNone/>
              <a:defRPr/>
            </a:lvl4pPr>
            <a:lvl5pPr marL="1076325" indent="0">
              <a:buNone/>
              <a:defRPr/>
            </a:lvl5pPr>
          </a:lstStyle>
          <a:p>
            <a:pPr lvl="0"/>
            <a:r>
              <a:rPr lang="en-US" smtClean="0"/>
              <a:t>Click to edit Master text styles</a:t>
            </a:r>
          </a:p>
        </p:txBody>
      </p:sp>
      <p:sp>
        <p:nvSpPr>
          <p:cNvPr id="4" name="Rectangle 3"/>
          <p:cNvSpPr/>
          <p:nvPr userDrawn="1"/>
        </p:nvSpPr>
        <p:spPr>
          <a:xfrm>
            <a:off x="3049200" y="5000400"/>
            <a:ext cx="60948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1"/>
          </p:nvPr>
        </p:nvSpPr>
        <p:spPr>
          <a:xfrm>
            <a:off x="3049200" y="5950800"/>
            <a:ext cx="5842800" cy="216000"/>
          </a:xfrm>
        </p:spPr>
        <p:txBody>
          <a:bodyPr/>
          <a:lstStyle>
            <a:lvl1pPr algn="l">
              <a:defRPr sz="1600"/>
            </a:lvl1pPr>
          </a:lstStyle>
          <a:p>
            <a:r>
              <a:rPr lang="de-DE" smtClean="0"/>
              <a:t>Month Day, Year</a:t>
            </a:r>
            <a:endParaRPr lang="en-US" dirty="0"/>
          </a:p>
        </p:txBody>
      </p:sp>
      <p:sp>
        <p:nvSpPr>
          <p:cNvPr id="9" name="Footer Placeholder 8"/>
          <p:cNvSpPr>
            <a:spLocks noGrp="1"/>
          </p:cNvSpPr>
          <p:nvPr>
            <p:ph type="ftr" sz="quarter" idx="12"/>
          </p:nvPr>
        </p:nvSpPr>
        <p:spPr>
          <a:xfrm>
            <a:off x="3049200" y="5662800"/>
            <a:ext cx="5842800" cy="216024"/>
          </a:xfrm>
        </p:spPr>
        <p:txBody>
          <a:bodyPr/>
          <a:lstStyle>
            <a:lvl1pPr>
              <a:defRPr sz="1600"/>
            </a:lvl1pPr>
          </a:lstStyle>
          <a:p>
            <a:r>
              <a:rPr lang="en-US" smtClean="0"/>
              <a:t>LEGAL ENTITY, department or author (Click Insert | Header &amp; Footer)</a:t>
            </a:r>
            <a:endParaRPr lang="en-US" dirty="0"/>
          </a:p>
        </p:txBody>
      </p:sp>
    </p:spTree>
    <p:extLst>
      <p:ext uri="{BB962C8B-B14F-4D97-AF65-F5344CB8AC3E}">
        <p14:creationId xmlns:p14="http://schemas.microsoft.com/office/powerpoint/2010/main" val="25774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
        <p:nvSpPr>
          <p:cNvPr id="6" name="Slide Number Placeholder 5"/>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3749138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
        <p:nvSpPr>
          <p:cNvPr id="6" name="Slide Number Placeholder 5"/>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222419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
        <p:nvSpPr>
          <p:cNvPr id="6" name="Slide Number Placeholder 5"/>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286609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Picture Placeholder 8" title="Click icon to add picture"/>
          <p:cNvSpPr>
            <a:spLocks noGrp="1"/>
          </p:cNvSpPr>
          <p:nvPr>
            <p:ph type="pic" sz="quarter" idx="13"/>
          </p:nvPr>
        </p:nvSpPr>
        <p:spPr>
          <a:xfrm>
            <a:off x="3049200" y="2858400"/>
            <a:ext cx="6094800" cy="2160000"/>
          </a:xfrm>
        </p:spPr>
        <p:txBody>
          <a:bodyPr/>
          <a:lstStyle>
            <a:lvl1pPr marL="0" indent="0">
              <a:buFontTx/>
              <a:buNone/>
              <a:defRPr/>
            </a:lvl1pPr>
          </a:lstStyle>
          <a:p>
            <a:r>
              <a:rPr lang="en-US" smtClean="0"/>
              <a:t>Click icon to add picture</a:t>
            </a:r>
            <a:endParaRPr lang="en-US" dirty="0"/>
          </a:p>
        </p:txBody>
      </p:sp>
      <p:sp>
        <p:nvSpPr>
          <p:cNvPr id="2" name="Title 1"/>
          <p:cNvSpPr>
            <a:spLocks noGrp="1"/>
          </p:cNvSpPr>
          <p:nvPr>
            <p:ph type="ctrTitle"/>
          </p:nvPr>
        </p:nvSpPr>
        <p:spPr bwMode="white">
          <a:xfrm>
            <a:off x="3049200" y="1920304"/>
            <a:ext cx="5822398" cy="399600"/>
          </a:xfrm>
        </p:spPr>
        <p:txBody>
          <a:bodyPr anchor="t" anchorCtr="0">
            <a:noAutofit/>
          </a:bodyPr>
          <a:lstStyle>
            <a:lvl1pPr>
              <a:defRPr>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049200" y="2331000"/>
            <a:ext cx="5833343" cy="478904"/>
          </a:xfrm>
        </p:spPr>
        <p:txBody>
          <a:bodyPr>
            <a:noAutofit/>
          </a:bodyPr>
          <a:lstStyle>
            <a:lvl1pPr marL="0" indent="0" algn="l">
              <a:buNone/>
              <a:defRPr sz="2600">
                <a:solidFill>
                  <a:srgbClr val="91867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title="Color logo Credit Suiss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5" name="Text Placeholder 4"/>
          <p:cNvSpPr>
            <a:spLocks noGrp="1"/>
          </p:cNvSpPr>
          <p:nvPr>
            <p:ph type="body" sz="quarter" idx="10"/>
          </p:nvPr>
        </p:nvSpPr>
        <p:spPr>
          <a:xfrm>
            <a:off x="3049200" y="1644478"/>
            <a:ext cx="5833342" cy="228116"/>
          </a:xfrm>
        </p:spPr>
        <p:txBody>
          <a:bodyPr>
            <a:normAutofit/>
          </a:bodyPr>
          <a:lstStyle>
            <a:lvl1pPr marL="0" indent="0">
              <a:buFontTx/>
              <a:buNone/>
              <a:defRPr sz="1200" b="0">
                <a:solidFill>
                  <a:srgbClr val="91867E"/>
                </a:solidFill>
              </a:defRPr>
            </a:lvl1pPr>
            <a:lvl2pPr marL="266700" indent="0">
              <a:buNone/>
              <a:defRPr/>
            </a:lvl2pPr>
            <a:lvl3pPr marL="538162" indent="0">
              <a:buNone/>
              <a:defRPr/>
            </a:lvl3pPr>
            <a:lvl4pPr marL="806450" indent="0">
              <a:buNone/>
              <a:defRPr/>
            </a:lvl4pPr>
            <a:lvl5pPr marL="1076325" indent="0">
              <a:buNone/>
              <a:defRPr/>
            </a:lvl5pPr>
          </a:lstStyle>
          <a:p>
            <a:pPr lvl="0"/>
            <a:r>
              <a:rPr lang="en-US" smtClean="0"/>
              <a:t>Click to edit Master text styles</a:t>
            </a:r>
          </a:p>
        </p:txBody>
      </p:sp>
      <p:sp>
        <p:nvSpPr>
          <p:cNvPr id="6" name="Date Placeholder 5"/>
          <p:cNvSpPr>
            <a:spLocks noGrp="1"/>
          </p:cNvSpPr>
          <p:nvPr>
            <p:ph type="dt" sz="half" idx="11"/>
          </p:nvPr>
        </p:nvSpPr>
        <p:spPr>
          <a:xfrm>
            <a:off x="3049199" y="5949280"/>
            <a:ext cx="5843975" cy="216024"/>
          </a:xfrm>
        </p:spPr>
        <p:txBody>
          <a:bodyPr/>
          <a:lstStyle>
            <a:lvl1pPr>
              <a:defRPr sz="1600"/>
            </a:lvl1pPr>
          </a:lstStyle>
          <a:p>
            <a:pPr algn="l"/>
            <a:r>
              <a:rPr lang="de-DE" smtClean="0"/>
              <a:t>Month Day, Year</a:t>
            </a:r>
            <a:endParaRPr lang="en-US" dirty="0"/>
          </a:p>
        </p:txBody>
      </p:sp>
      <p:sp>
        <p:nvSpPr>
          <p:cNvPr id="12" name="Footer Placeholder 11"/>
          <p:cNvSpPr>
            <a:spLocks noGrp="1"/>
          </p:cNvSpPr>
          <p:nvPr>
            <p:ph type="ftr" sz="quarter" idx="12"/>
          </p:nvPr>
        </p:nvSpPr>
        <p:spPr>
          <a:xfrm>
            <a:off x="3049199" y="5661248"/>
            <a:ext cx="5843975" cy="216024"/>
          </a:xfrm>
        </p:spPr>
        <p:txBody>
          <a:bodyPr/>
          <a:lstStyle>
            <a:lvl1pPr>
              <a:defRPr sz="1600"/>
            </a:lvl1pPr>
          </a:lstStyle>
          <a:p>
            <a:r>
              <a:rPr lang="en-US" smtClean="0"/>
              <a:t>LEGAL ENTITY, department or author (Click Insert | Header &amp; Footer)</a:t>
            </a:r>
            <a:endParaRPr lang="en-US" dirty="0"/>
          </a:p>
        </p:txBody>
      </p:sp>
      <p:sp>
        <p:nvSpPr>
          <p:cNvPr id="4" name="Rectangle 3"/>
          <p:cNvSpPr/>
          <p:nvPr userDrawn="1"/>
        </p:nvSpPr>
        <p:spPr>
          <a:xfrm>
            <a:off x="3049200" y="5000400"/>
            <a:ext cx="6094800" cy="144000"/>
          </a:xfrm>
          <a:prstGeom prst="rect">
            <a:avLst/>
          </a:prstGeom>
          <a:solidFill>
            <a:srgbClr val="9D0E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33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3049200" y="3423600"/>
            <a:ext cx="6094800" cy="1720800"/>
          </a:xfrm>
          <a:prstGeom prst="rect">
            <a:avLst/>
          </a:prstGeom>
          <a:solidFill>
            <a:srgbClr val="A2A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049200" y="5000400"/>
            <a:ext cx="60948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275855" y="3636000"/>
            <a:ext cx="5617320" cy="761876"/>
          </a:xfrm>
        </p:spPr>
        <p:txBody>
          <a:bodyPr anchor="t" anchorCtr="0">
            <a:normAutofit/>
          </a:bodyPr>
          <a:lstStyle>
            <a:lvl1pPr marL="0" indent="0">
              <a:buNone/>
              <a:defRPr sz="26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9" name="Picture 8" title="Color logo Credit Suiss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2" name="Date Placeholder 1"/>
          <p:cNvSpPr>
            <a:spLocks noGrp="1"/>
          </p:cNvSpPr>
          <p:nvPr>
            <p:ph type="dt" sz="half" idx="10"/>
          </p:nvPr>
        </p:nvSpPr>
        <p:spPr>
          <a:xfrm>
            <a:off x="6094800" y="7137432"/>
            <a:ext cx="2133600" cy="180000"/>
          </a:xfrm>
        </p:spPr>
        <p:txBody>
          <a:bodyPr/>
          <a:lstStyle>
            <a:lvl1pPr>
              <a:defRPr>
                <a:solidFill>
                  <a:schemeClr val="bg1">
                    <a:lumMod val="75000"/>
                  </a:schemeClr>
                </a:solidFill>
              </a:defRPr>
            </a:lvl1pPr>
          </a:lstStyle>
          <a:p>
            <a:r>
              <a:rPr lang="de-DE" smtClean="0"/>
              <a:t>Month Day, Year</a:t>
            </a:r>
            <a:endParaRPr lang="en-US" dirty="0"/>
          </a:p>
        </p:txBody>
      </p:sp>
      <p:sp>
        <p:nvSpPr>
          <p:cNvPr id="4" name="Footer Placeholder 3"/>
          <p:cNvSpPr>
            <a:spLocks noGrp="1"/>
          </p:cNvSpPr>
          <p:nvPr>
            <p:ph type="ftr" sz="quarter" idx="11"/>
          </p:nvPr>
        </p:nvSpPr>
        <p:spPr>
          <a:xfrm>
            <a:off x="1522800" y="7137432"/>
            <a:ext cx="4572000" cy="180000"/>
          </a:xfrm>
        </p:spPr>
        <p:txBody>
          <a:bodyPr/>
          <a:lstStyle>
            <a:lvl1pPr>
              <a:defRPr>
                <a:solidFill>
                  <a:schemeClr val="bg1">
                    <a:lumMod val="75000"/>
                  </a:schemeClr>
                </a:solidFill>
              </a:defRPr>
            </a:lvl1pPr>
          </a:lstStyle>
          <a:p>
            <a:r>
              <a:rPr lang="en-US" smtClean="0"/>
              <a:t>LEGAL ENTITY, department or author (Click Insert | Header &amp; Footer)</a:t>
            </a:r>
            <a:endParaRPr lang="en-US" dirty="0"/>
          </a:p>
        </p:txBody>
      </p:sp>
      <p:sp>
        <p:nvSpPr>
          <p:cNvPr id="5" name="Slide Number Placeholder 4"/>
          <p:cNvSpPr>
            <a:spLocks noGrp="1"/>
          </p:cNvSpPr>
          <p:nvPr>
            <p:ph type="sldNum" sz="quarter" idx="12"/>
          </p:nvPr>
        </p:nvSpPr>
        <p:spPr>
          <a:xfrm>
            <a:off x="8348400" y="7137432"/>
            <a:ext cx="511200" cy="180000"/>
          </a:xfrm>
        </p:spPr>
        <p:txBody>
          <a:bodyPr/>
          <a:lstStyle>
            <a:lvl1pPr>
              <a:defRPr>
                <a:solidFill>
                  <a:schemeClr val="bg1">
                    <a:lumMod val="75000"/>
                  </a:schemeClr>
                </a:solidFill>
              </a:defRPr>
            </a:lvl1pPr>
          </a:lstStyle>
          <a:p>
            <a:fld id="{FE4E17A9-EA06-4C60-9B5B-EF8399C2AF8E}" type="slidenum">
              <a:rPr lang="en-US" smtClean="0"/>
              <a:pPr/>
              <a:t>‹#›</a:t>
            </a:fld>
            <a:endParaRPr lang="en-US" dirty="0"/>
          </a:p>
        </p:txBody>
      </p:sp>
    </p:spTree>
    <p:extLst>
      <p:ext uri="{BB962C8B-B14F-4D97-AF65-F5344CB8AC3E}">
        <p14:creationId xmlns:p14="http://schemas.microsoft.com/office/powerpoint/2010/main" val="50922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246" y="1427162"/>
            <a:ext cx="4212000" cy="4932000"/>
          </a:xfrm>
        </p:spPr>
        <p:txBody>
          <a:bodyPr>
            <a:normAutofit/>
          </a:bodyPr>
          <a:lstStyle>
            <a:lvl1pPr>
              <a:defRPr sz="22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9246" y="1436688"/>
            <a:ext cx="4212000" cy="4932000"/>
          </a:xfrm>
        </p:spPr>
        <p:txBody>
          <a:bodyPr>
            <a:normAutofit/>
          </a:bodyPr>
          <a:lstStyle>
            <a:lvl1pPr>
              <a:defRPr sz="22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de-DE" smtClean="0"/>
              <a:t>Month Day, Year</a:t>
            </a:r>
            <a:endParaRPr lang="en-US"/>
          </a:p>
        </p:txBody>
      </p:sp>
      <p:sp>
        <p:nvSpPr>
          <p:cNvPr id="6" name="Footer Placeholder 5"/>
          <p:cNvSpPr>
            <a:spLocks noGrp="1"/>
          </p:cNvSpPr>
          <p:nvPr>
            <p:ph type="ftr" sz="quarter" idx="11"/>
          </p:nvPr>
        </p:nvSpPr>
        <p:spPr/>
        <p:txBody>
          <a:bodyPr/>
          <a:lstStyle/>
          <a:p>
            <a:r>
              <a:rPr lang="en-US" smtClean="0"/>
              <a:t>LEGAL ENTITY, department or author (Click Insert | Header &amp; Footer)</a:t>
            </a:r>
            <a:endParaRPr lang="en-US"/>
          </a:p>
        </p:txBody>
      </p:sp>
      <p:sp>
        <p:nvSpPr>
          <p:cNvPr id="7" name="Slide Number Placeholder 6"/>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198348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101" y="1425600"/>
            <a:ext cx="4212000" cy="63976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101" y="2160000"/>
            <a:ext cx="4212000" cy="4179888"/>
          </a:xfrm>
        </p:spPr>
        <p:txBody>
          <a:bodyPr>
            <a:normAutofit/>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5657" y="1440000"/>
            <a:ext cx="4212000" cy="648000"/>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4633" y="2160000"/>
            <a:ext cx="4212000" cy="4179888"/>
          </a:xfrm>
        </p:spPr>
        <p:txBody>
          <a:bodyPr>
            <a:normAutofit/>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de-DE" smtClean="0"/>
              <a:t>Month Day, Year</a:t>
            </a:r>
            <a:endParaRPr lang="en-US"/>
          </a:p>
        </p:txBody>
      </p:sp>
      <p:sp>
        <p:nvSpPr>
          <p:cNvPr id="8" name="Footer Placeholder 7"/>
          <p:cNvSpPr>
            <a:spLocks noGrp="1"/>
          </p:cNvSpPr>
          <p:nvPr>
            <p:ph type="ftr" sz="quarter" idx="11"/>
          </p:nvPr>
        </p:nvSpPr>
        <p:spPr/>
        <p:txBody>
          <a:bodyPr/>
          <a:lstStyle/>
          <a:p>
            <a:r>
              <a:rPr lang="en-US" smtClean="0"/>
              <a:t>LEGAL ENTITY, department or author (Click Insert | Header &amp; Footer)</a:t>
            </a:r>
            <a:endParaRPr lang="en-US"/>
          </a:p>
        </p:txBody>
      </p:sp>
      <p:sp>
        <p:nvSpPr>
          <p:cNvPr id="9" name="Slide Number Placeholder 8"/>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391350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de-DE" smtClean="0"/>
              <a:t>Month Day, Year</a:t>
            </a:r>
            <a:endParaRPr lang="en-US"/>
          </a:p>
        </p:txBody>
      </p:sp>
      <p:sp>
        <p:nvSpPr>
          <p:cNvPr id="4" name="Footer Placeholder 3"/>
          <p:cNvSpPr>
            <a:spLocks noGrp="1"/>
          </p:cNvSpPr>
          <p:nvPr>
            <p:ph type="ftr" sz="quarter" idx="11"/>
          </p:nvPr>
        </p:nvSpPr>
        <p:spPr/>
        <p:txBody>
          <a:bodyPr/>
          <a:lstStyle/>
          <a:p>
            <a:r>
              <a:rPr lang="en-US" smtClean="0"/>
              <a:t>LEGAL ENTITY, department or author (Click Insert | Header &amp; Footer)</a:t>
            </a:r>
            <a:endParaRPr lang="en-US"/>
          </a:p>
        </p:txBody>
      </p:sp>
      <p:sp>
        <p:nvSpPr>
          <p:cNvPr id="5" name="Slide Number Placeholder 4"/>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332655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2716344"/>
            <a:ext cx="6096000" cy="2286000"/>
          </a:xfrm>
          <a:prstGeom prst="rect">
            <a:avLst/>
          </a:prstGeom>
        </p:spPr>
      </p:pic>
      <p:pic>
        <p:nvPicPr>
          <p:cNvPr id="7" name="Picture 6" title="Color logo Credit Suiss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4" name="Rectangle 3"/>
          <p:cNvSpPr/>
          <p:nvPr userDrawn="1"/>
        </p:nvSpPr>
        <p:spPr>
          <a:xfrm>
            <a:off x="3049200" y="5000400"/>
            <a:ext cx="6094800" cy="144000"/>
          </a:xfrm>
          <a:prstGeom prst="rect">
            <a:avLst/>
          </a:prstGeom>
          <a:solidFill>
            <a:srgbClr val="9D0E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4"/>
          </p:nvPr>
        </p:nvSpPr>
        <p:spPr>
          <a:xfrm>
            <a:off x="6094800" y="7137432"/>
            <a:ext cx="2133600" cy="180000"/>
          </a:xfrm>
        </p:spPr>
        <p:txBody>
          <a:bodyPr/>
          <a:lstStyle>
            <a:lvl1pPr>
              <a:defRPr>
                <a:solidFill>
                  <a:schemeClr val="bg1">
                    <a:lumMod val="75000"/>
                  </a:schemeClr>
                </a:solidFill>
              </a:defRPr>
            </a:lvl1pPr>
          </a:lstStyle>
          <a:p>
            <a:r>
              <a:rPr lang="de-DE" smtClean="0"/>
              <a:t>Month Day, Year</a:t>
            </a:r>
            <a:endParaRPr lang="en-US" dirty="0"/>
          </a:p>
        </p:txBody>
      </p:sp>
      <p:sp>
        <p:nvSpPr>
          <p:cNvPr id="10" name="Footer Placeholder 9"/>
          <p:cNvSpPr>
            <a:spLocks noGrp="1"/>
          </p:cNvSpPr>
          <p:nvPr>
            <p:ph type="ftr" sz="quarter" idx="15"/>
          </p:nvPr>
        </p:nvSpPr>
        <p:spPr>
          <a:xfrm>
            <a:off x="1522800" y="7137432"/>
            <a:ext cx="4572000" cy="180000"/>
          </a:xfrm>
        </p:spPr>
        <p:txBody>
          <a:bodyPr/>
          <a:lstStyle>
            <a:lvl1pPr>
              <a:defRPr>
                <a:solidFill>
                  <a:schemeClr val="bg1">
                    <a:lumMod val="75000"/>
                  </a:schemeClr>
                </a:solidFill>
              </a:defRPr>
            </a:lvl1pPr>
          </a:lstStyle>
          <a:p>
            <a:r>
              <a:rPr lang="en-US" smtClean="0"/>
              <a:t>LEGAL ENTITY, department or author (Click Insert | Header &amp; Footer)</a:t>
            </a:r>
            <a:endParaRPr lang="en-US" dirty="0"/>
          </a:p>
        </p:txBody>
      </p:sp>
      <p:sp>
        <p:nvSpPr>
          <p:cNvPr id="11" name="Slide Number Placeholder 10"/>
          <p:cNvSpPr>
            <a:spLocks noGrp="1"/>
          </p:cNvSpPr>
          <p:nvPr>
            <p:ph type="sldNum" sz="quarter" idx="16"/>
          </p:nvPr>
        </p:nvSpPr>
        <p:spPr>
          <a:xfrm>
            <a:off x="8348400" y="7137432"/>
            <a:ext cx="511200" cy="180000"/>
          </a:xfrm>
        </p:spPr>
        <p:txBody>
          <a:bodyPr/>
          <a:lstStyle>
            <a:lvl1pPr>
              <a:defRPr>
                <a:solidFill>
                  <a:schemeClr val="bg1">
                    <a:lumMod val="75000"/>
                  </a:schemeClr>
                </a:solidFill>
              </a:defRPr>
            </a:lvl1pPr>
          </a:lstStyle>
          <a:p>
            <a:fld id="{FE4E17A9-EA06-4C60-9B5B-EF8399C2AF8E}" type="slidenum">
              <a:rPr lang="en-US" smtClean="0"/>
              <a:pPr/>
              <a:t>‹#›</a:t>
            </a:fld>
            <a:endParaRPr lang="en-US" dirty="0"/>
          </a:p>
        </p:txBody>
      </p:sp>
    </p:spTree>
    <p:extLst>
      <p:ext uri="{BB962C8B-B14F-4D97-AF65-F5344CB8AC3E}">
        <p14:creationId xmlns:p14="http://schemas.microsoft.com/office/powerpoint/2010/main" val="365327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smtClean="0"/>
              <a:t>Month Day, Year</a:t>
            </a:r>
            <a:endParaRPr lang="en-US"/>
          </a:p>
        </p:txBody>
      </p:sp>
      <p:sp>
        <p:nvSpPr>
          <p:cNvPr id="3" name="Footer Placeholder 2"/>
          <p:cNvSpPr>
            <a:spLocks noGrp="1"/>
          </p:cNvSpPr>
          <p:nvPr>
            <p:ph type="ftr" sz="quarter" idx="11"/>
          </p:nvPr>
        </p:nvSpPr>
        <p:spPr/>
        <p:txBody>
          <a:bodyPr/>
          <a:lstStyle/>
          <a:p>
            <a:r>
              <a:rPr lang="en-US" smtClean="0"/>
              <a:t>LEGAL ENTITY, department or author (Click Insert | Header &amp; Footer)</a:t>
            </a:r>
            <a:endParaRPr lang="en-US"/>
          </a:p>
        </p:txBody>
      </p:sp>
      <p:sp>
        <p:nvSpPr>
          <p:cNvPr id="4" name="Slide Number Placeholder 3"/>
          <p:cNvSpPr>
            <a:spLocks noGrp="1"/>
          </p:cNvSpPr>
          <p:nvPr>
            <p:ph type="sldNum" sz="quarter" idx="12"/>
          </p:nvPr>
        </p:nvSpPr>
        <p:spPr/>
        <p:txBody>
          <a:bodyPr/>
          <a:lstStyle/>
          <a:p>
            <a:fld id="{FE4E17A9-EA06-4C60-9B5B-EF8399C2AF8E}" type="slidenum">
              <a:rPr lang="en-US" smtClean="0"/>
              <a:t>‹#›</a:t>
            </a:fld>
            <a:endParaRPr lang="en-US"/>
          </a:p>
        </p:txBody>
      </p:sp>
    </p:spTree>
    <p:extLst>
      <p:ext uri="{BB962C8B-B14F-4D97-AF65-F5344CB8AC3E}">
        <p14:creationId xmlns:p14="http://schemas.microsoft.com/office/powerpoint/2010/main" val="188814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824" y="404813"/>
            <a:ext cx="8640000" cy="720726"/>
          </a:xfrm>
          <a:prstGeom prst="rect">
            <a:avLst/>
          </a:prstGeom>
        </p:spPr>
        <p:txBody>
          <a:bodyPr vert="horz" lIns="0" tIns="0" rIns="0" bIns="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0824" y="1412875"/>
            <a:ext cx="8640000" cy="489585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56000" y="6588000"/>
            <a:ext cx="2160000" cy="180000"/>
          </a:xfrm>
          <a:prstGeom prst="rect">
            <a:avLst/>
          </a:prstGeom>
        </p:spPr>
        <p:txBody>
          <a:bodyPr vert="horz" lIns="0" tIns="0" rIns="0" bIns="0" rtlCol="0" anchor="b" anchorCtr="0"/>
          <a:lstStyle>
            <a:lvl1pPr algn="r">
              <a:defRPr sz="900">
                <a:solidFill>
                  <a:schemeClr val="tx1"/>
                </a:solidFill>
              </a:defRPr>
            </a:lvl1pPr>
          </a:lstStyle>
          <a:p>
            <a:r>
              <a:rPr lang="de-DE" smtClean="0"/>
              <a:t>Month Day, Year</a:t>
            </a:r>
            <a:endParaRPr lang="en-US" dirty="0"/>
          </a:p>
        </p:txBody>
      </p:sp>
      <p:sp>
        <p:nvSpPr>
          <p:cNvPr id="5" name="Footer Placeholder 4"/>
          <p:cNvSpPr>
            <a:spLocks noGrp="1"/>
          </p:cNvSpPr>
          <p:nvPr>
            <p:ph type="ftr" sz="quarter" idx="3"/>
          </p:nvPr>
        </p:nvSpPr>
        <p:spPr>
          <a:xfrm>
            <a:off x="1440000" y="6588000"/>
            <a:ext cx="4680000" cy="180000"/>
          </a:xfrm>
          <a:prstGeom prst="rect">
            <a:avLst/>
          </a:prstGeom>
        </p:spPr>
        <p:txBody>
          <a:bodyPr vert="horz" lIns="0" tIns="0" rIns="0" bIns="0" rtlCol="0" anchor="b" anchorCtr="0"/>
          <a:lstStyle>
            <a:lvl1pPr algn="l">
              <a:defRPr sz="900">
                <a:solidFill>
                  <a:schemeClr val="tx1"/>
                </a:solidFill>
              </a:defRPr>
            </a:lvl1pPr>
          </a:lstStyle>
          <a:p>
            <a:r>
              <a:rPr lang="en-US" smtClean="0"/>
              <a:t>LEGAL ENTITY, department or author (Click Insert | Header &amp; Footer)</a:t>
            </a:r>
            <a:endParaRPr lang="en-US" dirty="0"/>
          </a:p>
        </p:txBody>
      </p:sp>
      <p:sp>
        <p:nvSpPr>
          <p:cNvPr id="6" name="Slide Number Placeholder 5"/>
          <p:cNvSpPr>
            <a:spLocks noGrp="1"/>
          </p:cNvSpPr>
          <p:nvPr>
            <p:ph type="sldNum" sz="quarter" idx="4"/>
          </p:nvPr>
        </p:nvSpPr>
        <p:spPr>
          <a:xfrm>
            <a:off x="8353175" y="6586020"/>
            <a:ext cx="540000" cy="180000"/>
          </a:xfrm>
          <a:prstGeom prst="rect">
            <a:avLst/>
          </a:prstGeom>
        </p:spPr>
        <p:txBody>
          <a:bodyPr vert="horz" lIns="0" tIns="0" rIns="0" bIns="0" rtlCol="0" anchor="b" anchorCtr="0"/>
          <a:lstStyle>
            <a:lvl1pPr algn="r">
              <a:defRPr sz="900">
                <a:solidFill>
                  <a:schemeClr val="tx1"/>
                </a:solidFill>
              </a:defRPr>
            </a:lvl1pPr>
          </a:lstStyle>
          <a:p>
            <a:fld id="{FE4E17A9-EA06-4C60-9B5B-EF8399C2AF8E}" type="slidenum">
              <a:rPr lang="en-US" smtClean="0"/>
              <a:pPr/>
              <a:t>‹#›</a:t>
            </a:fld>
            <a:endParaRPr lang="en-US" dirty="0"/>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0825" y="6555935"/>
            <a:ext cx="792783" cy="188467"/>
          </a:xfrm>
          <a:prstGeom prst="rect">
            <a:avLst/>
          </a:prstGeom>
        </p:spPr>
      </p:pic>
      <p:cxnSp>
        <p:nvCxnSpPr>
          <p:cNvPr id="10" name="Straight Connector 9"/>
          <p:cNvCxnSpPr/>
          <p:nvPr/>
        </p:nvCxnSpPr>
        <p:spPr>
          <a:xfrm>
            <a:off x="252000" y="6480000"/>
            <a:ext cx="86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496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61" r:id="rId8"/>
    <p:sldLayoutId id="2147483655" r:id="rId9"/>
    <p:sldLayoutId id="2147483658" r:id="rId10"/>
    <p:sldLayoutId id="2147483659" r:id="rId11"/>
  </p:sldLayoutIdLst>
  <p:hf sldNum="0" hdr="0"/>
  <p:txStyles>
    <p:titleStyle>
      <a:lvl1pPr algn="l" defTabSz="914400" rtl="0" eaLnBrk="1" latinLnBrk="0" hangingPunct="1">
        <a:spcBef>
          <a:spcPct val="0"/>
        </a:spcBef>
        <a:buNone/>
        <a:defRPr sz="2600" b="1" kern="1200">
          <a:solidFill>
            <a:srgbClr val="003868"/>
          </a:solidFill>
          <a:latin typeface="+mj-lt"/>
          <a:ea typeface="+mj-ea"/>
          <a:cs typeface="+mj-cs"/>
        </a:defRPr>
      </a:lvl1pPr>
    </p:titleStyle>
    <p:bodyStyle>
      <a:lvl1pPr marL="268288" indent="-268288" algn="l" defTabSz="914400" rtl="0" eaLnBrk="1" latinLnBrk="0" hangingPunct="1">
        <a:spcBef>
          <a:spcPct val="20000"/>
        </a:spcBef>
        <a:buClr>
          <a:srgbClr val="91867E"/>
        </a:buClr>
        <a:buFont typeface="Credit Suisse Type Light" pitchFamily="34" charset="0"/>
        <a:buChar char=""/>
        <a:defRPr sz="2200" kern="1200">
          <a:solidFill>
            <a:schemeClr val="tx1"/>
          </a:solidFill>
          <a:latin typeface="+mn-lt"/>
          <a:ea typeface="+mn-ea"/>
          <a:cs typeface="+mn-cs"/>
        </a:defRPr>
      </a:lvl1pPr>
      <a:lvl2pPr marL="538163" indent="-271463" algn="l" defTabSz="914400" rtl="0" eaLnBrk="1" latinLnBrk="0" hangingPunct="1">
        <a:spcBef>
          <a:spcPct val="20000"/>
        </a:spcBef>
        <a:buFont typeface="Credit Suisse Type Light" pitchFamily="34" charset="0"/>
        <a:buChar char="−"/>
        <a:defRPr sz="2200" kern="1200">
          <a:solidFill>
            <a:schemeClr val="tx1"/>
          </a:solidFill>
          <a:latin typeface="+mn-lt"/>
          <a:ea typeface="+mn-ea"/>
          <a:cs typeface="+mn-cs"/>
        </a:defRPr>
      </a:lvl2pPr>
      <a:lvl3pPr marL="806450" indent="-268288" algn="l" defTabSz="914400" rtl="0" eaLnBrk="1" latinLnBrk="0" hangingPunct="1">
        <a:spcBef>
          <a:spcPct val="20000"/>
        </a:spcBef>
        <a:buClr>
          <a:srgbClr val="91867E"/>
        </a:buClr>
        <a:buFont typeface="Credit Suisse Type Light" pitchFamily="34" charset="0"/>
        <a:buChar char=""/>
        <a:defRPr sz="2200" kern="1200">
          <a:solidFill>
            <a:schemeClr val="tx1"/>
          </a:solidFill>
          <a:latin typeface="+mn-lt"/>
          <a:ea typeface="+mn-ea"/>
          <a:cs typeface="+mn-cs"/>
        </a:defRPr>
      </a:lvl3pPr>
      <a:lvl4pPr marL="1076325" indent="-269875"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1344613" indent="-268288" algn="l" defTabSz="914400" rtl="0" eaLnBrk="1" latinLnBrk="0" hangingPunct="1">
        <a:spcBef>
          <a:spcPct val="20000"/>
        </a:spcBef>
        <a:buClr>
          <a:srgbClr val="91867E"/>
        </a:buClr>
        <a:buFont typeface="Credit Suisse Type Light"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tpetricek.github.io/FSharp.Formatting/demo.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alleam.com/WTPF/wp-content/uploads/articles/Whatmakes.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calleam.com/WTPF/?page_id=799#Quality" TargetMode="External"/><Relationship Id="rId3" Type="http://schemas.openxmlformats.org/officeDocument/2006/relationships/hyperlink" Target="http://calleam.com/WTPF/?page_id=799#Requirements" TargetMode="External"/><Relationship Id="rId7" Type="http://schemas.openxmlformats.org/officeDocument/2006/relationships/hyperlink" Target="http://calleam.com/WTPF/?page_id=799#Oversight" TargetMode="External"/><Relationship Id="rId12" Type="http://schemas.openxmlformats.org/officeDocument/2006/relationships/hyperlink" Target="http://calleam.com/WTPF/" TargetMode="External"/><Relationship Id="rId2" Type="http://schemas.openxmlformats.org/officeDocument/2006/relationships/hyperlink" Target="http://calleam.com/WTPF/?page_id=799#Complexity" TargetMode="External"/><Relationship Id="rId1" Type="http://schemas.openxmlformats.org/officeDocument/2006/relationships/slideLayout" Target="../slideLayouts/slideLayout2.xml"/><Relationship Id="rId6" Type="http://schemas.openxmlformats.org/officeDocument/2006/relationships/hyperlink" Target="http://calleam.com/WTPF/?page_id=799#Culture" TargetMode="External"/><Relationship Id="rId11" Type="http://schemas.openxmlformats.org/officeDocument/2006/relationships/hyperlink" Target="#Transitions"/><Relationship Id="rId5" Type="http://schemas.openxmlformats.org/officeDocument/2006/relationships/hyperlink" Target="http://calleam.com/WTPF/?page_id=799#Stakeholders" TargetMode="External"/><Relationship Id="rId10" Type="http://schemas.openxmlformats.org/officeDocument/2006/relationships/hyperlink" Target="http://calleam.com/WTPF/?page_id=799#Performance" TargetMode="External"/><Relationship Id="rId4" Type="http://schemas.openxmlformats.org/officeDocument/2006/relationships/hyperlink" Target="http://calleam.com/WTPF/?page_id=799#Comms" TargetMode="External"/><Relationship Id="rId9" Type="http://schemas.openxmlformats.org/officeDocument/2006/relationships/hyperlink" Target="http://calleam.com/WTPF/?page_id=799#Risk"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Transitions"/><Relationship Id="rId3" Type="http://schemas.openxmlformats.org/officeDocument/2006/relationships/hyperlink" Target="http://calleam.com/WTPF/?page_id=799#Requirements" TargetMode="External"/><Relationship Id="rId7" Type="http://schemas.openxmlformats.org/officeDocument/2006/relationships/hyperlink" Target="http://calleam.com/WTPF/?page_id=799#Oversight" TargetMode="External"/><Relationship Id="rId2" Type="http://schemas.openxmlformats.org/officeDocument/2006/relationships/hyperlink" Target="http://calleam.com/WTPF/?page_id=799#Complexity" TargetMode="External"/><Relationship Id="rId1" Type="http://schemas.openxmlformats.org/officeDocument/2006/relationships/slideLayout" Target="../slideLayouts/slideLayout2.xml"/><Relationship Id="rId6" Type="http://schemas.openxmlformats.org/officeDocument/2006/relationships/hyperlink" Target="http://calleam.com/WTPF/?page_id=799#Culture" TargetMode="External"/><Relationship Id="rId11" Type="http://schemas.openxmlformats.org/officeDocument/2006/relationships/hyperlink" Target="http://calleam.com/WTPF/?page_id=799#Risk" TargetMode="External"/><Relationship Id="rId5" Type="http://schemas.openxmlformats.org/officeDocument/2006/relationships/hyperlink" Target="http://calleam.com/WTPF/?page_id=799#Stakeholders" TargetMode="External"/><Relationship Id="rId10" Type="http://schemas.openxmlformats.org/officeDocument/2006/relationships/hyperlink" Target="http://calleam.com/WTPF/?page_id=799#Performance" TargetMode="External"/><Relationship Id="rId4" Type="http://schemas.openxmlformats.org/officeDocument/2006/relationships/hyperlink" Target="http://calleam.com/WTPF/?page_id=799#Comms" TargetMode="External"/><Relationship Id="rId9" Type="http://schemas.openxmlformats.org/officeDocument/2006/relationships/hyperlink" Target="http://calleam.com/WTPF/?page_id=799#Qual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alleam.com/WTP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Literate programming</a:t>
            </a:r>
            <a:endParaRPr lang="en-GB" dirty="0"/>
          </a:p>
        </p:txBody>
      </p:sp>
      <p:sp>
        <p:nvSpPr>
          <p:cNvPr id="6" name="Footer Placeholder 5"/>
          <p:cNvSpPr>
            <a:spLocks noGrp="1"/>
          </p:cNvSpPr>
          <p:nvPr>
            <p:ph type="ftr" sz="quarter" idx="12"/>
          </p:nvPr>
        </p:nvSpPr>
        <p:spPr/>
        <p:txBody>
          <a:bodyPr/>
          <a:lstStyle/>
          <a:p>
            <a:r>
              <a:rPr lang="en-US" dirty="0" smtClean="0"/>
              <a:t>Luca Bolognese</a:t>
            </a:r>
            <a:endParaRPr lang="en-US" dirty="0"/>
          </a:p>
        </p:txBody>
      </p:sp>
    </p:spTree>
    <p:extLst>
      <p:ext uri="{BB962C8B-B14F-4D97-AF65-F5344CB8AC3E}">
        <p14:creationId xmlns:p14="http://schemas.microsoft.com/office/powerpoint/2010/main" val="3035134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objections</a:t>
            </a:r>
            <a:endParaRPr lang="en-GB" dirty="0"/>
          </a:p>
        </p:txBody>
      </p:sp>
      <p:sp>
        <p:nvSpPr>
          <p:cNvPr id="3" name="Content Placeholder 2"/>
          <p:cNvSpPr>
            <a:spLocks noGrp="1"/>
          </p:cNvSpPr>
          <p:nvPr>
            <p:ph idx="1"/>
          </p:nvPr>
        </p:nvSpPr>
        <p:spPr/>
        <p:txBody>
          <a:bodyPr/>
          <a:lstStyle/>
          <a:p>
            <a:r>
              <a:rPr lang="en-US" dirty="0" smtClean="0"/>
              <a:t>The code should speak for itself</a:t>
            </a:r>
          </a:p>
          <a:p>
            <a:pPr lvl="1"/>
            <a:r>
              <a:rPr lang="en-US" dirty="0" smtClean="0"/>
              <a:t>Does it? Really?</a:t>
            </a:r>
          </a:p>
          <a:p>
            <a:r>
              <a:rPr lang="en-US" dirty="0" smtClean="0"/>
              <a:t>It takes too long to do it this way</a:t>
            </a:r>
          </a:p>
          <a:p>
            <a:pPr lvl="1"/>
            <a:r>
              <a:rPr lang="en-US" dirty="0" smtClean="0"/>
              <a:t>So what?</a:t>
            </a:r>
          </a:p>
          <a:p>
            <a:r>
              <a:rPr lang="en-US" dirty="0" smtClean="0"/>
              <a:t>You can’t see the code with all that text</a:t>
            </a:r>
          </a:p>
          <a:p>
            <a:pPr lvl="1"/>
            <a:r>
              <a:rPr lang="en-US" dirty="0" smtClean="0"/>
              <a:t>But once you see it you understand it</a:t>
            </a:r>
          </a:p>
          <a:p>
            <a:r>
              <a:rPr lang="en-US" dirty="0" smtClean="0"/>
              <a:t>I’m a programmer because I’m not good at communicating with people</a:t>
            </a:r>
          </a:p>
          <a:p>
            <a:pPr lvl="1"/>
            <a:r>
              <a:rPr lang="en-US" dirty="0" smtClean="0"/>
              <a:t>Then you are probably not a very good one</a:t>
            </a:r>
          </a:p>
          <a:p>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220839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r>
              <a:rPr lang="en-US" dirty="0" smtClean="0"/>
              <a:t>F# code</a:t>
            </a:r>
          </a:p>
          <a:p>
            <a:endParaRPr lang="en-US" dirty="0" smtClean="0"/>
          </a:p>
          <a:p>
            <a:endParaRPr lang="en-US" dirty="0"/>
          </a:p>
          <a:p>
            <a:r>
              <a:rPr lang="en-US" dirty="0" smtClean="0"/>
              <a:t>F# tricks</a:t>
            </a:r>
          </a:p>
          <a:p>
            <a:endParaRPr lang="en-US" dirty="0" smtClean="0"/>
          </a:p>
          <a:p>
            <a:endParaRPr lang="en-US" dirty="0"/>
          </a:p>
          <a:p>
            <a:r>
              <a:rPr lang="en-US" dirty="0" smtClean="0"/>
              <a:t>C code</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56653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left to do on </a:t>
            </a:r>
            <a:r>
              <a:rPr lang="en-US" dirty="0" err="1" smtClean="0"/>
              <a:t>LLite</a:t>
            </a:r>
            <a:endParaRPr lang="en-GB" dirty="0"/>
          </a:p>
        </p:txBody>
      </p:sp>
      <p:sp>
        <p:nvSpPr>
          <p:cNvPr id="3" name="Content Placeholder 2"/>
          <p:cNvSpPr>
            <a:spLocks noGrp="1"/>
          </p:cNvSpPr>
          <p:nvPr>
            <p:ph idx="1"/>
          </p:nvPr>
        </p:nvSpPr>
        <p:spPr/>
        <p:txBody>
          <a:bodyPr/>
          <a:lstStyle/>
          <a:p>
            <a:r>
              <a:rPr lang="en-US" dirty="0" smtClean="0"/>
              <a:t>Make </a:t>
            </a:r>
            <a:r>
              <a:rPr lang="en-US" dirty="0" err="1" smtClean="0"/>
              <a:t>LLite</a:t>
            </a:r>
            <a:r>
              <a:rPr lang="en-US" dirty="0" smtClean="0"/>
              <a:t> work for multiple files and libraries</a:t>
            </a:r>
          </a:p>
          <a:p>
            <a:pPr lvl="1"/>
            <a:r>
              <a:rPr lang="en-US" dirty="0" smtClean="0"/>
              <a:t>In which order to ‘write the book’, given multiple files</a:t>
            </a:r>
          </a:p>
          <a:p>
            <a:pPr lvl="1"/>
            <a:r>
              <a:rPr lang="en-US" dirty="0" smtClean="0"/>
              <a:t>Cross file referencing</a:t>
            </a:r>
          </a:p>
          <a:p>
            <a:pPr lvl="1"/>
            <a:r>
              <a:rPr lang="en-US" dirty="0" smtClean="0"/>
              <a:t>Various polishing …</a:t>
            </a:r>
          </a:p>
          <a:p>
            <a:pPr marL="266700" lvl="1" indent="0">
              <a:buNone/>
            </a:pPr>
            <a:endParaRPr lang="en-US" dirty="0"/>
          </a:p>
          <a:p>
            <a:r>
              <a:rPr lang="en-US" dirty="0" smtClean="0"/>
              <a:t>Ditch it? And instead use F# Formatting …</a:t>
            </a:r>
          </a:p>
          <a:p>
            <a:pPr lvl="1"/>
            <a:r>
              <a:rPr lang="en-US" dirty="0">
                <a:hlinkClick r:id="rId2"/>
              </a:rPr>
              <a:t>http://</a:t>
            </a:r>
            <a:r>
              <a:rPr lang="en-US" dirty="0" smtClean="0">
                <a:hlinkClick r:id="rId2"/>
              </a:rPr>
              <a:t>tpetricek.github.io/FSharp.Formatting/demo.html</a:t>
            </a:r>
            <a:endParaRPr lang="en-US" dirty="0" smtClean="0"/>
          </a:p>
          <a:p>
            <a:pPr marL="266700" lvl="1" indent="0">
              <a:buNone/>
            </a:pPr>
            <a:endParaRPr lang="en-US" dirty="0"/>
          </a:p>
          <a:p>
            <a:pPr lvl="1"/>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87025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output</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7981950"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495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PDF output</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568952" cy="496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3748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software projects fail?</a:t>
            </a:r>
            <a:endParaRPr lang="en-GB" dirty="0"/>
          </a:p>
        </p:txBody>
      </p:sp>
      <p:sp>
        <p:nvSpPr>
          <p:cNvPr id="3" name="Content Placeholder 2"/>
          <p:cNvSpPr>
            <a:spLocks noGrp="1"/>
          </p:cNvSpPr>
          <p:nvPr>
            <p:ph idx="1"/>
          </p:nvPr>
        </p:nvSpPr>
        <p:spPr/>
        <p:txBody>
          <a:bodyPr/>
          <a:lstStyle/>
          <a:p>
            <a:r>
              <a:rPr lang="en-US" b="1" dirty="0"/>
              <a:t>Source :</a:t>
            </a:r>
            <a:r>
              <a:rPr lang="en-US" dirty="0"/>
              <a:t> McKinsey &amp; Company in conjunction with the University of Oxford</a:t>
            </a:r>
            <a:br>
              <a:rPr lang="en-US" dirty="0"/>
            </a:br>
            <a:r>
              <a:rPr lang="en-US" b="1" dirty="0" smtClean="0"/>
              <a:t>Date </a:t>
            </a:r>
            <a:r>
              <a:rPr lang="en-US" b="1" dirty="0"/>
              <a:t>:</a:t>
            </a:r>
            <a:r>
              <a:rPr lang="en-US" dirty="0"/>
              <a:t> 2012</a:t>
            </a:r>
          </a:p>
          <a:p>
            <a:r>
              <a:rPr lang="en-US" dirty="0"/>
              <a:t>A study of 5,400 large scale IT projects (projects with initial budgets greater than $15M) finds that the well known </a:t>
            </a:r>
            <a:r>
              <a:rPr lang="en-US" dirty="0">
                <a:hlinkClick r:id="rId2"/>
              </a:rPr>
              <a:t>problems with IT Project Management</a:t>
            </a:r>
            <a:r>
              <a:rPr lang="en-US" dirty="0"/>
              <a:t> are persisting. Among the key findings quoted from the report:</a:t>
            </a:r>
          </a:p>
          <a:p>
            <a:pPr lvl="1"/>
            <a:r>
              <a:rPr lang="en-US" b="1" dirty="0"/>
              <a:t>17 percent </a:t>
            </a:r>
            <a:r>
              <a:rPr lang="en-US" dirty="0"/>
              <a:t>of large IT projects go so badly that they </a:t>
            </a:r>
            <a:r>
              <a:rPr lang="en-US" b="1" dirty="0"/>
              <a:t>can threaten the very existence of the company</a:t>
            </a:r>
          </a:p>
          <a:p>
            <a:pPr lvl="1"/>
            <a:r>
              <a:rPr lang="en-US" dirty="0"/>
              <a:t>On average, large IT projects run </a:t>
            </a:r>
            <a:r>
              <a:rPr lang="en-US" b="1" dirty="0"/>
              <a:t>45 percent over budget </a:t>
            </a:r>
            <a:r>
              <a:rPr lang="en-US" dirty="0"/>
              <a:t>and 7 percent over time, while </a:t>
            </a:r>
            <a:r>
              <a:rPr lang="en-US" b="1" dirty="0"/>
              <a:t>delivering 56 percent less value </a:t>
            </a:r>
            <a:r>
              <a:rPr lang="en-US" dirty="0"/>
              <a:t>than </a:t>
            </a:r>
            <a:r>
              <a:rPr lang="en-US" dirty="0" smtClean="0"/>
              <a:t>predicted</a:t>
            </a:r>
          </a:p>
          <a:p>
            <a:r>
              <a:rPr lang="en-US" dirty="0" smtClean="0"/>
              <a:t>Most research papers found similar numbers </a:t>
            </a:r>
            <a:endParaRPr lang="en-US" dirty="0"/>
          </a:p>
          <a:p>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2115457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software project fail (10 biggest themes)</a:t>
            </a:r>
            <a:endParaRPr lang="en-GB" dirty="0"/>
          </a:p>
        </p:txBody>
      </p:sp>
      <p:sp>
        <p:nvSpPr>
          <p:cNvPr id="3" name="Content Placeholder 2"/>
          <p:cNvSpPr>
            <a:spLocks noGrp="1"/>
          </p:cNvSpPr>
          <p:nvPr>
            <p:ph idx="1"/>
          </p:nvPr>
        </p:nvSpPr>
        <p:spPr/>
        <p:txBody>
          <a:bodyPr/>
          <a:lstStyle/>
          <a:p>
            <a:r>
              <a:rPr lang="en-US" dirty="0">
                <a:hlinkClick r:id="rId2"/>
              </a:rPr>
              <a:t>The underestimation of complexity, cost and/or schedule</a:t>
            </a:r>
            <a:endParaRPr lang="en-US" dirty="0"/>
          </a:p>
          <a:p>
            <a:r>
              <a:rPr lang="en-US" dirty="0">
                <a:hlinkClick r:id="rId3"/>
              </a:rPr>
              <a:t>Failure to establish appropriate control over requirements and/or scope</a:t>
            </a:r>
            <a:endParaRPr lang="en-US" dirty="0"/>
          </a:p>
          <a:p>
            <a:r>
              <a:rPr lang="en-US" dirty="0">
                <a:hlinkClick r:id="rId4"/>
              </a:rPr>
              <a:t>Lack of communications</a:t>
            </a:r>
            <a:endParaRPr lang="en-US" dirty="0"/>
          </a:p>
          <a:p>
            <a:r>
              <a:rPr lang="en-US" dirty="0">
                <a:hlinkClick r:id="rId5"/>
              </a:rPr>
              <a:t>Failure to engage stakeholders</a:t>
            </a:r>
            <a:endParaRPr lang="en-US" dirty="0"/>
          </a:p>
          <a:p>
            <a:r>
              <a:rPr lang="en-US" dirty="0">
                <a:hlinkClick r:id="rId6"/>
              </a:rPr>
              <a:t>Failure to address culture change issues</a:t>
            </a:r>
            <a:endParaRPr lang="en-US" dirty="0"/>
          </a:p>
          <a:p>
            <a:r>
              <a:rPr lang="en-US" dirty="0">
                <a:hlinkClick r:id="rId7"/>
              </a:rPr>
              <a:t>Lack of oversight / poor project management</a:t>
            </a:r>
            <a:endParaRPr lang="en-US" dirty="0"/>
          </a:p>
          <a:p>
            <a:r>
              <a:rPr lang="en-US" dirty="0">
                <a:hlinkClick r:id="rId8"/>
              </a:rPr>
              <a:t>Poor quality workmanship</a:t>
            </a:r>
            <a:endParaRPr lang="en-US" dirty="0"/>
          </a:p>
          <a:p>
            <a:r>
              <a:rPr lang="en-US" dirty="0">
                <a:hlinkClick r:id="rId9"/>
              </a:rPr>
              <a:t>Lack of risk management</a:t>
            </a:r>
            <a:endParaRPr lang="en-US" dirty="0"/>
          </a:p>
          <a:p>
            <a:r>
              <a:rPr lang="en-US" dirty="0">
                <a:hlinkClick r:id="rId10"/>
              </a:rPr>
              <a:t>Failure to understand or address system performance requirements</a:t>
            </a:r>
            <a:endParaRPr lang="en-US" dirty="0"/>
          </a:p>
          <a:p>
            <a:r>
              <a:rPr lang="en-US" dirty="0">
                <a:hlinkClick r:id="rId11"/>
              </a:rPr>
              <a:t>Poorly planned / managed </a:t>
            </a:r>
            <a:r>
              <a:rPr lang="en-US" dirty="0" smtClean="0">
                <a:hlinkClick r:id="rId11"/>
              </a:rPr>
              <a:t>transitions</a:t>
            </a:r>
            <a:endParaRPr lang="en-US" dirty="0" smtClean="0"/>
          </a:p>
          <a:p>
            <a:endParaRPr lang="en-US" dirty="0"/>
          </a:p>
          <a:p>
            <a:r>
              <a:rPr lang="en-US" dirty="0" smtClean="0"/>
              <a:t>(from </a:t>
            </a:r>
            <a:r>
              <a:rPr lang="en-US" dirty="0">
                <a:hlinkClick r:id="rId12"/>
              </a:rPr>
              <a:t>http://calleam.com/WTPF</a:t>
            </a:r>
            <a:r>
              <a:rPr lang="en-US" dirty="0" smtClean="0">
                <a:hlinkClick r:id="rId12"/>
              </a:rPr>
              <a:t>/</a:t>
            </a:r>
            <a:r>
              <a:rPr lang="en-US" dirty="0" smtClean="0"/>
              <a:t>)</a:t>
            </a:r>
          </a:p>
          <a:p>
            <a:endParaRPr lang="en-US"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302322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to blame?</a:t>
            </a:r>
            <a:endParaRPr lang="en-GB" dirty="0"/>
          </a:p>
        </p:txBody>
      </p:sp>
      <p:sp>
        <p:nvSpPr>
          <p:cNvPr id="3" name="Content Placeholder 2"/>
          <p:cNvSpPr>
            <a:spLocks noGrp="1"/>
          </p:cNvSpPr>
          <p:nvPr>
            <p:ph idx="1"/>
          </p:nvPr>
        </p:nvSpPr>
        <p:spPr>
          <a:xfrm>
            <a:off x="250824" y="1269454"/>
            <a:ext cx="8640000" cy="5183882"/>
          </a:xfrm>
        </p:spPr>
        <p:txBody>
          <a:bodyPr/>
          <a:lstStyle/>
          <a:p>
            <a:r>
              <a:rPr lang="en-US" dirty="0" smtClean="0">
                <a:hlinkClick r:id="rId2"/>
              </a:rPr>
              <a:t>Management</a:t>
            </a:r>
          </a:p>
          <a:p>
            <a:pPr lvl="1"/>
            <a:r>
              <a:rPr lang="en-US" dirty="0" smtClean="0">
                <a:hlinkClick r:id="rId3"/>
              </a:rPr>
              <a:t>Failure to establish appropriate control over requirements and/or scope</a:t>
            </a:r>
            <a:endParaRPr lang="en-US" dirty="0" smtClean="0"/>
          </a:p>
          <a:p>
            <a:pPr lvl="1"/>
            <a:r>
              <a:rPr lang="en-US" dirty="0" smtClean="0">
                <a:hlinkClick r:id="rId4"/>
              </a:rPr>
              <a:t>Lack of communications</a:t>
            </a:r>
            <a:endParaRPr lang="en-US" dirty="0" smtClean="0"/>
          </a:p>
          <a:p>
            <a:pPr lvl="1"/>
            <a:r>
              <a:rPr lang="en-US" dirty="0" smtClean="0">
                <a:hlinkClick r:id="rId5"/>
              </a:rPr>
              <a:t>Failure to engage stakeholders</a:t>
            </a:r>
            <a:endParaRPr lang="en-US" dirty="0" smtClean="0"/>
          </a:p>
          <a:p>
            <a:pPr lvl="1"/>
            <a:r>
              <a:rPr lang="en-US" dirty="0" smtClean="0">
                <a:hlinkClick r:id="rId6"/>
              </a:rPr>
              <a:t>Failure to address culture change issues</a:t>
            </a:r>
            <a:endParaRPr lang="en-US" dirty="0" smtClean="0"/>
          </a:p>
          <a:p>
            <a:pPr lvl="1"/>
            <a:r>
              <a:rPr lang="en-US" dirty="0" smtClean="0">
                <a:hlinkClick r:id="rId7"/>
              </a:rPr>
              <a:t>Lack of oversight / poor project management</a:t>
            </a:r>
            <a:endParaRPr lang="en-US" dirty="0" smtClean="0"/>
          </a:p>
          <a:p>
            <a:pPr lvl="1"/>
            <a:r>
              <a:rPr lang="en-US" dirty="0" smtClean="0">
                <a:hlinkClick r:id="rId8"/>
              </a:rPr>
              <a:t>Poorly planned / managed transitions</a:t>
            </a:r>
            <a:endParaRPr lang="en-US" dirty="0" smtClean="0"/>
          </a:p>
          <a:p>
            <a:r>
              <a:rPr lang="en-US" dirty="0" smtClean="0">
                <a:hlinkClick r:id="rId2"/>
              </a:rPr>
              <a:t>Development</a:t>
            </a:r>
          </a:p>
          <a:p>
            <a:pPr lvl="1"/>
            <a:r>
              <a:rPr lang="en-US" b="1" dirty="0" smtClean="0">
                <a:hlinkClick r:id="rId9"/>
              </a:rPr>
              <a:t>Poor </a:t>
            </a:r>
            <a:r>
              <a:rPr lang="en-US" b="1" dirty="0">
                <a:hlinkClick r:id="rId9"/>
              </a:rPr>
              <a:t>quality workmanship</a:t>
            </a:r>
            <a:endParaRPr lang="en-US" b="1" dirty="0"/>
          </a:p>
          <a:p>
            <a:pPr lvl="1"/>
            <a:r>
              <a:rPr lang="en-US" dirty="0" smtClean="0">
                <a:hlinkClick r:id="rId10"/>
              </a:rPr>
              <a:t>Failure to understand or address system performance requirements</a:t>
            </a:r>
            <a:endParaRPr lang="en-US" dirty="0" smtClean="0"/>
          </a:p>
          <a:p>
            <a:r>
              <a:rPr lang="en-US" dirty="0" smtClean="0">
                <a:hlinkClick r:id="rId11"/>
              </a:rPr>
              <a:t>Both</a:t>
            </a:r>
          </a:p>
          <a:p>
            <a:pPr lvl="1"/>
            <a:r>
              <a:rPr lang="en-US" dirty="0" smtClean="0">
                <a:hlinkClick r:id="rId2"/>
              </a:rPr>
              <a:t>The underestimation of complexity, cost and/or schedule</a:t>
            </a:r>
            <a:endParaRPr lang="en-US" dirty="0" smtClean="0"/>
          </a:p>
          <a:p>
            <a:pPr lvl="1"/>
            <a:r>
              <a:rPr lang="en-US" dirty="0" smtClean="0">
                <a:hlinkClick r:id="rId11"/>
              </a:rPr>
              <a:t>Lack </a:t>
            </a:r>
            <a:r>
              <a:rPr lang="en-US" dirty="0">
                <a:hlinkClick r:id="rId11"/>
              </a:rPr>
              <a:t>of risk management</a:t>
            </a:r>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dirty="0" smtClean="0"/>
              <a:t>LEGAL ENTITY, department or author (Click Insert | Header &amp; Footer)</a:t>
            </a:r>
            <a:endParaRPr lang="en-US" dirty="0"/>
          </a:p>
        </p:txBody>
      </p:sp>
    </p:spTree>
    <p:extLst>
      <p:ext uri="{BB962C8B-B14F-4D97-AF65-F5344CB8AC3E}">
        <p14:creationId xmlns:p14="http://schemas.microsoft.com/office/powerpoint/2010/main" val="1440040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we use all the best practices !!</a:t>
            </a:r>
            <a:endParaRPr lang="en-GB" dirty="0"/>
          </a:p>
        </p:txBody>
      </p:sp>
      <p:sp>
        <p:nvSpPr>
          <p:cNvPr id="3" name="Content Placeholder 2"/>
          <p:cNvSpPr>
            <a:spLocks noGrp="1"/>
          </p:cNvSpPr>
          <p:nvPr>
            <p:ph idx="1"/>
          </p:nvPr>
        </p:nvSpPr>
        <p:spPr/>
        <p:txBody>
          <a:bodyPr/>
          <a:lstStyle/>
          <a:p>
            <a:r>
              <a:rPr lang="en-US" dirty="0" smtClean="0"/>
              <a:t>TDD</a:t>
            </a:r>
          </a:p>
          <a:p>
            <a:r>
              <a:rPr lang="en-US" dirty="0" smtClean="0"/>
              <a:t>Continuous integration</a:t>
            </a:r>
          </a:p>
          <a:p>
            <a:r>
              <a:rPr lang="en-US" dirty="0" smtClean="0"/>
              <a:t>Patterns</a:t>
            </a:r>
          </a:p>
          <a:p>
            <a:r>
              <a:rPr lang="en-US" dirty="0" smtClean="0"/>
              <a:t>Functional programming</a:t>
            </a:r>
          </a:p>
          <a:p>
            <a:r>
              <a:rPr lang="en-US" dirty="0" smtClean="0"/>
              <a:t>… Add your own list of practices here</a:t>
            </a:r>
          </a:p>
          <a:p>
            <a:endParaRPr lang="en-US" dirty="0"/>
          </a:p>
          <a:p>
            <a:r>
              <a:rPr lang="en-US" u="sng" dirty="0" smtClean="0"/>
              <a:t>Hypothesis A</a:t>
            </a:r>
            <a:r>
              <a:rPr lang="en-US" dirty="0" smtClean="0"/>
              <a:t>: these failed projects didn’t follow such best practices</a:t>
            </a:r>
          </a:p>
          <a:p>
            <a:r>
              <a:rPr lang="en-US" u="sng" dirty="0" smtClean="0"/>
              <a:t>Hypothesis B</a:t>
            </a:r>
            <a:r>
              <a:rPr lang="en-US" dirty="0" smtClean="0"/>
              <a:t>: there is something more fundamental that we are doing wrong</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2142250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Web … </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7"/>
            <a:ext cx="6768752" cy="3137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85" y="4477922"/>
            <a:ext cx="6945772"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893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 am interested in other paradigms for writing code?</a:t>
            </a:r>
            <a:endParaRPr lang="en-GB" dirty="0"/>
          </a:p>
        </p:txBody>
      </p:sp>
      <p:sp>
        <p:nvSpPr>
          <p:cNvPr id="3" name="Content Placeholder 2"/>
          <p:cNvSpPr>
            <a:spLocks noGrp="1"/>
          </p:cNvSpPr>
          <p:nvPr>
            <p:ph idx="1"/>
          </p:nvPr>
        </p:nvSpPr>
        <p:spPr/>
        <p:txBody>
          <a:bodyPr/>
          <a:lstStyle/>
          <a:p>
            <a:r>
              <a:rPr lang="en-US" dirty="0" smtClean="0"/>
              <a:t>Too many software projects fail (below from </a:t>
            </a:r>
            <a:r>
              <a:rPr lang="en-US" dirty="0">
                <a:hlinkClick r:id="rId2"/>
              </a:rPr>
              <a:t>http://calleam.com/WTPF/</a:t>
            </a:r>
            <a:r>
              <a:rPr lang="en-US" dirty="0"/>
              <a:t>)</a:t>
            </a:r>
            <a:endParaRPr lang="en-US" dirty="0" smtClean="0"/>
          </a:p>
          <a:p>
            <a:pPr lvl="1"/>
            <a:r>
              <a:rPr lang="en-US" sz="1600" dirty="0"/>
              <a:t>17 percent of large IT projects go so badly that they can threaten the very existence of the company</a:t>
            </a:r>
          </a:p>
          <a:p>
            <a:pPr lvl="1"/>
            <a:r>
              <a:rPr lang="en-US" sz="1600" dirty="0"/>
              <a:t>On average, large IT projects run 45 percent over budget and 7 percent over time, while delivering 56 percent less value than </a:t>
            </a:r>
            <a:r>
              <a:rPr lang="en-US" sz="1600" dirty="0" smtClean="0"/>
              <a:t>predicted</a:t>
            </a:r>
          </a:p>
          <a:p>
            <a:r>
              <a:rPr lang="en-US" dirty="0" smtClean="0"/>
              <a:t>My own disaffection toward some current ‘best practices’</a:t>
            </a:r>
          </a:p>
          <a:p>
            <a:pPr lvl="1"/>
            <a:r>
              <a:rPr lang="en-US" sz="1600" dirty="0" smtClean="0"/>
              <a:t>Little attention to requirements (i.e. user stories)</a:t>
            </a:r>
          </a:p>
          <a:p>
            <a:pPr lvl="1"/>
            <a:r>
              <a:rPr lang="en-US" sz="1600" dirty="0" smtClean="0"/>
              <a:t>Too much attention to testing (i.e. TDD)</a:t>
            </a:r>
          </a:p>
          <a:p>
            <a:r>
              <a:rPr lang="en-US" dirty="0" smtClean="0"/>
              <a:t>My irritation at looking at other people code and not figuring it out</a:t>
            </a:r>
          </a:p>
          <a:p>
            <a:r>
              <a:rPr lang="en-US" dirty="0" smtClean="0"/>
              <a:t>My irritation at looking at my own old code and not figuring it out</a:t>
            </a:r>
          </a:p>
          <a:p>
            <a:endParaRPr lang="en-US" dirty="0"/>
          </a:p>
          <a:p>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20136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assume it is ‘B’ – we are doing something wrong</a:t>
            </a:r>
            <a:endParaRPr lang="en-GB" dirty="0"/>
          </a:p>
        </p:txBody>
      </p:sp>
      <p:sp>
        <p:nvSpPr>
          <p:cNvPr id="3" name="Content Placeholder 2"/>
          <p:cNvSpPr>
            <a:spLocks noGrp="1"/>
          </p:cNvSpPr>
          <p:nvPr>
            <p:ph idx="1"/>
          </p:nvPr>
        </p:nvSpPr>
        <p:spPr/>
        <p:txBody>
          <a:bodyPr/>
          <a:lstStyle/>
          <a:p>
            <a:r>
              <a:rPr lang="en-US" dirty="0" smtClean="0"/>
              <a:t>Where there ever competing paradigms on how we write code?</a:t>
            </a:r>
          </a:p>
          <a:p>
            <a:endParaRPr lang="en-US" dirty="0"/>
          </a:p>
          <a:p>
            <a:r>
              <a:rPr lang="en-US" dirty="0" smtClean="0"/>
              <a:t>What is roughly the current paradigm?</a:t>
            </a:r>
          </a:p>
          <a:p>
            <a:pPr lvl="1"/>
            <a:r>
              <a:rPr lang="en-US" dirty="0" smtClean="0"/>
              <a:t>Spend as little as possible, but not less, on requirement gathering</a:t>
            </a:r>
          </a:p>
          <a:p>
            <a:pPr lvl="1"/>
            <a:r>
              <a:rPr lang="en-US" dirty="0" smtClean="0"/>
              <a:t>Try to get your customer to work in the same room as </a:t>
            </a:r>
            <a:r>
              <a:rPr lang="en-US" dirty="0" err="1" smtClean="0"/>
              <a:t>devs</a:t>
            </a:r>
            <a:r>
              <a:rPr lang="en-US" dirty="0" smtClean="0"/>
              <a:t> (but fail)</a:t>
            </a:r>
          </a:p>
          <a:p>
            <a:pPr lvl="1"/>
            <a:r>
              <a:rPr lang="en-US" dirty="0" smtClean="0"/>
              <a:t>Architect as little as possible, but not less</a:t>
            </a:r>
          </a:p>
          <a:p>
            <a:pPr lvl="1"/>
            <a:r>
              <a:rPr lang="en-US" dirty="0" smtClean="0"/>
              <a:t>Refactor extensively</a:t>
            </a:r>
          </a:p>
          <a:p>
            <a:pPr lvl="1"/>
            <a:r>
              <a:rPr lang="en-US" dirty="0" smtClean="0"/>
              <a:t>Write plenty of </a:t>
            </a:r>
            <a:r>
              <a:rPr lang="en-US" dirty="0" err="1" smtClean="0"/>
              <a:t>testcases</a:t>
            </a:r>
            <a:r>
              <a:rPr lang="en-US" dirty="0" smtClean="0"/>
              <a:t> to cover your as$</a:t>
            </a:r>
          </a:p>
          <a:p>
            <a:pPr lvl="1"/>
            <a:r>
              <a:rPr lang="en-US" dirty="0" smtClean="0"/>
              <a:t>Try to get a test team to find your bugs</a:t>
            </a:r>
          </a:p>
          <a:p>
            <a:pPr lvl="1"/>
            <a:endParaRPr lang="en-US" dirty="0"/>
          </a:p>
          <a:p>
            <a:r>
              <a:rPr lang="en-US" dirty="0" smtClean="0"/>
              <a:t>Growing recognition that we need more upfront activities:</a:t>
            </a:r>
          </a:p>
          <a:p>
            <a:pPr lvl="1"/>
            <a:r>
              <a:rPr lang="en-US" dirty="0" smtClean="0"/>
              <a:t>More requirement gathering, risk exploration,  architecture …</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10219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the micro-level of writing code …</a:t>
            </a:r>
            <a:endParaRPr lang="en-GB" dirty="0"/>
          </a:p>
        </p:txBody>
      </p:sp>
      <p:sp>
        <p:nvSpPr>
          <p:cNvPr id="3" name="Content Placeholder 2"/>
          <p:cNvSpPr>
            <a:spLocks noGrp="1"/>
          </p:cNvSpPr>
          <p:nvPr>
            <p:ph idx="1"/>
          </p:nvPr>
        </p:nvSpPr>
        <p:spPr/>
        <p:txBody>
          <a:bodyPr/>
          <a:lstStyle/>
          <a:p>
            <a:r>
              <a:rPr lang="en-US" dirty="0" smtClean="0"/>
              <a:t>Are there styles of coding that ‘force’ you to think more upfront?</a:t>
            </a:r>
          </a:p>
          <a:p>
            <a:r>
              <a:rPr lang="en-US" dirty="0" smtClean="0"/>
              <a:t> </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graphicFrame>
        <p:nvGraphicFramePr>
          <p:cNvPr id="6" name="Diagram 5"/>
          <p:cNvGraphicFramePr/>
          <p:nvPr>
            <p:extLst>
              <p:ext uri="{D42A27DB-BD31-4B8C-83A1-F6EECF244321}">
                <p14:modId xmlns:p14="http://schemas.microsoft.com/office/powerpoint/2010/main" val="1238709020"/>
              </p:ext>
            </p:extLst>
          </p:nvPr>
        </p:nvGraphicFramePr>
        <p:xfrm>
          <a:off x="971600" y="1700808"/>
          <a:ext cx="7080448"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275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Donald Knuth (1937 - …)</a:t>
            </a:r>
            <a:endParaRPr lang="en-GB" dirty="0"/>
          </a:p>
        </p:txBody>
      </p:sp>
      <p:sp>
        <p:nvSpPr>
          <p:cNvPr id="3" name="Content Placeholder 2"/>
          <p:cNvSpPr>
            <a:spLocks noGrp="1"/>
          </p:cNvSpPr>
          <p:nvPr>
            <p:ph idx="1"/>
          </p:nvPr>
        </p:nvSpPr>
        <p:spPr/>
        <p:txBody>
          <a:bodyPr/>
          <a:lstStyle/>
          <a:p>
            <a:r>
              <a:rPr lang="en-US" dirty="0" smtClean="0"/>
              <a:t>Fabled computer scientist</a:t>
            </a:r>
          </a:p>
          <a:p>
            <a:pPr lvl="1"/>
            <a:r>
              <a:rPr lang="en-US" dirty="0" smtClean="0"/>
              <a:t>Turing Award, ACM award, …</a:t>
            </a:r>
          </a:p>
          <a:p>
            <a:r>
              <a:rPr lang="en-US" dirty="0" smtClean="0"/>
              <a:t>Exploits:</a:t>
            </a:r>
          </a:p>
          <a:p>
            <a:pPr lvl="1"/>
            <a:r>
              <a:rPr lang="en-US" dirty="0" smtClean="0"/>
              <a:t>Wrote </a:t>
            </a:r>
            <a:r>
              <a:rPr lang="en-US" u="sng" dirty="0" smtClean="0"/>
              <a:t>The Art of Computer Programming</a:t>
            </a:r>
          </a:p>
          <a:p>
            <a:pPr lvl="1"/>
            <a:r>
              <a:rPr lang="en-GB" dirty="0" smtClean="0"/>
              <a:t>Coded </a:t>
            </a:r>
            <a:r>
              <a:rPr lang="en-GB" u="sng" dirty="0" err="1" smtClean="0"/>
              <a:t>TeX</a:t>
            </a:r>
            <a:r>
              <a:rPr lang="en-GB" dirty="0" smtClean="0"/>
              <a:t> - the language Latex is written with</a:t>
            </a:r>
          </a:p>
          <a:p>
            <a:pPr lvl="1"/>
            <a:r>
              <a:rPr lang="en-US" dirty="0" smtClean="0"/>
              <a:t>Invented ‘</a:t>
            </a:r>
            <a:r>
              <a:rPr lang="en-US" u="sng" dirty="0" smtClean="0"/>
              <a:t>Literate Programming’</a:t>
            </a:r>
          </a:p>
          <a:p>
            <a:pPr lvl="1"/>
            <a:r>
              <a:rPr lang="en-US" dirty="0" smtClean="0"/>
              <a:t>And a billion of other things …</a:t>
            </a:r>
            <a:endParaRPr lang="en-GB" dirty="0" smtClean="0"/>
          </a:p>
          <a:p>
            <a:r>
              <a:rPr lang="en-US" dirty="0" smtClean="0"/>
              <a:t>Pays a check for each bug you find in his programs/books</a:t>
            </a:r>
          </a:p>
          <a:p>
            <a:r>
              <a:rPr lang="en-US" dirty="0" smtClean="0"/>
              <a:t>Doesn’t read email</a:t>
            </a:r>
            <a:r>
              <a:rPr lang="en-US" dirty="0"/>
              <a:t>. “Email is a wonderful thing for people whose role in life is to be on top of things. But not for me; my role is to be on the bottom of things. What I do takes long hours of studying and uninterruptible concentration</a:t>
            </a:r>
            <a:r>
              <a:rPr lang="en-US" dirty="0" smtClean="0"/>
              <a:t>.”</a:t>
            </a:r>
          </a:p>
          <a:p>
            <a:pPr marL="0" indent="0">
              <a:buNone/>
            </a:pPr>
            <a:endParaRPr lang="en-US" dirty="0" smtClean="0"/>
          </a:p>
          <a:p>
            <a:endParaRPr lang="en-US" dirty="0"/>
          </a:p>
          <a:p>
            <a:pPr lvl="1"/>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21874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Literate Programming</a:t>
            </a:r>
            <a:endParaRPr lang="en-GB" dirty="0"/>
          </a:p>
        </p:txBody>
      </p:sp>
      <p:sp>
        <p:nvSpPr>
          <p:cNvPr id="3" name="Content Placeholder 2"/>
          <p:cNvSpPr>
            <a:spLocks noGrp="1"/>
          </p:cNvSpPr>
          <p:nvPr>
            <p:ph idx="1"/>
          </p:nvPr>
        </p:nvSpPr>
        <p:spPr>
          <a:xfrm>
            <a:off x="250824" y="1412874"/>
            <a:ext cx="8640000" cy="5040461"/>
          </a:xfrm>
        </p:spPr>
        <p:txBody>
          <a:bodyPr/>
          <a:lstStyle/>
          <a:p>
            <a:r>
              <a:rPr lang="en-US" dirty="0"/>
              <a:t>M</a:t>
            </a:r>
            <a:r>
              <a:rPr lang="en-US" dirty="0" smtClean="0"/>
              <a:t>ain idea:</a:t>
            </a:r>
          </a:p>
          <a:p>
            <a:pPr lvl="1"/>
            <a:r>
              <a:rPr lang="en-US" dirty="0"/>
              <a:t>T</a:t>
            </a:r>
            <a:r>
              <a:rPr lang="en-US" dirty="0" smtClean="0"/>
              <a:t>reat </a:t>
            </a:r>
            <a:r>
              <a:rPr lang="en-US" dirty="0"/>
              <a:t>a program as a piece of literature, addressed to human beings rather than to a </a:t>
            </a:r>
            <a:r>
              <a:rPr lang="en-US" dirty="0" smtClean="0"/>
              <a:t>computer.</a:t>
            </a:r>
          </a:p>
          <a:p>
            <a:r>
              <a:rPr lang="en-US" dirty="0" smtClean="0"/>
              <a:t>Implications</a:t>
            </a:r>
            <a:endParaRPr lang="en-US" dirty="0"/>
          </a:p>
          <a:p>
            <a:pPr lvl="1"/>
            <a:r>
              <a:rPr lang="en-US" dirty="0" smtClean="0"/>
              <a:t>Write it as you would describe the code to someone new to your team.</a:t>
            </a:r>
          </a:p>
          <a:p>
            <a:pPr lvl="1"/>
            <a:r>
              <a:rPr lang="en-US" dirty="0" smtClean="0"/>
              <a:t>Code organization should be optimal for the reader, not the compiler</a:t>
            </a:r>
          </a:p>
          <a:p>
            <a:pPr lvl="1"/>
            <a:r>
              <a:rPr lang="en-US" dirty="0" smtClean="0"/>
              <a:t>You should be able to ‘print’ your code as a proper book</a:t>
            </a:r>
          </a:p>
          <a:p>
            <a:pPr marL="266700" lvl="1" indent="0">
              <a:buNone/>
            </a:pPr>
            <a:endParaRPr lang="en-US" dirty="0" smtClean="0"/>
          </a:p>
          <a:p>
            <a:r>
              <a:rPr lang="en-US" sz="2000" dirty="0" smtClean="0"/>
              <a:t>“</a:t>
            </a:r>
            <a:r>
              <a:rPr lang="en-US" sz="1600" dirty="0" smtClean="0"/>
              <a:t>The </a:t>
            </a:r>
            <a:r>
              <a:rPr lang="en-US" sz="1600" dirty="0"/>
              <a:t>practitioner of literate programming can be regarded as an essayist, whose main concern is with exposition and excellence of style. Such an author, with thesaurus in hand, chooses the names of variables carefully and explains what each variable means. He or she strives for a program that is comprehensible because its concepts have been introduced in an order that is best for human understanding, using a mixture of formal and informal methods that reinforce each other</a:t>
            </a:r>
            <a:r>
              <a:rPr lang="en-US" sz="1600" dirty="0" smtClean="0"/>
              <a:t>.”  - Knuth</a:t>
            </a:r>
            <a:endParaRPr lang="en-US" sz="2000" dirty="0" smtClean="0"/>
          </a:p>
          <a:p>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91057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GB" dirty="0"/>
          </a:p>
        </p:txBody>
      </p:sp>
      <p:sp>
        <p:nvSpPr>
          <p:cNvPr id="3" name="Content Placeholder 2"/>
          <p:cNvSpPr>
            <a:spLocks noGrp="1"/>
          </p:cNvSpPr>
          <p:nvPr>
            <p:ph idx="1"/>
          </p:nvPr>
        </p:nvSpPr>
        <p:spPr/>
        <p:txBody>
          <a:bodyPr/>
          <a:lstStyle/>
          <a:p>
            <a:r>
              <a:rPr lang="en-US" dirty="0"/>
              <a:t>Classical interpretation (i.e. </a:t>
            </a:r>
            <a:r>
              <a:rPr lang="en-US" dirty="0" smtClean="0"/>
              <a:t>Web, </a:t>
            </a:r>
            <a:r>
              <a:rPr lang="en-US" dirty="0" err="1" smtClean="0"/>
              <a:t>CWeb</a:t>
            </a:r>
            <a:r>
              <a:rPr lang="en-US" dirty="0" smtClean="0"/>
              <a:t>):</a:t>
            </a:r>
            <a:endParaRPr lang="en-US" dirty="0"/>
          </a:p>
          <a:p>
            <a:pPr lvl="1"/>
            <a:r>
              <a:rPr lang="en-US" dirty="0"/>
              <a:t>You write a section of text followed by the code described in the text</a:t>
            </a:r>
          </a:p>
          <a:p>
            <a:pPr lvl="1"/>
            <a:r>
              <a:rPr lang="en-US" dirty="0" smtClean="0"/>
              <a:t>A preprocessor produces </a:t>
            </a:r>
            <a:r>
              <a:rPr lang="en-US" dirty="0"/>
              <a:t>the code to compile and the book to </a:t>
            </a:r>
            <a:r>
              <a:rPr lang="en-US" dirty="0" smtClean="0"/>
              <a:t>print</a:t>
            </a:r>
          </a:p>
          <a:p>
            <a:pPr lvl="1"/>
            <a:r>
              <a:rPr lang="en-US" dirty="0" smtClean="0"/>
              <a:t>You can reference section of text that you haven’t written yet</a:t>
            </a:r>
          </a:p>
          <a:p>
            <a:r>
              <a:rPr lang="en-US" dirty="0" smtClean="0"/>
              <a:t>Literate Haskell</a:t>
            </a:r>
          </a:p>
          <a:p>
            <a:pPr lvl="1"/>
            <a:r>
              <a:rPr lang="en-US" dirty="0" smtClean="0"/>
              <a:t>You use a special character (&gt;) before each line of code</a:t>
            </a:r>
          </a:p>
          <a:p>
            <a:pPr lvl="1"/>
            <a:r>
              <a:rPr lang="en-US" dirty="0" smtClean="0"/>
              <a:t>The compiler is run with a switch to enable to read such lines</a:t>
            </a:r>
          </a:p>
          <a:p>
            <a:pPr lvl="1"/>
            <a:r>
              <a:rPr lang="en-US" dirty="0" smtClean="0"/>
              <a:t>Haskell declarations are order independent</a:t>
            </a:r>
          </a:p>
          <a:p>
            <a:r>
              <a:rPr lang="en-US" dirty="0" smtClean="0"/>
              <a:t>My approach (not jus mine, actually)</a:t>
            </a:r>
          </a:p>
          <a:p>
            <a:pPr lvl="1"/>
            <a:r>
              <a:rPr lang="en-US" dirty="0" smtClean="0"/>
              <a:t>You use special characters inside your code comments (as </a:t>
            </a:r>
            <a:r>
              <a:rPr lang="en-US" dirty="0" err="1" smtClean="0"/>
              <a:t>javadoc</a:t>
            </a:r>
            <a:r>
              <a:rPr lang="en-US" dirty="0" smtClean="0"/>
              <a:t>)</a:t>
            </a:r>
          </a:p>
          <a:p>
            <a:pPr lvl="1"/>
            <a:r>
              <a:rPr lang="en-US" dirty="0" smtClean="0"/>
              <a:t>You run a program that creates an </a:t>
            </a:r>
            <a:r>
              <a:rPr lang="en-US" dirty="0" err="1" smtClean="0"/>
              <a:t>Asciidoc</a:t>
            </a:r>
            <a:r>
              <a:rPr lang="en-US" dirty="0" smtClean="0"/>
              <a:t>/markdown document</a:t>
            </a:r>
          </a:p>
          <a:p>
            <a:pPr lvl="1"/>
            <a:r>
              <a:rPr lang="en-US" dirty="0" err="1" smtClean="0"/>
              <a:t>Asciidoc</a:t>
            </a:r>
            <a:r>
              <a:rPr lang="en-US" dirty="0" smtClean="0"/>
              <a:t>/markdown translates to html, pdf, latex, ….</a:t>
            </a:r>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72604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CWeb</a:t>
            </a:r>
            <a:endParaRPr lang="en-GB" dirty="0"/>
          </a:p>
        </p:txBody>
      </p:sp>
      <p:sp>
        <p:nvSpPr>
          <p:cNvPr id="3" name="Content Placeholder 2"/>
          <p:cNvSpPr>
            <a:spLocks noGrp="1"/>
          </p:cNvSpPr>
          <p:nvPr>
            <p:ph idx="1"/>
          </p:nvPr>
        </p:nvSpPr>
        <p:spPr/>
        <p:txBody>
          <a:bodyPr/>
          <a:lstStyle/>
          <a:p>
            <a:pPr marL="0" indent="0">
              <a:buNone/>
            </a:pPr>
            <a:r>
              <a:rPr lang="en-US" sz="1400" dirty="0"/>
              <a:t>@ When you type a word, we first convert uppercase letters to lowercase; then</a:t>
            </a:r>
          </a:p>
          <a:p>
            <a:pPr marL="0" indent="0">
              <a:buNone/>
            </a:pPr>
            <a:r>
              <a:rPr lang="en-US" sz="1400" dirty="0"/>
              <a:t>we chop off all but the first five characters, if the word was longer than</a:t>
            </a:r>
          </a:p>
          <a:p>
            <a:pPr marL="0" indent="0">
              <a:buNone/>
            </a:pPr>
            <a:r>
              <a:rPr lang="en-US" sz="1400" dirty="0"/>
              <a:t>that, and we look for your word in a small hash table. Each hash table entry</a:t>
            </a:r>
          </a:p>
          <a:p>
            <a:pPr marL="0" indent="0">
              <a:buNone/>
            </a:pPr>
            <a:r>
              <a:rPr lang="en-US" sz="1400" dirty="0"/>
              <a:t>contains a string of length 5~or~less, and two additional bytes for the word's</a:t>
            </a:r>
          </a:p>
          <a:p>
            <a:pPr marL="0" indent="0">
              <a:buNone/>
            </a:pPr>
            <a:r>
              <a:rPr lang="en-US" sz="1400" dirty="0"/>
              <a:t>type and meaning. Four types of words are distinguished: |</a:t>
            </a:r>
            <a:r>
              <a:rPr lang="en-US" sz="1400" dirty="0" err="1"/>
              <a:t>motion_type</a:t>
            </a:r>
            <a:r>
              <a:rPr lang="en-US" sz="1400" dirty="0"/>
              <a:t>|,</a:t>
            </a:r>
          </a:p>
          <a:p>
            <a:pPr marL="0" indent="0">
              <a:buNone/>
            </a:pPr>
            <a:r>
              <a:rPr lang="en-US" sz="1400" dirty="0"/>
              <a:t>|</a:t>
            </a:r>
            <a:r>
              <a:rPr lang="en-US" sz="1400" dirty="0" err="1"/>
              <a:t>object_type</a:t>
            </a:r>
            <a:r>
              <a:rPr lang="en-US" sz="1400" dirty="0"/>
              <a:t>|, |</a:t>
            </a:r>
            <a:r>
              <a:rPr lang="en-US" sz="1400" dirty="0" err="1"/>
              <a:t>action_type</a:t>
            </a:r>
            <a:r>
              <a:rPr lang="en-US" sz="1400" dirty="0"/>
              <a:t>|, and |</a:t>
            </a:r>
            <a:r>
              <a:rPr lang="en-US" sz="1400" dirty="0" err="1"/>
              <a:t>message_type</a:t>
            </a:r>
            <a:r>
              <a:rPr lang="en-US" sz="1400" dirty="0"/>
              <a:t>|.</a:t>
            </a:r>
          </a:p>
          <a:p>
            <a:pPr marL="0" indent="0">
              <a:buNone/>
            </a:pPr>
            <a:endParaRPr lang="en-US" sz="1400" dirty="0"/>
          </a:p>
          <a:p>
            <a:pPr marL="0" indent="0">
              <a:buNone/>
            </a:pPr>
            <a:r>
              <a:rPr lang="en-US" sz="1400" dirty="0"/>
              <a:t>@s </a:t>
            </a:r>
            <a:r>
              <a:rPr lang="en-US" sz="1400" dirty="0" err="1"/>
              <a:t>wordtype</a:t>
            </a:r>
            <a:r>
              <a:rPr lang="en-US" sz="1400" dirty="0"/>
              <a:t> </a:t>
            </a:r>
            <a:r>
              <a:rPr lang="en-US" sz="1400" dirty="0" err="1"/>
              <a:t>int</a:t>
            </a:r>
            <a:endParaRPr lang="en-US" sz="1400" dirty="0"/>
          </a:p>
          <a:p>
            <a:pPr marL="0" indent="0">
              <a:buNone/>
            </a:pPr>
            <a:endParaRPr lang="en-US" sz="1400" dirty="0"/>
          </a:p>
          <a:p>
            <a:pPr marL="0" indent="0">
              <a:buNone/>
            </a:pPr>
            <a:r>
              <a:rPr lang="en-US" sz="1400" dirty="0"/>
              <a:t>@&lt;Type...@&gt;=</a:t>
            </a:r>
          </a:p>
          <a:p>
            <a:pPr marL="0" indent="0">
              <a:buNone/>
            </a:pPr>
            <a:r>
              <a:rPr lang="en-US" sz="1400" dirty="0" err="1"/>
              <a:t>typedef</a:t>
            </a:r>
            <a:r>
              <a:rPr lang="en-US" sz="1400" dirty="0"/>
              <a:t> </a:t>
            </a:r>
            <a:r>
              <a:rPr lang="en-US" sz="1400" dirty="0" err="1"/>
              <a:t>enum</a:t>
            </a:r>
            <a:r>
              <a:rPr lang="en-US" sz="1400" dirty="0"/>
              <a:t>@+{@!</a:t>
            </a:r>
            <a:r>
              <a:rPr lang="en-US" sz="1400" dirty="0" err="1"/>
              <a:t>no_type</a:t>
            </a:r>
            <a:r>
              <a:rPr lang="en-US" sz="1400" dirty="0"/>
              <a:t>,@!</a:t>
            </a:r>
            <a:r>
              <a:rPr lang="en-US" sz="1400" dirty="0" err="1"/>
              <a:t>motion_type</a:t>
            </a:r>
            <a:r>
              <a:rPr lang="en-US" sz="1400" dirty="0"/>
              <a:t>,@!</a:t>
            </a:r>
            <a:r>
              <a:rPr lang="en-US" sz="1400" dirty="0" err="1"/>
              <a:t>object_type</a:t>
            </a:r>
            <a:r>
              <a:rPr lang="en-US" sz="1400" dirty="0"/>
              <a:t>,</a:t>
            </a:r>
          </a:p>
          <a:p>
            <a:pPr marL="0" indent="0">
              <a:buNone/>
            </a:pPr>
            <a:r>
              <a:rPr lang="en-US" sz="1400" dirty="0"/>
              <a:t>   @!</a:t>
            </a:r>
            <a:r>
              <a:rPr lang="en-US" sz="1400" dirty="0" err="1"/>
              <a:t>action_type</a:t>
            </a:r>
            <a:r>
              <a:rPr lang="en-US" sz="1400" dirty="0"/>
              <a:t>,@!</a:t>
            </a:r>
            <a:r>
              <a:rPr lang="en-US" sz="1400" dirty="0" err="1"/>
              <a:t>message_type</a:t>
            </a:r>
            <a:r>
              <a:rPr lang="en-US" sz="1400" dirty="0"/>
              <a:t>}@!</a:t>
            </a:r>
            <a:r>
              <a:rPr lang="en-US" sz="1400" dirty="0" err="1"/>
              <a:t>wordtype</a:t>
            </a:r>
            <a:r>
              <a:rPr lang="en-US" sz="1400" dirty="0"/>
              <a:t>;</a:t>
            </a:r>
          </a:p>
          <a:p>
            <a:pPr marL="0" indent="0">
              <a:buNone/>
            </a:pPr>
            <a:r>
              <a:rPr lang="en-US" sz="1400" dirty="0" err="1"/>
              <a:t>typedef</a:t>
            </a:r>
            <a:r>
              <a:rPr lang="en-US" sz="1400" dirty="0"/>
              <a:t> </a:t>
            </a:r>
            <a:r>
              <a:rPr lang="en-US" sz="1400" dirty="0" err="1"/>
              <a:t>struct</a:t>
            </a:r>
            <a:r>
              <a:rPr lang="en-US" sz="1400" dirty="0"/>
              <a:t> {</a:t>
            </a:r>
          </a:p>
          <a:p>
            <a:pPr marL="0" indent="0">
              <a:buNone/>
            </a:pPr>
            <a:r>
              <a:rPr lang="en-US" sz="1400" dirty="0"/>
              <a:t>  char text[6]; /* string of length at most 5 */</a:t>
            </a:r>
          </a:p>
          <a:p>
            <a:pPr marL="0" indent="0">
              <a:buNone/>
            </a:pPr>
            <a:r>
              <a:rPr lang="en-US" sz="1400" dirty="0"/>
              <a:t>  char </a:t>
            </a:r>
            <a:r>
              <a:rPr lang="en-US" sz="1400" dirty="0" err="1"/>
              <a:t>word_type</a:t>
            </a:r>
            <a:r>
              <a:rPr lang="en-US" sz="1400" dirty="0"/>
              <a:t>; /* a |</a:t>
            </a:r>
            <a:r>
              <a:rPr lang="en-US" sz="1400" dirty="0" err="1"/>
              <a:t>wordtype</a:t>
            </a:r>
            <a:r>
              <a:rPr lang="en-US" sz="1400" dirty="0"/>
              <a:t>| */</a:t>
            </a:r>
          </a:p>
          <a:p>
            <a:pPr marL="0" indent="0">
              <a:buNone/>
            </a:pPr>
            <a:r>
              <a:rPr lang="en-US" sz="1400" dirty="0"/>
              <a:t>  char meaning;</a:t>
            </a:r>
          </a:p>
          <a:p>
            <a:pPr marL="0" indent="0">
              <a:buNone/>
            </a:pPr>
            <a:r>
              <a:rPr lang="en-US" sz="1400" dirty="0"/>
              <a:t>} </a:t>
            </a:r>
            <a:r>
              <a:rPr lang="en-US" sz="1400" dirty="0" err="1"/>
              <a:t>hash_entry</a:t>
            </a:r>
            <a:r>
              <a:rPr lang="en-US" sz="1400" dirty="0"/>
              <a:t>;</a:t>
            </a:r>
          </a:p>
          <a:p>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85386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Literate Haskell</a:t>
            </a:r>
            <a:endParaRPr lang="en-GB" dirty="0"/>
          </a:p>
        </p:txBody>
      </p:sp>
      <p:sp>
        <p:nvSpPr>
          <p:cNvPr id="3" name="Content Placeholder 2"/>
          <p:cNvSpPr>
            <a:spLocks noGrp="1"/>
          </p:cNvSpPr>
          <p:nvPr>
            <p:ph idx="1"/>
          </p:nvPr>
        </p:nvSpPr>
        <p:spPr/>
        <p:txBody>
          <a:bodyPr>
            <a:noAutofit/>
          </a:bodyPr>
          <a:lstStyle/>
          <a:p>
            <a:pPr marL="0" indent="0">
              <a:buNone/>
            </a:pPr>
            <a:r>
              <a:rPr lang="en-US" sz="1400" dirty="0"/>
              <a:t>Recursion</a:t>
            </a:r>
          </a:p>
          <a:p>
            <a:pPr marL="0" indent="0">
              <a:buNone/>
            </a:pPr>
            <a:r>
              <a:rPr lang="en-US" sz="1400" dirty="0"/>
              <a:t>=========</a:t>
            </a:r>
          </a:p>
          <a:p>
            <a:pPr marL="0" indent="0">
              <a:buNone/>
            </a:pPr>
            <a:endParaRPr lang="en-US" sz="1400" dirty="0"/>
          </a:p>
          <a:p>
            <a:pPr marL="0" indent="0">
              <a:buNone/>
            </a:pPr>
            <a:r>
              <a:rPr lang="en-US" sz="1400" dirty="0"/>
              <a:t>A recursive implementation that calculates the nth Fibonacci number can be written remarkably close to the mathematical definition:</a:t>
            </a:r>
          </a:p>
          <a:p>
            <a:pPr marL="0" indent="0">
              <a:buNone/>
            </a:pPr>
            <a:endParaRPr lang="en-US" sz="1400" dirty="0"/>
          </a:p>
          <a:p>
            <a:pPr marL="0" indent="0">
              <a:buNone/>
            </a:pPr>
            <a:r>
              <a:rPr lang="en-US" sz="1400" dirty="0"/>
              <a:t>&gt; </a:t>
            </a:r>
            <a:r>
              <a:rPr lang="en-US" sz="1400" dirty="0" err="1"/>
              <a:t>fibr</a:t>
            </a:r>
            <a:r>
              <a:rPr lang="en-US" sz="1400" dirty="0"/>
              <a:t> :: Integer -&gt; Integer</a:t>
            </a:r>
          </a:p>
          <a:p>
            <a:pPr marL="0" indent="0">
              <a:buNone/>
            </a:pPr>
            <a:r>
              <a:rPr lang="en-US" sz="1400" dirty="0"/>
              <a:t>&gt; </a:t>
            </a:r>
            <a:r>
              <a:rPr lang="en-US" sz="1400" dirty="0" err="1"/>
              <a:t>fibr</a:t>
            </a:r>
            <a:r>
              <a:rPr lang="en-US" sz="1400" dirty="0"/>
              <a:t> n</a:t>
            </a:r>
          </a:p>
          <a:p>
            <a:pPr marL="0" indent="0">
              <a:buNone/>
            </a:pPr>
            <a:r>
              <a:rPr lang="en-US" sz="1400" dirty="0"/>
              <a:t>&gt;     | n == 0  = 0</a:t>
            </a:r>
          </a:p>
          <a:p>
            <a:pPr marL="0" indent="0">
              <a:buNone/>
            </a:pPr>
            <a:r>
              <a:rPr lang="en-US" sz="1400" dirty="0"/>
              <a:t>&gt;     | n == 1  = 1</a:t>
            </a:r>
          </a:p>
          <a:p>
            <a:pPr marL="0" indent="0">
              <a:buNone/>
            </a:pPr>
            <a:r>
              <a:rPr lang="pt-BR" sz="1400" dirty="0"/>
              <a:t>&gt;     | n  &gt; 1  = fibr (n-1) + fibr (n-2)</a:t>
            </a:r>
          </a:p>
          <a:p>
            <a:pPr marL="0" indent="0">
              <a:buNone/>
            </a:pPr>
            <a:endParaRPr lang="en-US" sz="1400" dirty="0"/>
          </a:p>
          <a:p>
            <a:pPr marL="0" indent="0">
              <a:buNone/>
            </a:pPr>
            <a:r>
              <a:rPr lang="en-US" sz="1400" dirty="0"/>
              <a:t>Alternatively, the recursive `</a:t>
            </a:r>
            <a:r>
              <a:rPr lang="en-US" sz="1400" dirty="0" err="1"/>
              <a:t>fibr</a:t>
            </a:r>
            <a:r>
              <a:rPr lang="en-US" sz="1400" dirty="0"/>
              <a:t>` function can be written using pattern-matching instead of guards. This looks less like the mathematical definition, but is more concise. (And also, strictly speaking, wrong for inputs less than zero, for `</a:t>
            </a:r>
            <a:r>
              <a:rPr lang="en-US" sz="1400" dirty="0" err="1"/>
              <a:t>fibp</a:t>
            </a:r>
            <a:r>
              <a:rPr lang="en-US" sz="1400" dirty="0"/>
              <a:t>` doesn't terminate in this case.)</a:t>
            </a:r>
          </a:p>
          <a:p>
            <a:pPr marL="0" indent="0">
              <a:buNone/>
            </a:pPr>
            <a:endParaRPr lang="en-US" sz="1400" dirty="0"/>
          </a:p>
          <a:p>
            <a:pPr marL="0" indent="0">
              <a:buNone/>
            </a:pPr>
            <a:r>
              <a:rPr lang="en-US" sz="1400" dirty="0"/>
              <a:t>&gt; </a:t>
            </a:r>
            <a:r>
              <a:rPr lang="en-US" sz="1400" dirty="0" err="1"/>
              <a:t>fibp</a:t>
            </a:r>
            <a:r>
              <a:rPr lang="en-US" sz="1400" dirty="0"/>
              <a:t> :: Integer -&gt; Integer</a:t>
            </a:r>
          </a:p>
          <a:p>
            <a:pPr marL="0" indent="0">
              <a:buNone/>
            </a:pPr>
            <a:r>
              <a:rPr lang="en-US" sz="1400" dirty="0"/>
              <a:t>&gt; </a:t>
            </a:r>
            <a:r>
              <a:rPr lang="en-US" sz="1400" dirty="0" err="1"/>
              <a:t>fibp</a:t>
            </a:r>
            <a:r>
              <a:rPr lang="en-US" sz="1400" dirty="0"/>
              <a:t> 0 = 0</a:t>
            </a:r>
          </a:p>
          <a:p>
            <a:pPr marL="0" indent="0">
              <a:buNone/>
            </a:pPr>
            <a:r>
              <a:rPr lang="en-US" sz="1400" dirty="0"/>
              <a:t>&gt; </a:t>
            </a:r>
            <a:r>
              <a:rPr lang="en-US" sz="1400" dirty="0" err="1"/>
              <a:t>fibp</a:t>
            </a:r>
            <a:r>
              <a:rPr lang="en-US" sz="1400" dirty="0"/>
              <a:t> 1 = 1</a:t>
            </a:r>
          </a:p>
          <a:p>
            <a:pPr marL="0" indent="0">
              <a:buNone/>
            </a:pPr>
            <a:r>
              <a:rPr lang="pt-BR" sz="1400" dirty="0"/>
              <a:t>&gt; fibp n = fibp (n-1) + fibp (n-2)</a:t>
            </a:r>
          </a:p>
          <a:p>
            <a:pPr marL="0" indent="0">
              <a:buNone/>
            </a:pPr>
            <a:endParaRPr lang="en-US" sz="1200"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spTree>
    <p:extLst>
      <p:ext uri="{BB962C8B-B14F-4D97-AF65-F5344CB8AC3E}">
        <p14:creationId xmlns:p14="http://schemas.microsoft.com/office/powerpoint/2010/main" val="123694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LLite</a:t>
            </a:r>
            <a:r>
              <a:rPr lang="en-US" dirty="0" smtClean="0"/>
              <a:t> – F#</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7067"/>
            <a:ext cx="7632848" cy="4472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96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LLite</a:t>
            </a:r>
            <a:r>
              <a:rPr lang="en-US" dirty="0" smtClean="0"/>
              <a:t> – C</a:t>
            </a:r>
            <a:endParaRPr lang="en-GB" dirty="0"/>
          </a:p>
        </p:txBody>
      </p:sp>
      <p:sp>
        <p:nvSpPr>
          <p:cNvPr id="4" name="Date Placeholder 3"/>
          <p:cNvSpPr>
            <a:spLocks noGrp="1"/>
          </p:cNvSpPr>
          <p:nvPr>
            <p:ph type="dt" sz="half" idx="10"/>
          </p:nvPr>
        </p:nvSpPr>
        <p:spPr/>
        <p:txBody>
          <a:bodyPr/>
          <a:lstStyle/>
          <a:p>
            <a:r>
              <a:rPr lang="de-DE" smtClean="0"/>
              <a:t>Month Day, Year</a:t>
            </a:r>
            <a:endParaRPr lang="en-US"/>
          </a:p>
        </p:txBody>
      </p:sp>
      <p:sp>
        <p:nvSpPr>
          <p:cNvPr id="5" name="Footer Placeholder 4"/>
          <p:cNvSpPr>
            <a:spLocks noGrp="1"/>
          </p:cNvSpPr>
          <p:nvPr>
            <p:ph type="ftr" sz="quarter" idx="11"/>
          </p:nvPr>
        </p:nvSpPr>
        <p:spPr/>
        <p:txBody>
          <a:bodyPr/>
          <a:lstStyle/>
          <a:p>
            <a:r>
              <a:rPr lang="en-US" smtClean="0"/>
              <a:t>LEGAL ENTITY, department or author (Click Insert | Header &amp; Footer)</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626794"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824477"/>
      </p:ext>
    </p:extLst>
  </p:cSld>
  <p:clrMapOvr>
    <a:masterClrMapping/>
  </p:clrMapOvr>
</p:sld>
</file>

<file path=ppt/theme/theme1.xml><?xml version="1.0" encoding="utf-8"?>
<a:theme xmlns:a="http://schemas.openxmlformats.org/drawingml/2006/main" name="Default Theme">
  <a:themeElements>
    <a:clrScheme name="Credit Suisse 1">
      <a:dk1>
        <a:sysClr val="windowText" lastClr="000000"/>
      </a:dk1>
      <a:lt1>
        <a:sysClr val="window" lastClr="FFFFFF"/>
      </a:lt1>
      <a:dk2>
        <a:srgbClr val="166C86"/>
      </a:dk2>
      <a:lt2>
        <a:srgbClr val="EEECE1"/>
      </a:lt2>
      <a:accent1>
        <a:srgbClr val="255B89"/>
      </a:accent1>
      <a:accent2>
        <a:srgbClr val="AAA19A"/>
      </a:accent2>
      <a:accent3>
        <a:srgbClr val="A6CCD6"/>
      </a:accent3>
      <a:accent4>
        <a:srgbClr val="56A2B9"/>
      </a:accent4>
      <a:accent5>
        <a:srgbClr val="C8C1BC"/>
      </a:accent5>
      <a:accent6>
        <a:srgbClr val="003868"/>
      </a:accent6>
      <a:hlink>
        <a:srgbClr val="0000FF"/>
      </a:hlink>
      <a:folHlink>
        <a:srgbClr val="800080"/>
      </a:folHlink>
    </a:clrScheme>
    <a:fontScheme name="CS 1">
      <a:majorFont>
        <a:latin typeface="Credit Suisse Type Light"/>
        <a:ea typeface=""/>
        <a:cs typeface=""/>
        <a:font script="Kore" typeface="Credit Suisse Type Kor Roman"/>
        <a:font script="Arab" typeface="Credit Suisse Type Arabic Light"/>
        <a:font script="Cyrl" typeface="Credit Suisse Type Light"/>
        <a:font script="Deva" typeface="Credit Suisse Type Deva Light"/>
        <a:font script="Grek" typeface="Credit Suisse Type Light"/>
        <a:font script="Hans" typeface="Credit Suisse Type SCh Light"/>
        <a:font script="Hant" typeface="Credit Suisse Type TCh Light"/>
        <a:font script="Jpan" typeface="Credit Suisse Type Jap Light"/>
        <a:font script="Thai" typeface="Credit Suisse Type Thai Light"/>
      </a:majorFont>
      <a:minorFont>
        <a:latin typeface="Credit Suisse Type Light"/>
        <a:ea typeface=""/>
        <a:cs typeface=""/>
        <a:font script="Kore" typeface="Credit Suisse Type Kor Roman"/>
        <a:font script="Arab" typeface="Credit Suisse Type Arabic Light"/>
        <a:font script="Cyrl" typeface="Credit Suisse Type Light"/>
        <a:font script="Deva" typeface="Credit Suisse Type Deva Light"/>
        <a:font script="Grek" typeface="Credit Suisse Type Light"/>
        <a:font script="Hans" typeface="Credit Suisse Type SCh Light"/>
        <a:font script="Hant" typeface="Credit Suisse Type TCh Light"/>
        <a:font script="Jpan" typeface="Credit Suisse Type Jap Light"/>
        <a:font script="Thai" typeface="Credit Suisse Type Thai Light"/>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marL="342900" indent="-342900">
          <a:buClr>
            <a:srgbClr val="91867E"/>
          </a:buClr>
          <a:buFont typeface="Credit Suisse Type Light" pitchFamily="34" charset="0"/>
          <a:buChar char=""/>
          <a:defRPr sz="2200" dirty="0"/>
        </a:defPPr>
      </a:lstStyle>
    </a:txDef>
  </a:objectDefaults>
  <a:extraClrSchemeLst/>
  <a:custClrLst>
    <a:custClr name="Purple 1">
      <a:srgbClr val="92499E"/>
    </a:custClr>
    <a:custClr name="Green 1">
      <a:srgbClr val="898000"/>
    </a:custClr>
    <a:custClr name="Yellow 1">
      <a:srgbClr val="FFC726"/>
    </a:custClr>
    <a:custClr name="Orange 1">
      <a:srgbClr val="F49C3E"/>
    </a:custClr>
    <a:custClr name="Red 1">
      <a:srgbClr val="9D0E2D"/>
    </a:custClr>
    <a:custClr name="Purple 2">
      <a:srgbClr val="A86DB1"/>
    </a:custClr>
    <a:custClr name="Green 2">
      <a:srgbClr val="B1A82F"/>
    </a:custClr>
    <a:custClr name="Yellow 2">
      <a:srgbClr val="FFD251"/>
    </a:custClr>
    <a:custClr name="Orange 2">
      <a:srgbClr val="F6B065"/>
    </a:custClr>
    <a:custClr name="Red 2">
      <a:srgbClr val="C23841"/>
    </a:custClr>
    <a:custClr name="Purple 3">
      <a:srgbClr val="BE92C5"/>
    </a:custClr>
    <a:custClr name="Green 3">
      <a:srgbClr val="D7D17B"/>
    </a:custClr>
    <a:custClr name="Yellow 3">
      <a:srgbClr val="FFDD7D"/>
    </a:custClr>
    <a:custClr name="Orange 3">
      <a:srgbClr val="F8C48B"/>
    </a:custClr>
    <a:custClr name="Red 3">
      <a:srgbClr val="DE7572"/>
    </a:custClr>
    <a:custClr name="Purple 4">
      <a:srgbClr val="D3B6D8"/>
    </a:custClr>
    <a:custClr name="Green 4">
      <a:srgbClr val="E9E6B9"/>
    </a:custClr>
    <a:custClr name="Yellow 4">
      <a:srgbClr val="FFE9A8"/>
    </a:custClr>
    <a:custClr name="Orange 4">
      <a:srgbClr val="FBD7B2"/>
    </a:custClr>
    <a:custClr name="Red 4">
      <a:srgbClr val="EBB7B6"/>
    </a:custClr>
    <a:custClr name="Corporate Gray">
      <a:srgbClr val="91867E"/>
    </a:custClr>
  </a:custClrLst>
</a:theme>
</file>

<file path=docProps/app.xml><?xml version="1.0" encoding="utf-8"?>
<Properties xmlns="http://schemas.openxmlformats.org/officeDocument/2006/extended-properties" xmlns:vt="http://schemas.openxmlformats.org/officeDocument/2006/docPropsVTypes">
  <Template>Default Theme</Template>
  <TotalTime>6068</TotalTime>
  <Words>1633</Words>
  <Application>Microsoft Office PowerPoint</Application>
  <PresentationFormat>On-screen Show (4:3)</PresentationFormat>
  <Paragraphs>214</Paragraphs>
  <Slides>21</Slides>
  <Notes>0</Notes>
  <HiddenSlides>9</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Theme</vt:lpstr>
      <vt:lpstr>Literate programming</vt:lpstr>
      <vt:lpstr>Why I am interested in other paradigms for writing code?</vt:lpstr>
      <vt:lpstr>Donald Knuth (1937 - …)</vt:lpstr>
      <vt:lpstr>Literate Programming</vt:lpstr>
      <vt:lpstr>Implementations</vt:lpstr>
      <vt:lpstr>CWeb</vt:lpstr>
      <vt:lpstr>Literate Haskell</vt:lpstr>
      <vt:lpstr>LLite – F#</vt:lpstr>
      <vt:lpstr>LLite – C</vt:lpstr>
      <vt:lpstr>Some objections</vt:lpstr>
      <vt:lpstr>Demo</vt:lpstr>
      <vt:lpstr>What’s left to do on LLite</vt:lpstr>
      <vt:lpstr>HTML output</vt:lpstr>
      <vt:lpstr>PDF output</vt:lpstr>
      <vt:lpstr>Do software projects fail?</vt:lpstr>
      <vt:lpstr>Why software project fail (10 biggest themes)</vt:lpstr>
      <vt:lpstr>Who is to blame?</vt:lpstr>
      <vt:lpstr>But we use all the best practices !!</vt:lpstr>
      <vt:lpstr>An example of Web … </vt:lpstr>
      <vt:lpstr>Let’s assume it is ‘B’ – we are doing something wrong</vt:lpstr>
      <vt:lpstr>At the micro-level of writing code …</vt:lpstr>
    </vt:vector>
  </TitlesOfParts>
  <Company>Credit Suisse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Literate programming</dc:title>
  <dc:creator>Luca Bolognese</dc:creator>
  <cp:lastModifiedBy>Franci</cp:lastModifiedBy>
  <cp:revision>22</cp:revision>
  <dcterms:created xsi:type="dcterms:W3CDTF">2014-09-08T08:58:35Z</dcterms:created>
  <dcterms:modified xsi:type="dcterms:W3CDTF">2014-09-15T17:12:46Z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1709588893</vt:i4>
  </property>
  <property fmtid="{D5CDD505-2E9C-101B-9397-08002B2CF9AE}" pid="3" name="_NewReviewCycle">
    <vt:lpwstr/>
  </property>
  <property fmtid="{D5CDD505-2E9C-101B-9397-08002B2CF9AE}" pid="4" name="_EmailSubject">
    <vt:lpwstr>Literate Programming</vt:lpwstr>
  </property>
  <property fmtid="{D5CDD505-2E9C-101B-9397-08002B2CF9AE}" pid="5" name="_AuthorEmail">
    <vt:lpwstr>luca.bolognese@credit-suisse.com</vt:lpwstr>
  </property>
  <property fmtid="{D5CDD505-2E9C-101B-9397-08002B2CF9AE}" pid="6" name="_AuthorEmailDisplayName">
    <vt:lpwstr>Bolognese, Luca (VTMI 33)</vt:lpwstr>
  </property>
</Properties>
</file>