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327D-39B3-4D11-A479-F8613ED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2" r="1915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F8CE-1FE1-9D47-AB13-138B1D80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FR" sz="4100" b="0" dirty="0">
                <a:latin typeface="Century Schoolbook" panose="02040604050505020304" pitchFamily="18" charset="0"/>
                <a:cs typeface="Bangla MN" pitchFamily="2" charset="0"/>
              </a:rPr>
              <a:t>Reinforcement Learning,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1CE4-0499-B544-86BB-7CE5221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FR" sz="2000" dirty="0">
                <a:latin typeface="Century Schoolbook" panose="02040604050505020304" pitchFamily="18" charset="0"/>
              </a:rPr>
              <a:t>Guruprerana Shabadi and Luca Bonengel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CSE204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4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580AF-FCB4-6E48-85B2-5D41761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The importance of randomness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DC180B-2F77-694E-8085-35AA19FE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243086"/>
            <a:ext cx="5596128" cy="388930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D49699B-2302-B64A-AB9B-3F6E89C5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64071"/>
            <a:ext cx="5596128" cy="3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98D10-24D5-9E40-9A0E-2A703ED2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Neural network structure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2D2CB5-33BD-4541-8952-0B664259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327028"/>
            <a:ext cx="5596128" cy="372142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1567F95-AE4C-EE44-A9AC-9BCE9928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362004"/>
            <a:ext cx="5596128" cy="36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A08D8-7D41-7E49-94F9-686FEBD78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5065-A566-2446-9077-A23BBB68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GitHub repository: 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lucabonengel</a:t>
            </a:r>
            <a:r>
              <a:rPr lang="en-US" sz="3600" dirty="0"/>
              <a:t>/</a:t>
            </a:r>
            <a:r>
              <a:rPr lang="en-US" sz="3600" dirty="0" err="1"/>
              <a:t>FlappyBird</a:t>
            </a:r>
            <a:endParaRPr lang="en-US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573B-C011-354C-A78B-14B2048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FR" sz="5200" dirty="0">
                <a:latin typeface="Century Schoolbook" panose="02040604050505020304" pitchFamily="18" charset="0"/>
              </a:rPr>
              <a:t>Outline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F885-8A52-814E-B7A6-0F0DDA2C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8" r="31731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1AC5-E5A1-3243-AEA9-0AA88825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5"/>
            <a:ext cx="6272784" cy="3078099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The game, Flappy Bird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2: </a:t>
            </a:r>
            <a:r>
              <a:rPr lang="en-FR" sz="1700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1: </a:t>
            </a:r>
            <a:r>
              <a:rPr lang="en-FR" sz="17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Comparison of the two algorithms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Interpretation of the differences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10797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7BBE-CCEE-B64C-B8B5-981272A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600">
                <a:latin typeface="Century Schoolbook" panose="02040604050505020304" pitchFamily="18" charset="0"/>
              </a:rPr>
              <a:t>The game, 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7C96-0C06-E145-AB03-613F61C4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>
                <a:latin typeface="Century Schoolbook" panose="02040604050505020304" pitchFamily="18" charset="0"/>
              </a:rPr>
              <a:t>An (in)famous game consisting in </a:t>
            </a:r>
            <a:r>
              <a:rPr lang="en-GB" sz="1800">
                <a:latin typeface="Century Schoolbook" panose="02040604050505020304" pitchFamily="18" charset="0"/>
              </a:rPr>
              <a:t>controlling a bird, attempting to fly between columns of green pipes without hitting them</a:t>
            </a:r>
          </a:p>
          <a:p>
            <a:r>
              <a:rPr lang="en-GB" sz="1800">
                <a:latin typeface="Century Schoolbook" panose="02040604050505020304" pitchFamily="18" charset="0"/>
              </a:rPr>
              <a:t>Game project in CSE104</a:t>
            </a:r>
            <a:endParaRPr lang="en-FR" sz="1800">
              <a:latin typeface="Century Schoolbook" panose="02040604050505020304" pitchFamily="18" charset="0"/>
            </a:endParaRPr>
          </a:p>
        </p:txBody>
      </p:sp>
      <p:pic>
        <p:nvPicPr>
          <p:cNvPr id="7" name="Picture 6" descr="A picture containing text, stationary, writing implement, bedroom&#10;&#10;Description automatically generated">
            <a:extLst>
              <a:ext uri="{FF2B5EF4-FFF2-40B4-BE49-F238E27FC236}">
                <a16:creationId xmlns:a16="http://schemas.microsoft.com/office/drawing/2014/main" id="{6BE5A801-25C2-6F49-86A4-688970106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2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BE7F-ABDF-5340-8EFE-472A072C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Algorithm 1: </a:t>
            </a:r>
            <a:r>
              <a:rPr lang="en-FR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D91-C24E-2B4C-801A-EF356C3F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0352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6A8-D8D3-B74E-9EC4-227C3F7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Algorithm 2: </a:t>
            </a:r>
            <a:r>
              <a:rPr lang="en-FR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4C18-1C9F-7043-A224-754C8BD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</a:t>
            </a:r>
            <a:r>
              <a:rPr lang="en-GB" dirty="0">
                <a:latin typeface="Century Schoolbook" panose="02040604050505020304" pitchFamily="18" charset="0"/>
              </a:rPr>
              <a:t> is a machine learning technique that applies evolutionary algorithms to construct neural networks.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Population of neural networks evolves in order to find a network that solves the given task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1 neural network for 1 bird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First generation: weights initialised with random values</a:t>
            </a:r>
          </a:p>
          <a:p>
            <a:endParaRPr lang="en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C713-901B-BF44-8018-5B8D7DC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FR" sz="3400" dirty="0">
                <a:latin typeface="Century Schoolbook" panose="02040604050505020304" pitchFamily="18" charset="0"/>
              </a:rPr>
              <a:t>Generation of the next populations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21705F-24E0-4139-A325-EE3E333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700" b="1" dirty="0">
                <a:latin typeface="Century Schoolbook" panose="02040604050505020304" pitchFamily="18" charset="0"/>
              </a:rPr>
              <a:t>Elitism</a:t>
            </a:r>
            <a:r>
              <a:rPr lang="en-GB" sz="1700" dirty="0">
                <a:latin typeface="Century Schoolbook" panose="02040604050505020304" pitchFamily="18" charset="0"/>
              </a:rPr>
              <a:t> (selection) consists in keeping the best neural networks as they are. These birds automatically survive to the next generation.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Crossovers</a:t>
            </a:r>
            <a:r>
              <a:rPr lang="en-GB" sz="1700" i="1" dirty="0">
                <a:latin typeface="Century Schoolbook" panose="02040604050505020304" pitchFamily="18" charset="0"/>
              </a:rPr>
              <a:t> </a:t>
            </a:r>
            <a:r>
              <a:rPr lang="en-GB" sz="1700" dirty="0">
                <a:latin typeface="Century Schoolbook" panose="02040604050505020304" pitchFamily="18" charset="0"/>
              </a:rPr>
              <a:t>are created by mixing the neural networks of a pair of well performing parents and adding some mutations (slightly changing some weights).</a:t>
            </a:r>
          </a:p>
          <a:p>
            <a:r>
              <a:rPr lang="en-GB" sz="1700" b="1" dirty="0">
                <a:latin typeface="Century Schoolbook" panose="02040604050505020304" pitchFamily="18" charset="0"/>
              </a:rPr>
              <a:t>New random neural networks </a:t>
            </a:r>
            <a:r>
              <a:rPr lang="en-GB" sz="1700" dirty="0">
                <a:latin typeface="Century Schoolbook" panose="02040604050505020304" pitchFamily="18" charset="0"/>
              </a:rPr>
              <a:t>are also generated.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1972D-853A-E648-B111-7BBC853B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97" y="1246997"/>
            <a:ext cx="6440424" cy="3413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8136A-A47A-E149-A798-2ADFDCC41D9E}"/>
              </a:ext>
            </a:extLst>
          </p:cNvPr>
          <p:cNvSpPr txBox="1"/>
          <p:nvPr/>
        </p:nvSpPr>
        <p:spPr>
          <a:xfrm>
            <a:off x="5008528" y="4596021"/>
            <a:ext cx="70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u="sng" dirty="0">
                <a:latin typeface="Century Schoolbook" panose="02040604050505020304" pitchFamily="18" charset="0"/>
              </a:rPr>
              <a:t>Methods for creating the neural networks of the next generations </a:t>
            </a:r>
            <a:endParaRPr lang="en-FR" u="sng" dirty="0"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94EC4-6E70-1542-9146-83EFEF8F0A1C}"/>
              </a:ext>
            </a:extLst>
          </p:cNvPr>
          <p:cNvSpPr txBox="1"/>
          <p:nvPr/>
        </p:nvSpPr>
        <p:spPr>
          <a:xfrm>
            <a:off x="5095964" y="5417318"/>
            <a:ext cx="681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>
                <a:latin typeface="Century Schoolbook" panose="02040604050505020304" pitchFamily="18" charset="0"/>
              </a:rPr>
              <a:t>Many other ways of creating neural networks for the next generation</a:t>
            </a:r>
            <a:r>
              <a:rPr lang="en-FR" dirty="0">
                <a:latin typeface="Century Schoolbook" panose="02040604050505020304" pitchFamily="18" charset="0"/>
                <a:sym typeface="Wingdings" pitchFamily="2" charset="2"/>
              </a:rPr>
              <a:t> (e.g. slighty mutating a good performing one)</a:t>
            </a:r>
            <a:endParaRPr lang="en-FR" dirty="0"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F8503-1B76-E044-AAD4-91D0C1012DD3}"/>
              </a:ext>
            </a:extLst>
          </p:cNvPr>
          <p:cNvSpPr txBox="1"/>
          <p:nvPr/>
        </p:nvSpPr>
        <p:spPr>
          <a:xfrm>
            <a:off x="5147309" y="668278"/>
            <a:ext cx="1428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4AF89-8750-0E4F-9EB1-F3596639F9A4}"/>
              </a:ext>
            </a:extLst>
          </p:cNvPr>
          <p:cNvSpPr txBox="1"/>
          <p:nvPr/>
        </p:nvSpPr>
        <p:spPr>
          <a:xfrm>
            <a:off x="6898004" y="662259"/>
            <a:ext cx="1657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Schoolbook" panose="02040604050505020304" pitchFamily="18" charset="0"/>
              </a:rPr>
              <a:t>G</a:t>
            </a:r>
            <a:r>
              <a:rPr lang="en-FR" sz="1500" dirty="0">
                <a:latin typeface="Century Schoolbook" panose="02040604050505020304" pitchFamily="18" charset="0"/>
              </a:rPr>
              <a:t>eneration </a:t>
            </a:r>
            <a:r>
              <a:rPr lang="en-FR" sz="1500" i="1" dirty="0">
                <a:latin typeface="Century Schoolbook" panose="02040604050505020304" pitchFamily="18" charset="0"/>
              </a:rPr>
              <a:t>k+1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81D98A-8D06-4A4B-BAE2-B87F6879E4E3}"/>
              </a:ext>
            </a:extLst>
          </p:cNvPr>
          <p:cNvCxnSpPr/>
          <p:nvPr/>
        </p:nvCxnSpPr>
        <p:spPr>
          <a:xfrm>
            <a:off x="5861684" y="991443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CBB01-54F5-F04A-AF6B-C0DE50304F01}"/>
              </a:ext>
            </a:extLst>
          </p:cNvPr>
          <p:cNvCxnSpPr/>
          <p:nvPr/>
        </p:nvCxnSpPr>
        <p:spPr>
          <a:xfrm>
            <a:off x="7726679" y="995426"/>
            <a:ext cx="0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1576-2D54-064E-B141-CBCFC04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What proportions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16CF-D2AC-7648-A120-FFE40D1C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613595" cy="1593914"/>
          </a:xfrm>
        </p:spPr>
        <p:txBody>
          <a:bodyPr/>
          <a:lstStyle/>
          <a:p>
            <a:r>
              <a:rPr lang="en-FR" dirty="0">
                <a:latin typeface="Century Schoolbook" panose="02040604050505020304" pitchFamily="18" charset="0"/>
              </a:rPr>
              <a:t>E: elitism</a:t>
            </a:r>
          </a:p>
          <a:p>
            <a:r>
              <a:rPr lang="en-FR" dirty="0">
                <a:latin typeface="Century Schoolbook" panose="02040604050505020304" pitchFamily="18" charset="0"/>
              </a:rPr>
              <a:t>R: random networks</a:t>
            </a:r>
          </a:p>
          <a:p>
            <a:r>
              <a:rPr lang="en-FR" dirty="0">
                <a:latin typeface="Century Schoolbook" panose="02040604050505020304" pitchFamily="18" charset="0"/>
              </a:rPr>
              <a:t>B: breeding</a:t>
            </a:r>
          </a:p>
        </p:txBody>
      </p:sp>
    </p:spTree>
    <p:extLst>
      <p:ext uri="{BB962C8B-B14F-4D97-AF65-F5344CB8AC3E}">
        <p14:creationId xmlns:p14="http://schemas.microsoft.com/office/powerpoint/2010/main" val="180646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A3A8F-512B-8A40-93C7-49747ECA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Fixing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68A-D5D9-084B-A2D1-A229404B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R" sz="2000" dirty="0">
                <a:latin typeface="Century Schoolbook" panose="02040604050505020304" pitchFamily="18" charset="0"/>
              </a:rPr>
              <a:t>We fix the following parameters for the following slides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elitism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20% of new random birds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60% of breeding and additional random mutations</a:t>
            </a:r>
          </a:p>
        </p:txBody>
      </p:sp>
    </p:spTree>
    <p:extLst>
      <p:ext uri="{BB962C8B-B14F-4D97-AF65-F5344CB8AC3E}">
        <p14:creationId xmlns:p14="http://schemas.microsoft.com/office/powerpoint/2010/main" val="41113874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304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Century Schoolbook</vt:lpstr>
      <vt:lpstr>Neue Haas Grotesk Text Pro</vt:lpstr>
      <vt:lpstr>AccentBoxVTI</vt:lpstr>
      <vt:lpstr>Reinforcement Learning, Flappy Bird</vt:lpstr>
      <vt:lpstr>GitHub repository: github.com/lucabonengel/FlappyBird</vt:lpstr>
      <vt:lpstr>Outline of the presentation</vt:lpstr>
      <vt:lpstr>The game, Flappy Bird</vt:lpstr>
      <vt:lpstr>Algorithm 1: Q-learning algorithm</vt:lpstr>
      <vt:lpstr>Algorithm 2: Neuroevolution algorithm</vt:lpstr>
      <vt:lpstr>Generation of the next populations</vt:lpstr>
      <vt:lpstr>What proportions should we use?</vt:lpstr>
      <vt:lpstr>Fixing parameters</vt:lpstr>
      <vt:lpstr>The importance of randomness</vt:lpstr>
      <vt:lpstr>Neural network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Learning, Flappy Bird</dc:title>
  <dc:creator>Luca Bonengel BC2020</dc:creator>
  <cp:lastModifiedBy>Luca Bonengel BC2020</cp:lastModifiedBy>
  <cp:revision>17</cp:revision>
  <dcterms:created xsi:type="dcterms:W3CDTF">2021-05-25T09:17:56Z</dcterms:created>
  <dcterms:modified xsi:type="dcterms:W3CDTF">2021-05-26T15:14:44Z</dcterms:modified>
</cp:coreProperties>
</file>