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57" r:id="rId4"/>
    <p:sldId id="258" r:id="rId5"/>
    <p:sldId id="260" r:id="rId6"/>
    <p:sldId id="268" r:id="rId7"/>
    <p:sldId id="269" r:id="rId8"/>
    <p:sldId id="272" r:id="rId9"/>
    <p:sldId id="270" r:id="rId10"/>
    <p:sldId id="271" r:id="rId11"/>
    <p:sldId id="273" r:id="rId12"/>
    <p:sldId id="274" r:id="rId13"/>
    <p:sldId id="275" r:id="rId14"/>
    <p:sldId id="259" r:id="rId15"/>
    <p:sldId id="261" r:id="rId16"/>
    <p:sldId id="265" r:id="rId17"/>
    <p:sldId id="262" r:id="rId18"/>
    <p:sldId id="263" r:id="rId19"/>
    <p:sldId id="264" r:id="rId20"/>
    <p:sldId id="267" r:id="rId21"/>
    <p:sldId id="276" r:id="rId22"/>
    <p:sldId id="277" r:id="rId2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B0F99-838C-479B-8703-A9A4A746FB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9E348-C57A-4B33-97F2-82CD10762945}">
      <dgm:prSet/>
      <dgm:spPr/>
      <dgm:t>
        <a:bodyPr/>
        <a:lstStyle/>
        <a:p>
          <a:r>
            <a:rPr lang="en-GB"/>
            <a:t>1 million updates to the Q-matrix = very high scores of above </a:t>
          </a:r>
          <a:r>
            <a:rPr lang="en-GB" b="1"/>
            <a:t>100,000</a:t>
          </a:r>
          <a:r>
            <a:rPr lang="en-GB"/>
            <a:t> easily. </a:t>
          </a:r>
          <a:endParaRPr lang="en-US"/>
        </a:p>
      </dgm:t>
    </dgm:pt>
    <dgm:pt modelId="{355E95BB-85D0-4F8E-B2BB-DCCABC69CE59}" type="parTrans" cxnId="{80E0B48C-D6A7-4068-8E26-56F79BE1AABD}">
      <dgm:prSet/>
      <dgm:spPr/>
      <dgm:t>
        <a:bodyPr/>
        <a:lstStyle/>
        <a:p>
          <a:endParaRPr lang="en-US"/>
        </a:p>
      </dgm:t>
    </dgm:pt>
    <dgm:pt modelId="{3234EAE9-68F7-49C0-87B7-6E8F07B4A235}" type="sibTrans" cxnId="{80E0B48C-D6A7-4068-8E26-56F79BE1AABD}">
      <dgm:prSet/>
      <dgm:spPr/>
      <dgm:t>
        <a:bodyPr/>
        <a:lstStyle/>
        <a:p>
          <a:endParaRPr lang="en-US"/>
        </a:p>
      </dgm:t>
    </dgm:pt>
    <dgm:pt modelId="{5D41438F-2212-42DF-B013-D3299CCBDFD1}">
      <dgm:prSet/>
      <dgm:spPr/>
      <dgm:t>
        <a:bodyPr/>
        <a:lstStyle/>
        <a:p>
          <a:r>
            <a:rPr lang="en-GB" dirty="0"/>
            <a:t>10 million updates = a </a:t>
          </a:r>
          <a:r>
            <a:rPr lang="en-GB" b="1" i="1" dirty="0"/>
            <a:t>perfect bird which never dies</a:t>
          </a:r>
          <a:r>
            <a:rPr lang="en-GB" dirty="0"/>
            <a:t>. </a:t>
          </a:r>
          <a:endParaRPr lang="en-US" dirty="0"/>
        </a:p>
      </dgm:t>
    </dgm:pt>
    <dgm:pt modelId="{29047252-C6BB-4EAC-A147-F7E6514C2CE4}" type="parTrans" cxnId="{577266C5-C7C6-4FDD-8F4E-9B0DD613909A}">
      <dgm:prSet/>
      <dgm:spPr/>
      <dgm:t>
        <a:bodyPr/>
        <a:lstStyle/>
        <a:p>
          <a:endParaRPr lang="en-US"/>
        </a:p>
      </dgm:t>
    </dgm:pt>
    <dgm:pt modelId="{72B33686-1FA5-4621-B1F0-5126E56EF3D4}" type="sibTrans" cxnId="{577266C5-C7C6-4FDD-8F4E-9B0DD613909A}">
      <dgm:prSet/>
      <dgm:spPr/>
      <dgm:t>
        <a:bodyPr/>
        <a:lstStyle/>
        <a:p>
          <a:endParaRPr lang="en-US"/>
        </a:p>
      </dgm:t>
    </dgm:pt>
    <dgm:pt modelId="{1DE7BB51-0309-4C13-849C-8468F5F167F0}">
      <dgm:prSet/>
      <dgm:spPr/>
      <dgm:t>
        <a:bodyPr/>
        <a:lstStyle/>
        <a:p>
          <a:r>
            <a:rPr lang="en-GB"/>
            <a:t>Big training time: approx. </a:t>
          </a:r>
          <a:r>
            <a:rPr lang="en-GB" b="1"/>
            <a:t>30 min</a:t>
          </a:r>
          <a:r>
            <a:rPr lang="en-GB"/>
            <a:t> on our computers</a:t>
          </a:r>
          <a:endParaRPr lang="en-US"/>
        </a:p>
      </dgm:t>
    </dgm:pt>
    <dgm:pt modelId="{5F9FEC66-D709-4748-83C4-CB2542C5E19C}" type="parTrans" cxnId="{E653BA7D-BAEE-4A96-A52B-4A513D270875}">
      <dgm:prSet/>
      <dgm:spPr/>
      <dgm:t>
        <a:bodyPr/>
        <a:lstStyle/>
        <a:p>
          <a:endParaRPr lang="en-US"/>
        </a:p>
      </dgm:t>
    </dgm:pt>
    <dgm:pt modelId="{9159173B-EF14-420E-A02D-89F80E2305EB}" type="sibTrans" cxnId="{E653BA7D-BAEE-4A96-A52B-4A513D270875}">
      <dgm:prSet/>
      <dgm:spPr/>
      <dgm:t>
        <a:bodyPr/>
        <a:lstStyle/>
        <a:p>
          <a:endParaRPr lang="en-US"/>
        </a:p>
      </dgm:t>
    </dgm:pt>
    <dgm:pt modelId="{B52F661A-A647-2546-8CF5-CF0969F227EF}" type="pres">
      <dgm:prSet presAssocID="{D27B0F99-838C-479B-8703-A9A4A746FBF9}" presName="linear" presStyleCnt="0">
        <dgm:presLayoutVars>
          <dgm:animLvl val="lvl"/>
          <dgm:resizeHandles val="exact"/>
        </dgm:presLayoutVars>
      </dgm:prSet>
      <dgm:spPr/>
    </dgm:pt>
    <dgm:pt modelId="{7B978DC0-8C83-4547-95DB-99A1D8450ABC}" type="pres">
      <dgm:prSet presAssocID="{DDA9E348-C57A-4B33-97F2-82CD107629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1AFF0E-B9AB-8D46-A9C3-BCD2FACE20B9}" type="pres">
      <dgm:prSet presAssocID="{3234EAE9-68F7-49C0-87B7-6E8F07B4A235}" presName="spacer" presStyleCnt="0"/>
      <dgm:spPr/>
    </dgm:pt>
    <dgm:pt modelId="{7991A4CB-5F3B-6D41-809A-037B8154A684}" type="pres">
      <dgm:prSet presAssocID="{5D41438F-2212-42DF-B013-D3299CCBDF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2D55D2-430B-E04F-822C-901739EB766F}" type="pres">
      <dgm:prSet presAssocID="{72B33686-1FA5-4621-B1F0-5126E56EF3D4}" presName="spacer" presStyleCnt="0"/>
      <dgm:spPr/>
    </dgm:pt>
    <dgm:pt modelId="{4B3AFB0B-B93A-AC4F-B666-DBB649094D6F}" type="pres">
      <dgm:prSet presAssocID="{1DE7BB51-0309-4C13-849C-8468F5F167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36C421-20F6-9041-9CC1-C9DE917843EF}" type="presOf" srcId="{D27B0F99-838C-479B-8703-A9A4A746FBF9}" destId="{B52F661A-A647-2546-8CF5-CF0969F227EF}" srcOrd="0" destOrd="0" presId="urn:microsoft.com/office/officeart/2005/8/layout/vList2"/>
    <dgm:cxn modelId="{1FB1E02A-9FB7-FD47-8DBB-068D59C19AE5}" type="presOf" srcId="{1DE7BB51-0309-4C13-849C-8468F5F167F0}" destId="{4B3AFB0B-B93A-AC4F-B666-DBB649094D6F}" srcOrd="0" destOrd="0" presId="urn:microsoft.com/office/officeart/2005/8/layout/vList2"/>
    <dgm:cxn modelId="{6B804D34-AEFC-7E40-95A1-BE7BA09FA2A5}" type="presOf" srcId="{DDA9E348-C57A-4B33-97F2-82CD10762945}" destId="{7B978DC0-8C83-4547-95DB-99A1D8450ABC}" srcOrd="0" destOrd="0" presId="urn:microsoft.com/office/officeart/2005/8/layout/vList2"/>
    <dgm:cxn modelId="{5CA5D178-E0C3-7B49-9B40-0B1C03B98963}" type="presOf" srcId="{5D41438F-2212-42DF-B013-D3299CCBDFD1}" destId="{7991A4CB-5F3B-6D41-809A-037B8154A684}" srcOrd="0" destOrd="0" presId="urn:microsoft.com/office/officeart/2005/8/layout/vList2"/>
    <dgm:cxn modelId="{E653BA7D-BAEE-4A96-A52B-4A513D270875}" srcId="{D27B0F99-838C-479B-8703-A9A4A746FBF9}" destId="{1DE7BB51-0309-4C13-849C-8468F5F167F0}" srcOrd="2" destOrd="0" parTransId="{5F9FEC66-D709-4748-83C4-CB2542C5E19C}" sibTransId="{9159173B-EF14-420E-A02D-89F80E2305EB}"/>
    <dgm:cxn modelId="{80E0B48C-D6A7-4068-8E26-56F79BE1AABD}" srcId="{D27B0F99-838C-479B-8703-A9A4A746FBF9}" destId="{DDA9E348-C57A-4B33-97F2-82CD10762945}" srcOrd="0" destOrd="0" parTransId="{355E95BB-85D0-4F8E-B2BB-DCCABC69CE59}" sibTransId="{3234EAE9-68F7-49C0-87B7-6E8F07B4A235}"/>
    <dgm:cxn modelId="{577266C5-C7C6-4FDD-8F4E-9B0DD613909A}" srcId="{D27B0F99-838C-479B-8703-A9A4A746FBF9}" destId="{5D41438F-2212-42DF-B013-D3299CCBDFD1}" srcOrd="1" destOrd="0" parTransId="{29047252-C6BB-4EAC-A147-F7E6514C2CE4}" sibTransId="{72B33686-1FA5-4621-B1F0-5126E56EF3D4}"/>
    <dgm:cxn modelId="{A75AFFCD-9289-C94D-9E54-F84BDA2FC338}" type="presParOf" srcId="{B52F661A-A647-2546-8CF5-CF0969F227EF}" destId="{7B978DC0-8C83-4547-95DB-99A1D8450ABC}" srcOrd="0" destOrd="0" presId="urn:microsoft.com/office/officeart/2005/8/layout/vList2"/>
    <dgm:cxn modelId="{AC5A7BCA-1CD7-814E-9EBC-6FD856651974}" type="presParOf" srcId="{B52F661A-A647-2546-8CF5-CF0969F227EF}" destId="{801AFF0E-B9AB-8D46-A9C3-BCD2FACE20B9}" srcOrd="1" destOrd="0" presId="urn:microsoft.com/office/officeart/2005/8/layout/vList2"/>
    <dgm:cxn modelId="{1E6A48C3-0648-C14C-A803-675FF86CFBD1}" type="presParOf" srcId="{B52F661A-A647-2546-8CF5-CF0969F227EF}" destId="{7991A4CB-5F3B-6D41-809A-037B8154A684}" srcOrd="2" destOrd="0" presId="urn:microsoft.com/office/officeart/2005/8/layout/vList2"/>
    <dgm:cxn modelId="{E2713332-B5DF-B147-9597-0D97FE23FA47}" type="presParOf" srcId="{B52F661A-A647-2546-8CF5-CF0969F227EF}" destId="{EA2D55D2-430B-E04F-822C-901739EB766F}" srcOrd="3" destOrd="0" presId="urn:microsoft.com/office/officeart/2005/8/layout/vList2"/>
    <dgm:cxn modelId="{64B375C4-1EFA-BC44-A544-85D1B474F45A}" type="presParOf" srcId="{B52F661A-A647-2546-8CF5-CF0969F227EF}" destId="{4B3AFB0B-B93A-AC4F-B666-DBB649094D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E65DF-60E8-4B9C-ACC9-A6289A6FAE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6B2443-73B4-4D41-8E2D-BDB4935A67AD}">
      <dgm:prSet/>
      <dgm:spPr/>
      <dgm:t>
        <a:bodyPr/>
        <a:lstStyle/>
        <a:p>
          <a:r>
            <a:rPr lang="en-GB" dirty="0"/>
            <a:t>Neuroevolution requires much lower storage and memory than Q-learning, which has to store big matrices.</a:t>
          </a:r>
          <a:endParaRPr lang="en-US" dirty="0"/>
        </a:p>
      </dgm:t>
    </dgm:pt>
    <dgm:pt modelId="{1A62B667-D566-4262-8D0B-560EF5B39DA3}" type="parTrans" cxnId="{A49AC272-F430-449C-B10C-E98B4848743B}">
      <dgm:prSet/>
      <dgm:spPr/>
      <dgm:t>
        <a:bodyPr/>
        <a:lstStyle/>
        <a:p>
          <a:endParaRPr lang="en-US"/>
        </a:p>
      </dgm:t>
    </dgm:pt>
    <dgm:pt modelId="{7F878DF9-2164-493A-9844-241A159BB68F}" type="sibTrans" cxnId="{A49AC272-F430-449C-B10C-E98B4848743B}">
      <dgm:prSet/>
      <dgm:spPr/>
      <dgm:t>
        <a:bodyPr/>
        <a:lstStyle/>
        <a:p>
          <a:endParaRPr lang="en-US"/>
        </a:p>
      </dgm:t>
    </dgm:pt>
    <dgm:pt modelId="{1FA3BC6C-ACA9-4616-BBC6-EF9137CBB5FA}">
      <dgm:prSet/>
      <dgm:spPr/>
      <dgm:t>
        <a:bodyPr/>
        <a:lstStyle/>
        <a:p>
          <a:r>
            <a:rPr lang="en-GB" dirty="0"/>
            <a:t>Neuroevolution is much faster.</a:t>
          </a:r>
          <a:endParaRPr lang="en-US" dirty="0"/>
        </a:p>
      </dgm:t>
    </dgm:pt>
    <dgm:pt modelId="{ADC13F93-6DE5-4ACC-A254-9E8C43E9C5AB}" type="parTrans" cxnId="{4DE64E67-3D41-4AD4-A7AE-C02AE528A4B0}">
      <dgm:prSet/>
      <dgm:spPr/>
      <dgm:t>
        <a:bodyPr/>
        <a:lstStyle/>
        <a:p>
          <a:endParaRPr lang="en-US"/>
        </a:p>
      </dgm:t>
    </dgm:pt>
    <dgm:pt modelId="{A969D80F-42D7-4FFE-AA88-A02D310B9170}" type="sibTrans" cxnId="{4DE64E67-3D41-4AD4-A7AE-C02AE528A4B0}">
      <dgm:prSet/>
      <dgm:spPr/>
      <dgm:t>
        <a:bodyPr/>
        <a:lstStyle/>
        <a:p>
          <a:endParaRPr lang="en-US"/>
        </a:p>
      </dgm:t>
    </dgm:pt>
    <dgm:pt modelId="{5C268FE0-F1FD-492A-87D0-6E712965116B}" type="pres">
      <dgm:prSet presAssocID="{069E65DF-60E8-4B9C-ACC9-A6289A6FAEF2}" presName="root" presStyleCnt="0">
        <dgm:presLayoutVars>
          <dgm:dir/>
          <dgm:resizeHandles val="exact"/>
        </dgm:presLayoutVars>
      </dgm:prSet>
      <dgm:spPr/>
    </dgm:pt>
    <dgm:pt modelId="{132F1B71-4529-41C7-85F1-FC2A26F8617B}" type="pres">
      <dgm:prSet presAssocID="{406B2443-73B4-4D41-8E2D-BDB4935A67AD}" presName="compNode" presStyleCnt="0"/>
      <dgm:spPr/>
    </dgm:pt>
    <dgm:pt modelId="{A610CF7B-BB3E-441C-B157-88F346F69E9D}" type="pres">
      <dgm:prSet presAssocID="{406B2443-73B4-4D41-8E2D-BDB4935A67AD}" presName="bgRect" presStyleLbl="bgShp" presStyleIdx="0" presStyleCnt="2"/>
      <dgm:spPr/>
    </dgm:pt>
    <dgm:pt modelId="{4947DE16-E81C-49B6-84A1-E143AA11C905}" type="pres">
      <dgm:prSet presAssocID="{406B2443-73B4-4D41-8E2D-BDB4935A67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41F1FD-2C01-4F4B-BA2A-3CCE33B02E65}" type="pres">
      <dgm:prSet presAssocID="{406B2443-73B4-4D41-8E2D-BDB4935A67AD}" presName="spaceRect" presStyleCnt="0"/>
      <dgm:spPr/>
    </dgm:pt>
    <dgm:pt modelId="{374988FE-0CE5-46EA-BB80-4BC80A2727BC}" type="pres">
      <dgm:prSet presAssocID="{406B2443-73B4-4D41-8E2D-BDB4935A67AD}" presName="parTx" presStyleLbl="revTx" presStyleIdx="0" presStyleCnt="2">
        <dgm:presLayoutVars>
          <dgm:chMax val="0"/>
          <dgm:chPref val="0"/>
        </dgm:presLayoutVars>
      </dgm:prSet>
      <dgm:spPr/>
    </dgm:pt>
    <dgm:pt modelId="{EDDF5A0D-7589-414B-8133-095A06F9D7F2}" type="pres">
      <dgm:prSet presAssocID="{7F878DF9-2164-493A-9844-241A159BB68F}" presName="sibTrans" presStyleCnt="0"/>
      <dgm:spPr/>
    </dgm:pt>
    <dgm:pt modelId="{2E36024D-902B-4FC1-8CF8-1CE7886ABC20}" type="pres">
      <dgm:prSet presAssocID="{1FA3BC6C-ACA9-4616-BBC6-EF9137CBB5FA}" presName="compNode" presStyleCnt="0"/>
      <dgm:spPr/>
    </dgm:pt>
    <dgm:pt modelId="{807E4997-5407-4D04-8966-0E8D0C4E85F6}" type="pres">
      <dgm:prSet presAssocID="{1FA3BC6C-ACA9-4616-BBC6-EF9137CBB5FA}" presName="bgRect" presStyleLbl="bgShp" presStyleIdx="1" presStyleCnt="2"/>
      <dgm:spPr/>
    </dgm:pt>
    <dgm:pt modelId="{C908DC43-CAF3-4CF5-876F-B4845A58C179}" type="pres">
      <dgm:prSet presAssocID="{1FA3BC6C-ACA9-4616-BBC6-EF9137CBB5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EFC282-6C47-466C-91C2-0A8B415466A2}" type="pres">
      <dgm:prSet presAssocID="{1FA3BC6C-ACA9-4616-BBC6-EF9137CBB5FA}" presName="spaceRect" presStyleCnt="0"/>
      <dgm:spPr/>
    </dgm:pt>
    <dgm:pt modelId="{4CE32F11-2801-4D27-875C-AFD5BFD71E9F}" type="pres">
      <dgm:prSet presAssocID="{1FA3BC6C-ACA9-4616-BBC6-EF9137CBB5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54EE0D-0BF1-463B-BF20-2154869B1E7E}" type="presOf" srcId="{069E65DF-60E8-4B9C-ACC9-A6289A6FAEF2}" destId="{5C268FE0-F1FD-492A-87D0-6E712965116B}" srcOrd="0" destOrd="0" presId="urn:microsoft.com/office/officeart/2018/2/layout/IconVerticalSolidList"/>
    <dgm:cxn modelId="{F54ABE58-DEF3-4CF9-9732-BF859A538CB8}" type="presOf" srcId="{1FA3BC6C-ACA9-4616-BBC6-EF9137CBB5FA}" destId="{4CE32F11-2801-4D27-875C-AFD5BFD71E9F}" srcOrd="0" destOrd="0" presId="urn:microsoft.com/office/officeart/2018/2/layout/IconVerticalSolidList"/>
    <dgm:cxn modelId="{4DE64E67-3D41-4AD4-A7AE-C02AE528A4B0}" srcId="{069E65DF-60E8-4B9C-ACC9-A6289A6FAEF2}" destId="{1FA3BC6C-ACA9-4616-BBC6-EF9137CBB5FA}" srcOrd="1" destOrd="0" parTransId="{ADC13F93-6DE5-4ACC-A254-9E8C43E9C5AB}" sibTransId="{A969D80F-42D7-4FFE-AA88-A02D310B9170}"/>
    <dgm:cxn modelId="{A49AC272-F430-449C-B10C-E98B4848743B}" srcId="{069E65DF-60E8-4B9C-ACC9-A6289A6FAEF2}" destId="{406B2443-73B4-4D41-8E2D-BDB4935A67AD}" srcOrd="0" destOrd="0" parTransId="{1A62B667-D566-4262-8D0B-560EF5B39DA3}" sibTransId="{7F878DF9-2164-493A-9844-241A159BB68F}"/>
    <dgm:cxn modelId="{EF1A578E-9040-4CD6-821A-1051314E8B94}" type="presOf" srcId="{406B2443-73B4-4D41-8E2D-BDB4935A67AD}" destId="{374988FE-0CE5-46EA-BB80-4BC80A2727BC}" srcOrd="0" destOrd="0" presId="urn:microsoft.com/office/officeart/2018/2/layout/IconVerticalSolidList"/>
    <dgm:cxn modelId="{1C483877-19A1-47A0-9E06-20EF23A9C782}" type="presParOf" srcId="{5C268FE0-F1FD-492A-87D0-6E712965116B}" destId="{132F1B71-4529-41C7-85F1-FC2A26F8617B}" srcOrd="0" destOrd="0" presId="urn:microsoft.com/office/officeart/2018/2/layout/IconVerticalSolidList"/>
    <dgm:cxn modelId="{22979FF7-E5BD-406A-9E9C-D5A7A7CAB802}" type="presParOf" srcId="{132F1B71-4529-41C7-85F1-FC2A26F8617B}" destId="{A610CF7B-BB3E-441C-B157-88F346F69E9D}" srcOrd="0" destOrd="0" presId="urn:microsoft.com/office/officeart/2018/2/layout/IconVerticalSolidList"/>
    <dgm:cxn modelId="{23F23773-1F63-4E11-BBC9-1048D6A13AF8}" type="presParOf" srcId="{132F1B71-4529-41C7-85F1-FC2A26F8617B}" destId="{4947DE16-E81C-49B6-84A1-E143AA11C905}" srcOrd="1" destOrd="0" presId="urn:microsoft.com/office/officeart/2018/2/layout/IconVerticalSolidList"/>
    <dgm:cxn modelId="{71AE4C2A-8999-430F-8156-E392035E0F52}" type="presParOf" srcId="{132F1B71-4529-41C7-85F1-FC2A26F8617B}" destId="{9541F1FD-2C01-4F4B-BA2A-3CCE33B02E65}" srcOrd="2" destOrd="0" presId="urn:microsoft.com/office/officeart/2018/2/layout/IconVerticalSolidList"/>
    <dgm:cxn modelId="{966A156D-7A08-45C5-967F-4C9785BD2F61}" type="presParOf" srcId="{132F1B71-4529-41C7-85F1-FC2A26F8617B}" destId="{374988FE-0CE5-46EA-BB80-4BC80A2727BC}" srcOrd="3" destOrd="0" presId="urn:microsoft.com/office/officeart/2018/2/layout/IconVerticalSolidList"/>
    <dgm:cxn modelId="{068A8814-FE23-4AA0-A83B-B6378DB17C28}" type="presParOf" srcId="{5C268FE0-F1FD-492A-87D0-6E712965116B}" destId="{EDDF5A0D-7589-414B-8133-095A06F9D7F2}" srcOrd="1" destOrd="0" presId="urn:microsoft.com/office/officeart/2018/2/layout/IconVerticalSolidList"/>
    <dgm:cxn modelId="{35A3220F-F202-485E-A8C1-ECF9BD020A37}" type="presParOf" srcId="{5C268FE0-F1FD-492A-87D0-6E712965116B}" destId="{2E36024D-902B-4FC1-8CF8-1CE7886ABC20}" srcOrd="2" destOrd="0" presId="urn:microsoft.com/office/officeart/2018/2/layout/IconVerticalSolidList"/>
    <dgm:cxn modelId="{4E12FE45-E967-4109-A2F7-32AAB49706B8}" type="presParOf" srcId="{2E36024D-902B-4FC1-8CF8-1CE7886ABC20}" destId="{807E4997-5407-4D04-8966-0E8D0C4E85F6}" srcOrd="0" destOrd="0" presId="urn:microsoft.com/office/officeart/2018/2/layout/IconVerticalSolidList"/>
    <dgm:cxn modelId="{E4A8E571-D10F-4E99-8171-60193781300A}" type="presParOf" srcId="{2E36024D-902B-4FC1-8CF8-1CE7886ABC20}" destId="{C908DC43-CAF3-4CF5-876F-B4845A58C179}" srcOrd="1" destOrd="0" presId="urn:microsoft.com/office/officeart/2018/2/layout/IconVerticalSolidList"/>
    <dgm:cxn modelId="{3934D562-06EE-486D-BFBC-EB0506CDF16C}" type="presParOf" srcId="{2E36024D-902B-4FC1-8CF8-1CE7886ABC20}" destId="{25EFC282-6C47-466C-91C2-0A8B415466A2}" srcOrd="2" destOrd="0" presId="urn:microsoft.com/office/officeart/2018/2/layout/IconVerticalSolidList"/>
    <dgm:cxn modelId="{A67D5C85-A105-4CF7-8AE7-FB9FBE2EC8B8}" type="presParOf" srcId="{2E36024D-902B-4FC1-8CF8-1CE7886ABC20}" destId="{4CE32F11-2801-4D27-875C-AFD5BFD71E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E8DAD-3564-467C-BFC4-1C6118FDE1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4E030B-8179-4310-81C0-08F904CC49FF}">
      <dgm:prSet/>
      <dgm:spPr/>
      <dgm:t>
        <a:bodyPr/>
        <a:lstStyle/>
        <a:p>
          <a:r>
            <a:rPr lang="en-GB" dirty="0"/>
            <a:t>Implemented the game in JavaScript from scratch.</a:t>
          </a:r>
          <a:endParaRPr lang="en-US" dirty="0"/>
        </a:p>
      </dgm:t>
    </dgm:pt>
    <dgm:pt modelId="{2EC17B85-3C30-48C1-905A-26D39245086B}" type="parTrans" cxnId="{9B179A2C-29D1-4988-A2C1-7902B00345E2}">
      <dgm:prSet/>
      <dgm:spPr/>
      <dgm:t>
        <a:bodyPr/>
        <a:lstStyle/>
        <a:p>
          <a:endParaRPr lang="en-US"/>
        </a:p>
      </dgm:t>
    </dgm:pt>
    <dgm:pt modelId="{A91478E0-7791-4E03-A6D3-292AD1E74AAB}" type="sibTrans" cxnId="{9B179A2C-29D1-4988-A2C1-7902B00345E2}">
      <dgm:prSet/>
      <dgm:spPr/>
      <dgm:t>
        <a:bodyPr/>
        <a:lstStyle/>
        <a:p>
          <a:endParaRPr lang="en-US"/>
        </a:p>
      </dgm:t>
    </dgm:pt>
    <dgm:pt modelId="{1EEC10E2-8019-4AC8-9EB9-BEB00990CAF5}">
      <dgm:prSet/>
      <dgm:spPr/>
      <dgm:t>
        <a:bodyPr/>
        <a:lstStyle/>
        <a:p>
          <a:r>
            <a:rPr lang="en-GB" dirty="0"/>
            <a:t>Implemented both algorithms without the aid of any external library.</a:t>
          </a:r>
          <a:endParaRPr lang="en-US" dirty="0"/>
        </a:p>
      </dgm:t>
    </dgm:pt>
    <dgm:pt modelId="{23D88AC9-C1E5-4BCF-A36D-4A37939BC55E}" type="parTrans" cxnId="{D77D39DF-6D86-41F1-9986-3400199D55D2}">
      <dgm:prSet/>
      <dgm:spPr/>
      <dgm:t>
        <a:bodyPr/>
        <a:lstStyle/>
        <a:p>
          <a:endParaRPr lang="en-US"/>
        </a:p>
      </dgm:t>
    </dgm:pt>
    <dgm:pt modelId="{8AE097A1-5B16-4846-8B13-75F3F12B4DF7}" type="sibTrans" cxnId="{D77D39DF-6D86-41F1-9986-3400199D55D2}">
      <dgm:prSet/>
      <dgm:spPr/>
      <dgm:t>
        <a:bodyPr/>
        <a:lstStyle/>
        <a:p>
          <a:endParaRPr lang="en-US"/>
        </a:p>
      </dgm:t>
    </dgm:pt>
    <dgm:pt modelId="{E0643254-0952-400B-978F-E35D6DA9E730}">
      <dgm:prSet/>
      <dgm:spPr/>
      <dgm:t>
        <a:bodyPr/>
        <a:lstStyle/>
        <a:p>
          <a:r>
            <a:rPr lang="en-GB" dirty="0"/>
            <a:t>Q-Learning was built with only the theory in mind and without looking at any other code sources.</a:t>
          </a:r>
          <a:endParaRPr lang="en-US" dirty="0"/>
        </a:p>
      </dgm:t>
    </dgm:pt>
    <dgm:pt modelId="{D738AB85-164D-4595-BA96-8577F537DF37}" type="parTrans" cxnId="{26AD980C-CF46-493F-84CE-08F8BB628CD2}">
      <dgm:prSet/>
      <dgm:spPr/>
      <dgm:t>
        <a:bodyPr/>
        <a:lstStyle/>
        <a:p>
          <a:endParaRPr lang="en-US"/>
        </a:p>
      </dgm:t>
    </dgm:pt>
    <dgm:pt modelId="{811ADD4D-2F04-433B-97CF-E0D7753ADCC5}" type="sibTrans" cxnId="{26AD980C-CF46-493F-84CE-08F8BB628CD2}">
      <dgm:prSet/>
      <dgm:spPr/>
      <dgm:t>
        <a:bodyPr/>
        <a:lstStyle/>
        <a:p>
          <a:endParaRPr lang="en-US"/>
        </a:p>
      </dgm:t>
    </dgm:pt>
    <dgm:pt modelId="{49DE95A7-DBEB-4EC5-B87C-FF337C008AF6}" type="pres">
      <dgm:prSet presAssocID="{80AE8DAD-3564-467C-BFC4-1C6118FDE1E2}" presName="root" presStyleCnt="0">
        <dgm:presLayoutVars>
          <dgm:dir/>
          <dgm:resizeHandles val="exact"/>
        </dgm:presLayoutVars>
      </dgm:prSet>
      <dgm:spPr/>
    </dgm:pt>
    <dgm:pt modelId="{64F50962-3F29-4633-A172-09A117950202}" type="pres">
      <dgm:prSet presAssocID="{CA4E030B-8179-4310-81C0-08F904CC49FF}" presName="compNode" presStyleCnt="0"/>
      <dgm:spPr/>
    </dgm:pt>
    <dgm:pt modelId="{2C36810C-C5CD-42B2-9414-553F2194EB0D}" type="pres">
      <dgm:prSet presAssocID="{CA4E030B-8179-4310-81C0-08F904CC49FF}" presName="bgRect" presStyleLbl="bgShp" presStyleIdx="0" presStyleCnt="3"/>
      <dgm:spPr/>
    </dgm:pt>
    <dgm:pt modelId="{4A8C4346-0BDE-4478-9EAC-2D95F4E26BB8}" type="pres">
      <dgm:prSet presAssocID="{CA4E030B-8179-4310-81C0-08F904CC49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F23C9D8-1B65-4CB2-B8F0-0D21CD46A7E8}" type="pres">
      <dgm:prSet presAssocID="{CA4E030B-8179-4310-81C0-08F904CC49FF}" presName="spaceRect" presStyleCnt="0"/>
      <dgm:spPr/>
    </dgm:pt>
    <dgm:pt modelId="{DDE65FE2-EB06-4993-A26A-1586737B6D43}" type="pres">
      <dgm:prSet presAssocID="{CA4E030B-8179-4310-81C0-08F904CC49FF}" presName="parTx" presStyleLbl="revTx" presStyleIdx="0" presStyleCnt="3">
        <dgm:presLayoutVars>
          <dgm:chMax val="0"/>
          <dgm:chPref val="0"/>
        </dgm:presLayoutVars>
      </dgm:prSet>
      <dgm:spPr/>
    </dgm:pt>
    <dgm:pt modelId="{3B16C439-2506-4C1B-8C48-A3ADA59511ED}" type="pres">
      <dgm:prSet presAssocID="{A91478E0-7791-4E03-A6D3-292AD1E74AAB}" presName="sibTrans" presStyleCnt="0"/>
      <dgm:spPr/>
    </dgm:pt>
    <dgm:pt modelId="{733B4ED5-3DFD-4654-94D7-E8C8B830096E}" type="pres">
      <dgm:prSet presAssocID="{1EEC10E2-8019-4AC8-9EB9-BEB00990CAF5}" presName="compNode" presStyleCnt="0"/>
      <dgm:spPr/>
    </dgm:pt>
    <dgm:pt modelId="{B3FCD2E3-E98A-4ABA-A728-8A5721461922}" type="pres">
      <dgm:prSet presAssocID="{1EEC10E2-8019-4AC8-9EB9-BEB00990CAF5}" presName="bgRect" presStyleLbl="bgShp" presStyleIdx="1" presStyleCnt="3"/>
      <dgm:spPr/>
    </dgm:pt>
    <dgm:pt modelId="{B622456F-B5D4-4FCF-AA06-422E6464ED41}" type="pres">
      <dgm:prSet presAssocID="{1EEC10E2-8019-4AC8-9EB9-BEB00990CA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535D96-2E9D-4F2F-8515-13F49C54C82F}" type="pres">
      <dgm:prSet presAssocID="{1EEC10E2-8019-4AC8-9EB9-BEB00990CAF5}" presName="spaceRect" presStyleCnt="0"/>
      <dgm:spPr/>
    </dgm:pt>
    <dgm:pt modelId="{4CCF2E92-602C-4882-BF20-AE8D7530F9D6}" type="pres">
      <dgm:prSet presAssocID="{1EEC10E2-8019-4AC8-9EB9-BEB00990CAF5}" presName="parTx" presStyleLbl="revTx" presStyleIdx="1" presStyleCnt="3">
        <dgm:presLayoutVars>
          <dgm:chMax val="0"/>
          <dgm:chPref val="0"/>
        </dgm:presLayoutVars>
      </dgm:prSet>
      <dgm:spPr/>
    </dgm:pt>
    <dgm:pt modelId="{08C0E9E3-8F3B-41EF-BC3C-F5684379F611}" type="pres">
      <dgm:prSet presAssocID="{8AE097A1-5B16-4846-8B13-75F3F12B4DF7}" presName="sibTrans" presStyleCnt="0"/>
      <dgm:spPr/>
    </dgm:pt>
    <dgm:pt modelId="{DD393492-71D3-4B1B-8572-464E567A64FB}" type="pres">
      <dgm:prSet presAssocID="{E0643254-0952-400B-978F-E35D6DA9E730}" presName="compNode" presStyleCnt="0"/>
      <dgm:spPr/>
    </dgm:pt>
    <dgm:pt modelId="{67BE7497-B185-4FDA-9485-35DA6A10B639}" type="pres">
      <dgm:prSet presAssocID="{E0643254-0952-400B-978F-E35D6DA9E730}" presName="bgRect" presStyleLbl="bgShp" presStyleIdx="2" presStyleCnt="3"/>
      <dgm:spPr/>
    </dgm:pt>
    <dgm:pt modelId="{D7483CAA-57B0-4913-974F-194D83F521AC}" type="pres">
      <dgm:prSet presAssocID="{E0643254-0952-400B-978F-E35D6DA9E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77AF01-E2F9-42A5-86F3-42CA82ED0F1C}" type="pres">
      <dgm:prSet presAssocID="{E0643254-0952-400B-978F-E35D6DA9E730}" presName="spaceRect" presStyleCnt="0"/>
      <dgm:spPr/>
    </dgm:pt>
    <dgm:pt modelId="{0B7C5745-6FF1-43EE-8FC1-7E297DAD6EB2}" type="pres">
      <dgm:prSet presAssocID="{E0643254-0952-400B-978F-E35D6DA9E7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8DB800-1744-41D2-90C9-5B3D1F28136D}" type="presOf" srcId="{CA4E030B-8179-4310-81C0-08F904CC49FF}" destId="{DDE65FE2-EB06-4993-A26A-1586737B6D43}" srcOrd="0" destOrd="0" presId="urn:microsoft.com/office/officeart/2018/2/layout/IconVerticalSolidList"/>
    <dgm:cxn modelId="{8555C005-DA3F-464E-9784-F9FC8F99DC0E}" type="presOf" srcId="{1EEC10E2-8019-4AC8-9EB9-BEB00990CAF5}" destId="{4CCF2E92-602C-4882-BF20-AE8D7530F9D6}" srcOrd="0" destOrd="0" presId="urn:microsoft.com/office/officeart/2018/2/layout/IconVerticalSolidList"/>
    <dgm:cxn modelId="{26AD980C-CF46-493F-84CE-08F8BB628CD2}" srcId="{80AE8DAD-3564-467C-BFC4-1C6118FDE1E2}" destId="{E0643254-0952-400B-978F-E35D6DA9E730}" srcOrd="2" destOrd="0" parTransId="{D738AB85-164D-4595-BA96-8577F537DF37}" sibTransId="{811ADD4D-2F04-433B-97CF-E0D7753ADCC5}"/>
    <dgm:cxn modelId="{9B179A2C-29D1-4988-A2C1-7902B00345E2}" srcId="{80AE8DAD-3564-467C-BFC4-1C6118FDE1E2}" destId="{CA4E030B-8179-4310-81C0-08F904CC49FF}" srcOrd="0" destOrd="0" parTransId="{2EC17B85-3C30-48C1-905A-26D39245086B}" sibTransId="{A91478E0-7791-4E03-A6D3-292AD1E74AAB}"/>
    <dgm:cxn modelId="{DE5A0B2D-381B-4180-BE67-08502CF90779}" type="presOf" srcId="{E0643254-0952-400B-978F-E35D6DA9E730}" destId="{0B7C5745-6FF1-43EE-8FC1-7E297DAD6EB2}" srcOrd="0" destOrd="0" presId="urn:microsoft.com/office/officeart/2018/2/layout/IconVerticalSolidList"/>
    <dgm:cxn modelId="{BDD446C9-7640-4926-A22B-AED50D371B64}" type="presOf" srcId="{80AE8DAD-3564-467C-BFC4-1C6118FDE1E2}" destId="{49DE95A7-DBEB-4EC5-B87C-FF337C008AF6}" srcOrd="0" destOrd="0" presId="urn:microsoft.com/office/officeart/2018/2/layout/IconVerticalSolidList"/>
    <dgm:cxn modelId="{D77D39DF-6D86-41F1-9986-3400199D55D2}" srcId="{80AE8DAD-3564-467C-BFC4-1C6118FDE1E2}" destId="{1EEC10E2-8019-4AC8-9EB9-BEB00990CAF5}" srcOrd="1" destOrd="0" parTransId="{23D88AC9-C1E5-4BCF-A36D-4A37939BC55E}" sibTransId="{8AE097A1-5B16-4846-8B13-75F3F12B4DF7}"/>
    <dgm:cxn modelId="{41F763E5-E2E3-478D-98C3-A4A53F6F021F}" type="presParOf" srcId="{49DE95A7-DBEB-4EC5-B87C-FF337C008AF6}" destId="{64F50962-3F29-4633-A172-09A117950202}" srcOrd="0" destOrd="0" presId="urn:microsoft.com/office/officeart/2018/2/layout/IconVerticalSolidList"/>
    <dgm:cxn modelId="{3B08D78C-676B-4AFB-8082-A6BD9C35884D}" type="presParOf" srcId="{64F50962-3F29-4633-A172-09A117950202}" destId="{2C36810C-C5CD-42B2-9414-553F2194EB0D}" srcOrd="0" destOrd="0" presId="urn:microsoft.com/office/officeart/2018/2/layout/IconVerticalSolidList"/>
    <dgm:cxn modelId="{B9E626D8-4E81-4D3A-9273-840AE74C0413}" type="presParOf" srcId="{64F50962-3F29-4633-A172-09A117950202}" destId="{4A8C4346-0BDE-4478-9EAC-2D95F4E26BB8}" srcOrd="1" destOrd="0" presId="urn:microsoft.com/office/officeart/2018/2/layout/IconVerticalSolidList"/>
    <dgm:cxn modelId="{A2DE3EE1-066A-4E73-BCF5-A3A00526F31A}" type="presParOf" srcId="{64F50962-3F29-4633-A172-09A117950202}" destId="{BF23C9D8-1B65-4CB2-B8F0-0D21CD46A7E8}" srcOrd="2" destOrd="0" presId="urn:microsoft.com/office/officeart/2018/2/layout/IconVerticalSolidList"/>
    <dgm:cxn modelId="{3D9E282A-B75F-44DE-9266-52D2C1173352}" type="presParOf" srcId="{64F50962-3F29-4633-A172-09A117950202}" destId="{DDE65FE2-EB06-4993-A26A-1586737B6D43}" srcOrd="3" destOrd="0" presId="urn:microsoft.com/office/officeart/2018/2/layout/IconVerticalSolidList"/>
    <dgm:cxn modelId="{E798B8A2-766F-4C0C-8BF7-219BB8E015D6}" type="presParOf" srcId="{49DE95A7-DBEB-4EC5-B87C-FF337C008AF6}" destId="{3B16C439-2506-4C1B-8C48-A3ADA59511ED}" srcOrd="1" destOrd="0" presId="urn:microsoft.com/office/officeart/2018/2/layout/IconVerticalSolidList"/>
    <dgm:cxn modelId="{E93A2879-DAA0-477E-9205-9E1F0C9C57FF}" type="presParOf" srcId="{49DE95A7-DBEB-4EC5-B87C-FF337C008AF6}" destId="{733B4ED5-3DFD-4654-94D7-E8C8B830096E}" srcOrd="2" destOrd="0" presId="urn:microsoft.com/office/officeart/2018/2/layout/IconVerticalSolidList"/>
    <dgm:cxn modelId="{577805EB-CD0E-47FF-8ADB-10978E98E0CF}" type="presParOf" srcId="{733B4ED5-3DFD-4654-94D7-E8C8B830096E}" destId="{B3FCD2E3-E98A-4ABA-A728-8A5721461922}" srcOrd="0" destOrd="0" presId="urn:microsoft.com/office/officeart/2018/2/layout/IconVerticalSolidList"/>
    <dgm:cxn modelId="{F980218B-6F7A-404B-994E-7432C5974DCA}" type="presParOf" srcId="{733B4ED5-3DFD-4654-94D7-E8C8B830096E}" destId="{B622456F-B5D4-4FCF-AA06-422E6464ED41}" srcOrd="1" destOrd="0" presId="urn:microsoft.com/office/officeart/2018/2/layout/IconVerticalSolidList"/>
    <dgm:cxn modelId="{F7E04D67-CC1F-464D-8E9D-907DCB8996F8}" type="presParOf" srcId="{733B4ED5-3DFD-4654-94D7-E8C8B830096E}" destId="{B6535D96-2E9D-4F2F-8515-13F49C54C82F}" srcOrd="2" destOrd="0" presId="urn:microsoft.com/office/officeart/2018/2/layout/IconVerticalSolidList"/>
    <dgm:cxn modelId="{5B56CD6B-36C0-453A-B955-76B3E90C67E3}" type="presParOf" srcId="{733B4ED5-3DFD-4654-94D7-E8C8B830096E}" destId="{4CCF2E92-602C-4882-BF20-AE8D7530F9D6}" srcOrd="3" destOrd="0" presId="urn:microsoft.com/office/officeart/2018/2/layout/IconVerticalSolidList"/>
    <dgm:cxn modelId="{45E1FD83-FE74-44BE-BE3E-12CCE273CCBC}" type="presParOf" srcId="{49DE95A7-DBEB-4EC5-B87C-FF337C008AF6}" destId="{08C0E9E3-8F3B-41EF-BC3C-F5684379F611}" srcOrd="3" destOrd="0" presId="urn:microsoft.com/office/officeart/2018/2/layout/IconVerticalSolidList"/>
    <dgm:cxn modelId="{6258CC45-3359-43E5-A32B-BD90C258C197}" type="presParOf" srcId="{49DE95A7-DBEB-4EC5-B87C-FF337C008AF6}" destId="{DD393492-71D3-4B1B-8572-464E567A64FB}" srcOrd="4" destOrd="0" presId="urn:microsoft.com/office/officeart/2018/2/layout/IconVerticalSolidList"/>
    <dgm:cxn modelId="{379D3A47-5EA1-4268-A643-BEC171D9E931}" type="presParOf" srcId="{DD393492-71D3-4B1B-8572-464E567A64FB}" destId="{67BE7497-B185-4FDA-9485-35DA6A10B639}" srcOrd="0" destOrd="0" presId="urn:microsoft.com/office/officeart/2018/2/layout/IconVerticalSolidList"/>
    <dgm:cxn modelId="{F696FB9E-ED4F-4093-8ED8-922096048276}" type="presParOf" srcId="{DD393492-71D3-4B1B-8572-464E567A64FB}" destId="{D7483CAA-57B0-4913-974F-194D83F521AC}" srcOrd="1" destOrd="0" presId="urn:microsoft.com/office/officeart/2018/2/layout/IconVerticalSolidList"/>
    <dgm:cxn modelId="{0759D6F7-35C3-495D-9164-86C6C98CE803}" type="presParOf" srcId="{DD393492-71D3-4B1B-8572-464E567A64FB}" destId="{B577AF01-E2F9-42A5-86F3-42CA82ED0F1C}" srcOrd="2" destOrd="0" presId="urn:microsoft.com/office/officeart/2018/2/layout/IconVerticalSolidList"/>
    <dgm:cxn modelId="{5FBAAAE5-DDED-4199-A6DA-A0EBB7166D02}" type="presParOf" srcId="{DD393492-71D3-4B1B-8572-464E567A64FB}" destId="{0B7C5745-6FF1-43EE-8FC1-7E297DAD6E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78DC0-8C83-4547-95DB-99A1D8450ABC}">
      <dsp:nvSpPr>
        <dsp:cNvPr id="0" name=""/>
        <dsp:cNvSpPr/>
      </dsp:nvSpPr>
      <dsp:spPr>
        <a:xfrm>
          <a:off x="0" y="1080"/>
          <a:ext cx="6967728" cy="179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1 million updates to the Q-matrix = very high scores of above </a:t>
          </a:r>
          <a:r>
            <a:rPr lang="en-GB" sz="3200" b="1" kern="1200"/>
            <a:t>100,000</a:t>
          </a:r>
          <a:r>
            <a:rPr lang="en-GB" sz="3200" kern="1200"/>
            <a:t> easily. </a:t>
          </a:r>
          <a:endParaRPr lang="en-US" sz="3200" kern="1200"/>
        </a:p>
      </dsp:txBody>
      <dsp:txXfrm>
        <a:off x="87728" y="88808"/>
        <a:ext cx="6792272" cy="1621664"/>
      </dsp:txXfrm>
    </dsp:sp>
    <dsp:sp modelId="{7991A4CB-5F3B-6D41-809A-037B8154A684}">
      <dsp:nvSpPr>
        <dsp:cNvPr id="0" name=""/>
        <dsp:cNvSpPr/>
      </dsp:nvSpPr>
      <dsp:spPr>
        <a:xfrm>
          <a:off x="0" y="1890360"/>
          <a:ext cx="6967728" cy="1797120"/>
        </a:xfrm>
        <a:prstGeom prst="roundRect">
          <a:avLst/>
        </a:prstGeom>
        <a:solidFill>
          <a:schemeClr val="accent2">
            <a:hueOff val="777813"/>
            <a:satOff val="11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10 million updates = a </a:t>
          </a:r>
          <a:r>
            <a:rPr lang="en-GB" sz="3200" b="1" i="1" kern="1200" dirty="0"/>
            <a:t>perfect bird which never dies</a:t>
          </a:r>
          <a:r>
            <a:rPr lang="en-GB" sz="3200" kern="1200" dirty="0"/>
            <a:t>. </a:t>
          </a:r>
          <a:endParaRPr lang="en-US" sz="3200" kern="1200" dirty="0"/>
        </a:p>
      </dsp:txBody>
      <dsp:txXfrm>
        <a:off x="87728" y="1978088"/>
        <a:ext cx="6792272" cy="1621664"/>
      </dsp:txXfrm>
    </dsp:sp>
    <dsp:sp modelId="{4B3AFB0B-B93A-AC4F-B666-DBB649094D6F}">
      <dsp:nvSpPr>
        <dsp:cNvPr id="0" name=""/>
        <dsp:cNvSpPr/>
      </dsp:nvSpPr>
      <dsp:spPr>
        <a:xfrm>
          <a:off x="0" y="3779640"/>
          <a:ext cx="6967728" cy="1797120"/>
        </a:xfrm>
        <a:prstGeom prst="roundRect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Big training time: approx. </a:t>
          </a:r>
          <a:r>
            <a:rPr lang="en-GB" sz="3200" b="1" kern="1200"/>
            <a:t>30 min</a:t>
          </a:r>
          <a:r>
            <a:rPr lang="en-GB" sz="3200" kern="1200"/>
            <a:t> on our computers</a:t>
          </a:r>
          <a:endParaRPr lang="en-US" sz="3200" kern="1200"/>
        </a:p>
      </dsp:txBody>
      <dsp:txXfrm>
        <a:off x="87728" y="3867368"/>
        <a:ext cx="6792272" cy="162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0CF7B-BB3E-441C-B157-88F346F69E9D}">
      <dsp:nvSpPr>
        <dsp:cNvPr id="0" name=""/>
        <dsp:cNvSpPr/>
      </dsp:nvSpPr>
      <dsp:spPr>
        <a:xfrm>
          <a:off x="0" y="737006"/>
          <a:ext cx="10506456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7DE16-E81C-49B6-84A1-E143AA11C905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88FE-0CE5-46EA-BB80-4BC80A2727BC}">
      <dsp:nvSpPr>
        <dsp:cNvPr id="0" name=""/>
        <dsp:cNvSpPr/>
      </dsp:nvSpPr>
      <dsp:spPr>
        <a:xfrm>
          <a:off x="1571524" y="737006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Neuroevolution requires much lower storage and memory than Q-learning, which has to store big matrices.</a:t>
          </a:r>
          <a:endParaRPr lang="en-US" sz="2500" kern="1200" dirty="0"/>
        </a:p>
      </dsp:txBody>
      <dsp:txXfrm>
        <a:off x="1571524" y="737006"/>
        <a:ext cx="8934931" cy="1360627"/>
      </dsp:txXfrm>
    </dsp:sp>
    <dsp:sp modelId="{807E4997-5407-4D04-8966-0E8D0C4E85F6}">
      <dsp:nvSpPr>
        <dsp:cNvPr id="0" name=""/>
        <dsp:cNvSpPr/>
      </dsp:nvSpPr>
      <dsp:spPr>
        <a:xfrm>
          <a:off x="0" y="2437790"/>
          <a:ext cx="10506456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8DC43-CAF3-4CF5-876F-B4845A58C179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32F11-2801-4D27-875C-AFD5BFD71E9F}">
      <dsp:nvSpPr>
        <dsp:cNvPr id="0" name=""/>
        <dsp:cNvSpPr/>
      </dsp:nvSpPr>
      <dsp:spPr>
        <a:xfrm>
          <a:off x="1571524" y="2437790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Neuroevolution is much faster.</a:t>
          </a:r>
          <a:endParaRPr lang="en-US" sz="2500" kern="1200" dirty="0"/>
        </a:p>
      </dsp:txBody>
      <dsp:txXfrm>
        <a:off x="1571524" y="2437790"/>
        <a:ext cx="8934931" cy="1360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6810C-C5CD-42B2-9414-553F2194EB0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C4346-0BDE-4478-9EAC-2D95F4E26BB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5FE2-EB06-4993-A26A-1586737B6D43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Implemented the game in JavaScript from scratch.</a:t>
          </a:r>
          <a:endParaRPr lang="en-US" sz="2200" kern="1200" dirty="0"/>
        </a:p>
      </dsp:txBody>
      <dsp:txXfrm>
        <a:off x="1819120" y="673"/>
        <a:ext cx="4545103" cy="1574995"/>
      </dsp:txXfrm>
    </dsp:sp>
    <dsp:sp modelId="{B3FCD2E3-E98A-4ABA-A728-8A572146192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2456F-B5D4-4FCF-AA06-422E6464ED41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F2E92-602C-4882-BF20-AE8D7530F9D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Implemented both algorithms without the aid of any external library.</a:t>
          </a:r>
          <a:endParaRPr lang="en-US" sz="2200" kern="1200" dirty="0"/>
        </a:p>
      </dsp:txBody>
      <dsp:txXfrm>
        <a:off x="1819120" y="1969418"/>
        <a:ext cx="4545103" cy="1574995"/>
      </dsp:txXfrm>
    </dsp:sp>
    <dsp:sp modelId="{67BE7497-B185-4FDA-9485-35DA6A10B63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83CAA-57B0-4913-974F-194D83F521AC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C5745-6FF1-43EE-8FC1-7E297DAD6EB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Q-Learning was built with only the theory in mind and without looking at any other code sources.</a:t>
          </a:r>
          <a:endParaRPr lang="en-US" sz="2200" kern="1200" dirty="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0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3327D-39B3-4D11-A479-F8613EDD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2" r="1915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F8CE-1FE1-9D47-AB13-138B1D80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FR" sz="4100" b="0" dirty="0">
                <a:latin typeface="Century Schoolbook" panose="02040604050505020304" pitchFamily="18" charset="0"/>
                <a:cs typeface="Bangla MN" pitchFamily="2" charset="0"/>
              </a:rPr>
              <a:t>Reinforcement Learning,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1CE4-0499-B544-86BB-7CE52219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FR" sz="2000" dirty="0">
                <a:latin typeface="Century Schoolbook" panose="02040604050505020304" pitchFamily="18" charset="0"/>
              </a:rPr>
              <a:t>Guruprerana Shabadi &amp; Luca Bonengel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CSE204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4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BC91F-FD44-B642-A829-30931C690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/>
          <a:stretch/>
        </p:blipFill>
        <p:spPr bwMode="auto">
          <a:xfrm>
            <a:off x="542799" y="352233"/>
            <a:ext cx="11360458" cy="59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3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7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32705-DACF-8446-AA9B-9BE8FD4C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FR" sz="2800" dirty="0">
                <a:latin typeface="Century Schoolbook" panose="02040604050505020304" pitchFamily="18" charset="0"/>
              </a:rPr>
              <a:t>Inputs to use</a:t>
            </a:r>
          </a:p>
        </p:txBody>
      </p:sp>
      <p:sp>
        <p:nvSpPr>
          <p:cNvPr id="3098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BF4C-348A-F041-8D05-D69DA5D3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39928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GB" sz="1600" b="1" dirty="0">
                <a:latin typeface="Century Schoolbook" panose="02040604050505020304" pitchFamily="18" charset="0"/>
              </a:rPr>
              <a:t>Variant 1</a:t>
            </a:r>
            <a:r>
              <a:rPr lang="en-GB" sz="1600" dirty="0">
                <a:latin typeface="Century Schoolbook" panose="02040604050505020304" pitchFamily="18" charset="0"/>
              </a:rPr>
              <a:t>: y-coordinate of the bird, vertical distance to the next obstacle (pipe), and horizontal distance to the next obstacle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600" b="1" dirty="0">
                <a:latin typeface="Century Schoolbook" panose="02040604050505020304" pitchFamily="18" charset="0"/>
              </a:rPr>
              <a:t>Variant 2</a:t>
            </a:r>
            <a:r>
              <a:rPr lang="en-GB" sz="1600" dirty="0">
                <a:latin typeface="Century Schoolbook" panose="02040604050505020304" pitchFamily="18" charset="0"/>
              </a:rPr>
              <a:t>: </a:t>
            </a:r>
            <a:r>
              <a:rPr lang="en-GB" sz="1600" dirty="0">
                <a:solidFill>
                  <a:srgbClr val="C00000"/>
                </a:solidFill>
                <a:latin typeface="Century Schoolbook" panose="02040604050505020304" pitchFamily="18" charset="0"/>
              </a:rPr>
              <a:t>y-coordinate of the bird, and y-coordinate of the next obstacle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600" b="1" dirty="0">
                <a:latin typeface="Century Schoolbook" panose="02040604050505020304" pitchFamily="18" charset="0"/>
              </a:rPr>
              <a:t>Variant 3</a:t>
            </a:r>
            <a:r>
              <a:rPr lang="en-GB" sz="1600" dirty="0">
                <a:latin typeface="Century Schoolbook" panose="02040604050505020304" pitchFamily="18" charset="0"/>
              </a:rPr>
              <a:t>: y-coordinate of the bird, horizontal distance to the next obstacle, and y-coordinate of the next obstacle</a:t>
            </a:r>
            <a:endParaRPr lang="en-FR" sz="1600" dirty="0">
              <a:latin typeface="Century Schoolbook" panose="020406040505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8AB149-7DA3-2E44-B91C-91D0BD9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0106" y="841248"/>
            <a:ext cx="6884164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5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8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D4AF4-BC5C-0E4B-AE03-BDB4B530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FR" sz="2800" dirty="0">
                <a:latin typeface="Century Schoolbook" panose="02040604050505020304" pitchFamily="18" charset="0"/>
              </a:rPr>
              <a:t>Comparison of learning rates</a:t>
            </a:r>
          </a:p>
        </p:txBody>
      </p:sp>
      <p:sp>
        <p:nvSpPr>
          <p:cNvPr id="4109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0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53BA99-A328-4F4D-9154-89A6BE7D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857119"/>
            <a:ext cx="6922008" cy="52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416AE286-743A-484E-9B8C-FEC05B3F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2" y="3011919"/>
            <a:ext cx="3746563" cy="966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AB571-730B-F348-A8C8-3EAF6047B136}"/>
              </a:ext>
            </a:extLst>
          </p:cNvPr>
          <p:cNvSpPr txBox="1"/>
          <p:nvPr/>
        </p:nvSpPr>
        <p:spPr>
          <a:xfrm>
            <a:off x="613798" y="4414838"/>
            <a:ext cx="365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>
                <a:latin typeface="Century Schoolbook" panose="02040604050505020304" pitchFamily="18" charset="0"/>
              </a:rPr>
              <a:t>Constant works better.</a:t>
            </a:r>
          </a:p>
        </p:txBody>
      </p:sp>
    </p:spTree>
    <p:extLst>
      <p:ext uri="{BB962C8B-B14F-4D97-AF65-F5344CB8AC3E}">
        <p14:creationId xmlns:p14="http://schemas.microsoft.com/office/powerpoint/2010/main" val="272786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091C5-B6CF-D94D-8CFB-B07DE1FB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FR" sz="3600">
                <a:latin typeface="Century Schoolbook" panose="02040604050505020304" pitchFamily="18" charset="0"/>
              </a:rPr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DD9948-9AB1-4CCF-B77A-2C33E18E8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72787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6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6A8-D8D3-B74E-9EC4-227C3F7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R" sz="3800" dirty="0">
                <a:latin typeface="Century Schoolbook" panose="02040604050505020304" pitchFamily="18" charset="0"/>
              </a:rPr>
              <a:t>III. Algorithm 2: </a:t>
            </a:r>
            <a:r>
              <a:rPr lang="en-FR" sz="3800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  <a:endParaRPr lang="en-FR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4C18-1C9F-7043-A224-754C8BD3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</a:t>
            </a:r>
            <a:r>
              <a:rPr lang="en-GB" dirty="0">
                <a:latin typeface="Century Schoolbook" panose="02040604050505020304" pitchFamily="18" charset="0"/>
              </a:rPr>
              <a:t> is a machine learning technique that applies evolutionary algorithms to construct neural networks.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Population of neural networks evolves in order to find a network that solves the given task.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1 neural network for 1 bird.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First generation: weights initialised with random values in [-1, 1].</a:t>
            </a:r>
          </a:p>
          <a:p>
            <a:endParaRPr lang="en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C713-901B-BF44-8018-5B8D7DCA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FR" sz="3400" dirty="0">
                <a:latin typeface="Century Schoolbook" panose="02040604050505020304" pitchFamily="18" charset="0"/>
              </a:rPr>
              <a:t>Generation of the next populations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21705F-24E0-4139-A325-EE3E333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700" b="1" dirty="0">
                <a:latin typeface="Century Schoolbook" panose="02040604050505020304" pitchFamily="18" charset="0"/>
              </a:rPr>
              <a:t>Elitism</a:t>
            </a:r>
            <a:r>
              <a:rPr lang="en-GB" sz="1700" dirty="0">
                <a:latin typeface="Century Schoolbook" panose="02040604050505020304" pitchFamily="18" charset="0"/>
              </a:rPr>
              <a:t> (selection) consists in keeping the best neural networks as they are. These birds automatically survive to the next generation.</a:t>
            </a:r>
          </a:p>
          <a:p>
            <a:r>
              <a:rPr lang="en-GB" sz="1700" b="1" dirty="0">
                <a:latin typeface="Century Schoolbook" panose="02040604050505020304" pitchFamily="18" charset="0"/>
              </a:rPr>
              <a:t>Crossovers</a:t>
            </a:r>
            <a:r>
              <a:rPr lang="en-GB" sz="1700" i="1" dirty="0">
                <a:latin typeface="Century Schoolbook" panose="02040604050505020304" pitchFamily="18" charset="0"/>
              </a:rPr>
              <a:t> </a:t>
            </a:r>
            <a:r>
              <a:rPr lang="en-GB" sz="1700" dirty="0">
                <a:latin typeface="Century Schoolbook" panose="02040604050505020304" pitchFamily="18" charset="0"/>
              </a:rPr>
              <a:t>are created by mixing the neural networks of a pair of well performing parents and adding some mutations (slightly changing some weights).</a:t>
            </a:r>
          </a:p>
          <a:p>
            <a:r>
              <a:rPr lang="en-GB" sz="1700" b="1" dirty="0">
                <a:latin typeface="Century Schoolbook" panose="02040604050505020304" pitchFamily="18" charset="0"/>
              </a:rPr>
              <a:t>New random neural networks </a:t>
            </a:r>
            <a:r>
              <a:rPr lang="en-GB" sz="1700" dirty="0">
                <a:latin typeface="Century Schoolbook" panose="02040604050505020304" pitchFamily="18" charset="0"/>
              </a:rPr>
              <a:t>are also generated.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1972D-853A-E648-B111-7BBC853B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97" y="1246997"/>
            <a:ext cx="6440424" cy="3413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8136A-A47A-E149-A798-2ADFDCC41D9E}"/>
              </a:ext>
            </a:extLst>
          </p:cNvPr>
          <p:cNvSpPr txBox="1"/>
          <p:nvPr/>
        </p:nvSpPr>
        <p:spPr>
          <a:xfrm>
            <a:off x="5008528" y="4596021"/>
            <a:ext cx="709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u="sng" dirty="0">
                <a:latin typeface="Century Schoolbook" panose="02040604050505020304" pitchFamily="18" charset="0"/>
              </a:rPr>
              <a:t>Methods for creating the neural networks of the next generations </a:t>
            </a:r>
            <a:endParaRPr lang="en-FR" u="sng" dirty="0"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94EC4-6E70-1542-9146-83EFEF8F0A1C}"/>
              </a:ext>
            </a:extLst>
          </p:cNvPr>
          <p:cNvSpPr txBox="1"/>
          <p:nvPr/>
        </p:nvSpPr>
        <p:spPr>
          <a:xfrm>
            <a:off x="5095964" y="5417318"/>
            <a:ext cx="681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>
                <a:latin typeface="Century Schoolbook" panose="02040604050505020304" pitchFamily="18" charset="0"/>
              </a:rPr>
              <a:t>Many other ways </a:t>
            </a:r>
            <a:r>
              <a:rPr lang="en-FR" dirty="0">
                <a:latin typeface="Century Schoolbook" panose="02040604050505020304" pitchFamily="18" charset="0"/>
              </a:rPr>
              <a:t>of creating neural networks for the next generation</a:t>
            </a:r>
            <a:r>
              <a:rPr lang="en-FR" dirty="0">
                <a:latin typeface="Century Schoolbook" panose="02040604050505020304" pitchFamily="18" charset="0"/>
                <a:sym typeface="Wingdings" pitchFamily="2" charset="2"/>
              </a:rPr>
              <a:t> (e.g. slighty mutating a good performing one)</a:t>
            </a:r>
            <a:endParaRPr lang="en-FR" dirty="0"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F8503-1B76-E044-AAD4-91D0C1012DD3}"/>
              </a:ext>
            </a:extLst>
          </p:cNvPr>
          <p:cNvSpPr txBox="1"/>
          <p:nvPr/>
        </p:nvSpPr>
        <p:spPr>
          <a:xfrm>
            <a:off x="5147309" y="668278"/>
            <a:ext cx="1428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Schoolbook" panose="02040604050505020304" pitchFamily="18" charset="0"/>
              </a:rPr>
              <a:t>G</a:t>
            </a:r>
            <a:r>
              <a:rPr lang="en-FR" sz="1500" dirty="0">
                <a:latin typeface="Century Schoolbook" panose="02040604050505020304" pitchFamily="18" charset="0"/>
              </a:rPr>
              <a:t>eneration </a:t>
            </a:r>
            <a:r>
              <a:rPr lang="en-FR" sz="1500" i="1" dirty="0">
                <a:latin typeface="Century Schoolbook" panose="02040604050505020304" pitchFamily="18" charset="0"/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4AF89-8750-0E4F-9EB1-F3596639F9A4}"/>
              </a:ext>
            </a:extLst>
          </p:cNvPr>
          <p:cNvSpPr txBox="1"/>
          <p:nvPr/>
        </p:nvSpPr>
        <p:spPr>
          <a:xfrm>
            <a:off x="6898004" y="662259"/>
            <a:ext cx="1657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Schoolbook" panose="02040604050505020304" pitchFamily="18" charset="0"/>
              </a:rPr>
              <a:t>G</a:t>
            </a:r>
            <a:r>
              <a:rPr lang="en-FR" sz="1500" dirty="0">
                <a:latin typeface="Century Schoolbook" panose="02040604050505020304" pitchFamily="18" charset="0"/>
              </a:rPr>
              <a:t>eneration </a:t>
            </a:r>
            <a:r>
              <a:rPr lang="en-FR" sz="1500" i="1" dirty="0">
                <a:latin typeface="Century Schoolbook" panose="02040604050505020304" pitchFamily="18" charset="0"/>
              </a:rPr>
              <a:t>k+1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81D98A-8D06-4A4B-BAE2-B87F6879E4E3}"/>
              </a:ext>
            </a:extLst>
          </p:cNvPr>
          <p:cNvCxnSpPr/>
          <p:nvPr/>
        </p:nvCxnSpPr>
        <p:spPr>
          <a:xfrm>
            <a:off x="5861684" y="991443"/>
            <a:ext cx="0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CBB01-54F5-F04A-AF6B-C0DE50304F01}"/>
              </a:ext>
            </a:extLst>
          </p:cNvPr>
          <p:cNvCxnSpPr/>
          <p:nvPr/>
        </p:nvCxnSpPr>
        <p:spPr>
          <a:xfrm>
            <a:off x="7726679" y="995426"/>
            <a:ext cx="0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1576-2D54-064E-B141-CBCFC04A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FR" sz="3400">
                <a:latin typeface="Century Schoolbook" panose="02040604050505020304" pitchFamily="18" charset="0"/>
              </a:rPr>
              <a:t>What proportions should we use?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16CF-D2AC-7648-A120-FFE40D1C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08576" cy="3492868"/>
          </a:xfrm>
        </p:spPr>
        <p:txBody>
          <a:bodyPr>
            <a:normAutofit/>
          </a:bodyPr>
          <a:lstStyle/>
          <a:p>
            <a:r>
              <a:rPr lang="en-FR" sz="2200" dirty="0">
                <a:latin typeface="Century Schoolbook" panose="02040604050505020304" pitchFamily="18" charset="0"/>
              </a:rPr>
              <a:t>E: elitism proportion</a:t>
            </a:r>
          </a:p>
          <a:p>
            <a:r>
              <a:rPr lang="en-FR" sz="2200" dirty="0">
                <a:latin typeface="Century Schoolbook" panose="02040604050505020304" pitchFamily="18" charset="0"/>
              </a:rPr>
              <a:t>R: random networks proportion</a:t>
            </a:r>
          </a:p>
          <a:p>
            <a:r>
              <a:rPr lang="en-FR" sz="2200" dirty="0">
                <a:latin typeface="Century Schoolbook" panose="02040604050505020304" pitchFamily="18" charset="0"/>
              </a:rPr>
              <a:t>B: breeding proportion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29958AA-78E4-224F-A493-F2906624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75984"/>
            <a:ext cx="6440424" cy="42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A3A8F-512B-8A40-93C7-49747ECA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Fixing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668A-D5D9-084B-A2D1-A229404B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163" y="928116"/>
            <a:ext cx="678656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R" sz="2000" dirty="0">
                <a:latin typeface="Century Schoolbook" panose="02040604050505020304" pitchFamily="18" charset="0"/>
              </a:rPr>
              <a:t>We fix the following parameters for the following slides: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20% elitism,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20% of new random birds,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60% of breeding and additional random mutations.</a:t>
            </a:r>
          </a:p>
        </p:txBody>
      </p:sp>
    </p:spTree>
    <p:extLst>
      <p:ext uri="{BB962C8B-B14F-4D97-AF65-F5344CB8AC3E}">
        <p14:creationId xmlns:p14="http://schemas.microsoft.com/office/powerpoint/2010/main" val="411138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580AF-FCB4-6E48-85B2-5D41761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15" y="310343"/>
            <a:ext cx="838477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Century Schoolbook" panose="02040604050505020304" pitchFamily="18" charset="0"/>
              </a:rPr>
              <a:t>The importance of randomness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6DC180B-2F77-694E-8085-35AA19FE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243086"/>
            <a:ext cx="5596128" cy="388930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D49699B-2302-B64A-AB9B-3F6E89C5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264071"/>
            <a:ext cx="5596128" cy="3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98D10-24D5-9E40-9A0E-2A703ED2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Neural network structure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2D2CB5-33BD-4541-8952-0B664259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327028"/>
            <a:ext cx="5596128" cy="372142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1567F95-AE4C-EE44-A9AC-9BCE9928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362004"/>
            <a:ext cx="5596128" cy="3651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4546F-4A36-FE40-8662-25EED0D9950E}"/>
              </a:ext>
            </a:extLst>
          </p:cNvPr>
          <p:cNvSpPr txBox="1"/>
          <p:nvPr/>
        </p:nvSpPr>
        <p:spPr>
          <a:xfrm>
            <a:off x="7893941" y="601347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entury Schoolbook" panose="02040604050505020304" pitchFamily="18" charset="0"/>
              </a:rPr>
              <a:t>(1 hidden layer)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A9D1C-1338-9A46-90EC-0C2B64F57DF1}"/>
              </a:ext>
            </a:extLst>
          </p:cNvPr>
          <p:cNvSpPr txBox="1"/>
          <p:nvPr/>
        </p:nvSpPr>
        <p:spPr>
          <a:xfrm>
            <a:off x="912640" y="6013476"/>
            <a:ext cx="4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entury Schoolbook" panose="02040604050505020304" pitchFamily="18" charset="0"/>
              </a:rPr>
              <a:t>(all hidden layers contain 3 nodes)</a:t>
            </a:r>
          </a:p>
        </p:txBody>
      </p:sp>
    </p:spTree>
    <p:extLst>
      <p:ext uri="{BB962C8B-B14F-4D97-AF65-F5344CB8AC3E}">
        <p14:creationId xmlns:p14="http://schemas.microsoft.com/office/powerpoint/2010/main" val="3497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A08D8-7D41-7E49-94F9-686FEBD78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7" name="Rectangle 4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5065-A566-2446-9077-A23BBB68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2252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GitHub repository: 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lucabonengel</a:t>
            </a:r>
            <a:r>
              <a:rPr lang="en-US" sz="3600" dirty="0"/>
              <a:t>/</a:t>
            </a:r>
            <a:r>
              <a:rPr lang="en-US" sz="3600" dirty="0" err="1"/>
              <a:t>FlappyProject</a:t>
            </a:r>
            <a:endParaRPr lang="en-US" sz="36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BF86C-462F-014A-A633-669EF011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IV. Comparison of the two algorithms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8218515-B773-44ED-987A-626EA4920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8171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85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BFDB2-1644-7B48-A004-7E1B2DD9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FR" sz="3700" dirty="0">
                <a:latin typeface="Century Schoolbook" panose="02040604050505020304" pitchFamily="18" charset="0"/>
              </a:rPr>
              <a:t>Some achievements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024D445-2174-4863-A440-35D577C2A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8083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9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0F84-99C3-334E-ACBA-88D24055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43" y="577215"/>
            <a:ext cx="10168128" cy="1179576"/>
          </a:xfrm>
        </p:spPr>
        <p:txBody>
          <a:bodyPr/>
          <a:lstStyle/>
          <a:p>
            <a:r>
              <a:rPr lang="en-FR" dirty="0">
                <a:latin typeface="Century Schoolbook" panose="020406040505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3045-4439-5F4A-AFA6-823E7660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18" y="2420874"/>
            <a:ext cx="10760964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entury Schoolbook" panose="02040604050505020304" pitchFamily="18" charset="0"/>
              </a:rPr>
              <a:t>Neuroevolution:</a:t>
            </a:r>
            <a:endParaRPr lang="en-GB" sz="1400" dirty="0">
              <a:latin typeface="Century Schoolbook" panose="02040604050505020304" pitchFamily="18" charset="0"/>
            </a:endParaRPr>
          </a:p>
          <a:p>
            <a:pPr marL="457200" indent="-457200"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The concept of Neuroevolution: </a:t>
            </a:r>
            <a:r>
              <a:rPr lang="en-GB" sz="1600" dirty="0" err="1">
                <a:latin typeface="Century Schoolbook" panose="02040604050505020304" pitchFamily="18" charset="0"/>
              </a:rPr>
              <a:t>Scholarpedia</a:t>
            </a:r>
            <a:r>
              <a:rPr lang="en-GB" sz="1600" dirty="0">
                <a:latin typeface="Century Schoolbook" panose="020406040505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 for the structure of the algorithm (some code come from this repository): [</a:t>
            </a:r>
            <a:r>
              <a:rPr lang="en-GB" sz="1600" dirty="0" err="1">
                <a:latin typeface="Century Schoolbook" panose="02040604050505020304" pitchFamily="18" charset="0"/>
              </a:rPr>
              <a:t>xviniette's</a:t>
            </a:r>
            <a:r>
              <a:rPr lang="en-GB" sz="1600" dirty="0">
                <a:latin typeface="Century Schoolbook" panose="02040604050505020304" pitchFamily="18" charset="0"/>
              </a:rPr>
              <a:t> repository]</a:t>
            </a:r>
          </a:p>
          <a:p>
            <a:pPr marL="457200" indent="-457200"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Inspiration, similar project: [</a:t>
            </a:r>
            <a:r>
              <a:rPr lang="en-GB" sz="1600" dirty="0" err="1">
                <a:latin typeface="Century Schoolbook" panose="02040604050505020304" pitchFamily="18" charset="0"/>
              </a:rPr>
              <a:t>kishorliv's</a:t>
            </a:r>
            <a:r>
              <a:rPr lang="en-GB" sz="1600" dirty="0">
                <a:latin typeface="Century Schoolbook" panose="02040604050505020304" pitchFamily="18" charset="0"/>
              </a:rPr>
              <a:t> repository]</a:t>
            </a:r>
          </a:p>
          <a:p>
            <a:pPr marL="0" indent="0">
              <a:buNone/>
            </a:pPr>
            <a:r>
              <a:rPr lang="en-GB" sz="2000" b="1" dirty="0">
                <a:latin typeface="Century Schoolbook" panose="02040604050505020304" pitchFamily="18" charset="0"/>
              </a:rPr>
              <a:t>Q-Learning:</a:t>
            </a:r>
            <a:endParaRPr lang="en-GB" sz="1400" dirty="0">
              <a:latin typeface="Century Schoolbook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Convergence of Q-learning: [Watkins and Dayan in 1992]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Q-learning applied to flappy bird: [Moritz Ebeling-Rump, Manfred Kao, Zachary Hervieux-Moore]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 for discretization: [</a:t>
            </a:r>
            <a:r>
              <a:rPr lang="en-GB" sz="1600" dirty="0" err="1">
                <a:latin typeface="Century Schoolbook" panose="02040604050505020304" pitchFamily="18" charset="0"/>
              </a:rPr>
              <a:t>Cihan</a:t>
            </a:r>
            <a:r>
              <a:rPr lang="en-GB" sz="1600" dirty="0">
                <a:latin typeface="Century Schoolbook" panose="02040604050505020304" pitchFamily="18" charset="0"/>
              </a:rPr>
              <a:t> Ceyhan's repository]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 for restoring game states for training: [kyokin78's repository]</a:t>
            </a:r>
            <a:endParaRPr lang="en-FR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573B-C011-354C-A78B-14B2048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FR" sz="5200" dirty="0">
                <a:latin typeface="Century Schoolbook" panose="02040604050505020304" pitchFamily="18" charset="0"/>
              </a:rPr>
              <a:t>Outline of the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F885-8A52-814E-B7A6-0F0DDA2CE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8" r="31731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1AC5-E5A1-3243-AEA9-0AA88825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5"/>
            <a:ext cx="6272784" cy="3078099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The game, Flappy Bird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1: </a:t>
            </a:r>
            <a:r>
              <a:rPr lang="en-FR" sz="1700" dirty="0">
                <a:solidFill>
                  <a:srgbClr val="0070C0"/>
                </a:solidFill>
                <a:latin typeface="Century Schoolbook" panose="02040604050505020304" pitchFamily="18" charset="0"/>
              </a:rPr>
              <a:t>Q-learning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2: </a:t>
            </a:r>
            <a:r>
              <a:rPr lang="en-FR" sz="1700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Comparison of the two algorithms</a:t>
            </a:r>
          </a:p>
        </p:txBody>
      </p:sp>
    </p:spTree>
    <p:extLst>
      <p:ext uri="{BB962C8B-B14F-4D97-AF65-F5344CB8AC3E}">
        <p14:creationId xmlns:p14="http://schemas.microsoft.com/office/powerpoint/2010/main" val="10797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7BBE-CCEE-B64C-B8B5-981272A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FR" sz="3600" dirty="0">
                <a:latin typeface="Century Schoolbook" panose="02040604050505020304" pitchFamily="18" charset="0"/>
              </a:rPr>
              <a:t>I. The game, 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7C96-0C06-E145-AB03-613F61C4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FR" sz="1800">
                <a:latin typeface="Century Schoolbook" panose="02040604050505020304" pitchFamily="18" charset="0"/>
              </a:rPr>
              <a:t>An (in)famous game consisting in </a:t>
            </a:r>
            <a:r>
              <a:rPr lang="en-GB" sz="1800">
                <a:latin typeface="Century Schoolbook" panose="02040604050505020304" pitchFamily="18" charset="0"/>
              </a:rPr>
              <a:t>controlling a bird, attempting to fly between columns of green pipes without hitting them</a:t>
            </a:r>
          </a:p>
          <a:p>
            <a:r>
              <a:rPr lang="en-GB" sz="1800">
                <a:latin typeface="Century Schoolbook" panose="02040604050505020304" pitchFamily="18" charset="0"/>
              </a:rPr>
              <a:t>Game project in CSE104</a:t>
            </a:r>
            <a:endParaRPr lang="en-FR" sz="1800">
              <a:latin typeface="Century Schoolbook" panose="02040604050505020304" pitchFamily="18" charset="0"/>
            </a:endParaRPr>
          </a:p>
        </p:txBody>
      </p:sp>
      <p:pic>
        <p:nvPicPr>
          <p:cNvPr id="7" name="Picture 6" descr="A picture containing text, stationary, writing implement, bedroom&#10;&#10;Description automatically generated">
            <a:extLst>
              <a:ext uri="{FF2B5EF4-FFF2-40B4-BE49-F238E27FC236}">
                <a16:creationId xmlns:a16="http://schemas.microsoft.com/office/drawing/2014/main" id="{6BE5A801-25C2-6F49-86A4-688970106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62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BE7F-ABDF-5340-8EFE-472A072C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FR" sz="3300" dirty="0">
                <a:latin typeface="Century Schoolbook" panose="02040604050505020304" pitchFamily="18" charset="0"/>
              </a:rPr>
              <a:t>II. Algorithm 1: </a:t>
            </a:r>
            <a:r>
              <a:rPr lang="en-FR" sz="3300" dirty="0">
                <a:solidFill>
                  <a:srgbClr val="C00000"/>
                </a:solidFill>
                <a:latin typeface="Century Schoolbook" panose="02040604050505020304" pitchFamily="18" charset="0"/>
              </a:rPr>
              <a:t>Q-learning algorithm</a:t>
            </a:r>
            <a:endParaRPr lang="en-FR" sz="33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D91-C24E-2B4C-801A-EF356C3F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FR" sz="1800" dirty="0">
                <a:latin typeface="Century Schoolbook" panose="02040604050505020304" pitchFamily="18" charset="0"/>
              </a:rPr>
              <a:t>Simple model requiring no information about the environment</a:t>
            </a:r>
          </a:p>
          <a:p>
            <a:r>
              <a:rPr lang="en-FR" sz="1800" dirty="0">
                <a:latin typeface="Century Schoolbook" panose="02040604050505020304" pitchFamily="18" charset="0"/>
              </a:rPr>
              <a:t>Gradually build up the Q-Matrix at each instance of the gameplay</a:t>
            </a:r>
          </a:p>
          <a:p>
            <a:r>
              <a:rPr lang="en-FR" sz="1800" dirty="0">
                <a:solidFill>
                  <a:srgbClr val="C00000"/>
                </a:solidFill>
                <a:latin typeface="Century Schoolbook" panose="02040604050505020304" pitchFamily="18" charset="0"/>
              </a:rPr>
              <a:t>Maximising cumulative rewards:</a:t>
            </a:r>
            <a:r>
              <a:rPr lang="en-FR" sz="1800" dirty="0">
                <a:latin typeface="Century Schoolbook" panose="02040604050505020304" pitchFamily="18" charset="0"/>
              </a:rPr>
              <a:t> each value in matrix represents expected reward given a state and action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DDF2027C-305F-D946-A94B-58D207FD5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52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C770C-BA70-3C4F-83B1-5DB2F1AF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99" y="2535386"/>
            <a:ext cx="2574798" cy="42913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F77CAAE-68A7-1040-907B-8AC43AFC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37" y="3513192"/>
            <a:ext cx="4077123" cy="90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B3B92-78E3-D34D-9851-DCE67C09F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3" y="4751633"/>
            <a:ext cx="11107373" cy="1281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E2ABA-3F07-314A-9E34-56EC8553515C}"/>
              </a:ext>
            </a:extLst>
          </p:cNvPr>
          <p:cNvSpPr txBox="1"/>
          <p:nvPr/>
        </p:nvSpPr>
        <p:spPr>
          <a:xfrm>
            <a:off x="771525" y="728663"/>
            <a:ext cx="9801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4500" b="1" dirty="0">
                <a:latin typeface="Century Schoolbook" panose="02040604050505020304" pitchFamily="18" charset="0"/>
              </a:rPr>
              <a:t>The update equation</a:t>
            </a:r>
          </a:p>
        </p:txBody>
      </p:sp>
    </p:spTree>
    <p:extLst>
      <p:ext uri="{BB962C8B-B14F-4D97-AF65-F5344CB8AC3E}">
        <p14:creationId xmlns:p14="http://schemas.microsoft.com/office/powerpoint/2010/main" val="21123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CA64-7081-3B4C-9F4F-6DCFC13C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8" y="529864"/>
            <a:ext cx="10168128" cy="1179576"/>
          </a:xfrm>
        </p:spPr>
        <p:txBody>
          <a:bodyPr/>
          <a:lstStyle/>
          <a:p>
            <a:r>
              <a:rPr lang="en-FR" dirty="0">
                <a:latin typeface="Century Schoolbook" panose="02040604050505020304" pitchFamily="18" charset="0"/>
              </a:rPr>
              <a:t>The set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342C-9D81-BA4E-9119-E003E108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8" y="2202242"/>
            <a:ext cx="6084229" cy="3694176"/>
          </a:xfrm>
        </p:spPr>
        <p:txBody>
          <a:bodyPr/>
          <a:lstStyle/>
          <a:p>
            <a:pPr marL="0" indent="0">
              <a:buNone/>
            </a:pPr>
            <a:r>
              <a:rPr lang="en-FR" dirty="0">
                <a:latin typeface="Century Schoolbook" panose="02040604050505020304" pitchFamily="18" charset="0"/>
              </a:rPr>
              <a:t>Optimal inputs:</a:t>
            </a:r>
          </a:p>
          <a:p>
            <a:r>
              <a:rPr lang="en-FR" i="1" dirty="0">
                <a:latin typeface="Century Schoolbook" panose="02040604050505020304" pitchFamily="18" charset="0"/>
              </a:rPr>
              <a:t>y-</a:t>
            </a:r>
            <a:r>
              <a:rPr lang="en-FR" dirty="0">
                <a:latin typeface="Century Schoolbook" panose="02040604050505020304" pitchFamily="18" charset="0"/>
              </a:rPr>
              <a:t>coordinate of bird</a:t>
            </a:r>
          </a:p>
          <a:p>
            <a:r>
              <a:rPr lang="en-GB" i="1" dirty="0">
                <a:latin typeface="Century Schoolbook" panose="02040604050505020304" pitchFamily="18" charset="0"/>
              </a:rPr>
              <a:t>y-</a:t>
            </a:r>
            <a:r>
              <a:rPr lang="en-GB" dirty="0">
                <a:latin typeface="Century Schoolbook" panose="02040604050505020304" pitchFamily="18" charset="0"/>
              </a:rPr>
              <a:t>coordinate of next obstacle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whether bird is alive</a:t>
            </a:r>
          </a:p>
          <a:p>
            <a:pPr marL="0" indent="0">
              <a:buNone/>
            </a:pPr>
            <a:endParaRPr lang="en-GB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entury Schoolbook" panose="02040604050505020304" pitchFamily="18" charset="0"/>
              </a:rPr>
              <a:t>Big Q-matrix = </a:t>
            </a:r>
            <a:r>
              <a:rPr lang="en-GB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long training</a:t>
            </a:r>
          </a:p>
          <a:p>
            <a:pPr marL="0" indent="0">
              <a:buNone/>
            </a:pPr>
            <a:r>
              <a:rPr lang="en-FR" dirty="0">
                <a:latin typeface="Century Schoolbook" panose="02040604050505020304" pitchFamily="18" charset="0"/>
              </a:rPr>
              <a:t>Small Q-matrix = </a:t>
            </a:r>
            <a:r>
              <a:rPr lang="en-FR" b="1" dirty="0">
                <a:solidFill>
                  <a:srgbClr val="00B050"/>
                </a:solidFill>
                <a:latin typeface="Century Schoolbook" panose="02040604050505020304" pitchFamily="18" charset="0"/>
              </a:rPr>
              <a:t>fast training</a:t>
            </a:r>
          </a:p>
          <a:p>
            <a:pPr marL="0" indent="0">
              <a:buNone/>
            </a:pPr>
            <a:r>
              <a:rPr lang="en-FR" b="1" dirty="0">
                <a:latin typeface="Century Schoolbook" panose="02040604050505020304" pitchFamily="18" charset="0"/>
                <a:sym typeface="Wingdings" pitchFamily="2" charset="2"/>
              </a:rPr>
              <a:t>BIG IDEA: Cut up grid into blocks</a:t>
            </a:r>
            <a:endParaRPr lang="en-FR" b="1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12414-29C8-3A4C-A782-588FEB17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02" y="2911609"/>
            <a:ext cx="4175125" cy="4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98DAE-C627-EA48-97C5-AA56DC2F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53" y="3931517"/>
            <a:ext cx="5420822" cy="492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0E935-4140-0B4D-85CF-A5610A99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726" y="4995819"/>
            <a:ext cx="2381876" cy="4928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9E169B-8343-3A4A-A23C-3A56E5550569}"/>
              </a:ext>
            </a:extLst>
          </p:cNvPr>
          <p:cNvCxnSpPr/>
          <p:nvPr/>
        </p:nvCxnSpPr>
        <p:spPr>
          <a:xfrm>
            <a:off x="9128664" y="3360017"/>
            <a:ext cx="0" cy="5715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034E1-3613-264B-83E6-6346C2BF5822}"/>
              </a:ext>
            </a:extLst>
          </p:cNvPr>
          <p:cNvCxnSpPr/>
          <p:nvPr/>
        </p:nvCxnSpPr>
        <p:spPr>
          <a:xfrm>
            <a:off x="9128664" y="4424319"/>
            <a:ext cx="0" cy="5715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0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5860-5735-0743-BAEA-38A3599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Why cut into 30 blocks?</a:t>
            </a:r>
          </a:p>
        </p:txBody>
      </p:sp>
      <p:sp>
        <p:nvSpPr>
          <p:cNvPr id="2061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3B64DD-5B1D-254B-B2A5-D2D8B2EF6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764796"/>
            <a:ext cx="6846363" cy="51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9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4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70C9-7B52-7845-94BE-D5634A31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578" y="291783"/>
            <a:ext cx="8227488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dirty="0">
                <a:latin typeface="Century Schoolbook" panose="02040604050505020304" pitchFamily="18" charset="0"/>
              </a:rPr>
              <a:t>Still slow to learn: requires next big </a:t>
            </a:r>
            <a:r>
              <a:rPr lang="en-US" sz="2900" i="1" dirty="0">
                <a:latin typeface="Century Schoolbook" panose="02040604050505020304" pitchFamily="18" charset="0"/>
              </a:rPr>
              <a:t>idea</a:t>
            </a:r>
          </a:p>
        </p:txBody>
      </p:sp>
      <p:sp>
        <p:nvSpPr>
          <p:cNvPr id="83" name="Rectangle: Rounded Corners 4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A picture containing text, plant, bird, aquatic bird&#10;&#10;Description automatically generated">
            <a:extLst>
              <a:ext uri="{FF2B5EF4-FFF2-40B4-BE49-F238E27FC236}">
                <a16:creationId xmlns:a16="http://schemas.microsoft.com/office/drawing/2014/main" id="{95594037-09E7-5B46-B02E-7C1C66EA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53" y="2594941"/>
            <a:ext cx="5973360" cy="3240547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DC0158-B236-9147-ADD6-E676D754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" y="2589468"/>
            <a:ext cx="6085534" cy="324054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A3B2D7-637A-7843-B001-5FC6EA9A1769}"/>
              </a:ext>
            </a:extLst>
          </p:cNvPr>
          <p:cNvSpPr/>
          <p:nvPr/>
        </p:nvSpPr>
        <p:spPr>
          <a:xfrm>
            <a:off x="578652" y="5095067"/>
            <a:ext cx="3171825" cy="810386"/>
          </a:xfrm>
          <a:prstGeom prst="round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461ADB-392A-014F-AE3D-F9E05E4C16A7}"/>
              </a:ext>
            </a:extLst>
          </p:cNvPr>
          <p:cNvSpPr/>
          <p:nvPr/>
        </p:nvSpPr>
        <p:spPr>
          <a:xfrm>
            <a:off x="6757988" y="5095067"/>
            <a:ext cx="4855360" cy="810386"/>
          </a:xfrm>
          <a:prstGeom prst="roundRect">
            <a:avLst/>
          </a:prstGeom>
          <a:noFill/>
          <a:ln w="1143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B323ED4-BD91-0047-B237-ABF1542DF0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5116" y="2452053"/>
            <a:ext cx="12700" cy="7021103"/>
          </a:xfrm>
          <a:prstGeom prst="curvedConnector3">
            <a:avLst>
              <a:gd name="adj1" fmla="val 5062504"/>
            </a:avLst>
          </a:prstGeom>
          <a:ln w="34925" cap="flat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369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684</Words>
  <Application>Microsoft Macintosh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Century Schoolbook</vt:lpstr>
      <vt:lpstr>Neue Haas Grotesk Text Pro</vt:lpstr>
      <vt:lpstr>AccentBoxVTI</vt:lpstr>
      <vt:lpstr>Reinforcement Learning, Flappy Bird</vt:lpstr>
      <vt:lpstr>GitHub repository: github.com/lucabonengel/FlappyProject</vt:lpstr>
      <vt:lpstr>Outline of the presentation</vt:lpstr>
      <vt:lpstr>I. The game, Flappy Bird</vt:lpstr>
      <vt:lpstr>II. Algorithm 1: Q-learning algorithm</vt:lpstr>
      <vt:lpstr>PowerPoint Presentation</vt:lpstr>
      <vt:lpstr>The set of states</vt:lpstr>
      <vt:lpstr>Why cut into 30 blocks?</vt:lpstr>
      <vt:lpstr>Still slow to learn: requires next big idea</vt:lpstr>
      <vt:lpstr>PowerPoint Presentation</vt:lpstr>
      <vt:lpstr>Inputs to use</vt:lpstr>
      <vt:lpstr>Comparison of learning rates</vt:lpstr>
      <vt:lpstr>Results</vt:lpstr>
      <vt:lpstr>III. Algorithm 2: Neuroevolution algorithm</vt:lpstr>
      <vt:lpstr>Generation of the next populations</vt:lpstr>
      <vt:lpstr>What proportions should we use?</vt:lpstr>
      <vt:lpstr>Fixing parameters</vt:lpstr>
      <vt:lpstr>The importance of randomness</vt:lpstr>
      <vt:lpstr>Neural network structure</vt:lpstr>
      <vt:lpstr>IV. Comparison of the two algorithms</vt:lpstr>
      <vt:lpstr>Some achievements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Learning, Flappy Bird</dc:title>
  <dc:creator>Luca Bonengel BC2020</dc:creator>
  <cp:lastModifiedBy>Luca Bonengel BC2020</cp:lastModifiedBy>
  <cp:revision>34</cp:revision>
  <dcterms:created xsi:type="dcterms:W3CDTF">2021-05-25T09:17:56Z</dcterms:created>
  <dcterms:modified xsi:type="dcterms:W3CDTF">2021-05-26T20:53:10Z</dcterms:modified>
</cp:coreProperties>
</file>